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4" r:id="rId5"/>
    <p:sldId id="265" r:id="rId6"/>
    <p:sldId id="262" r:id="rId7"/>
    <p:sldId id="259" r:id="rId8"/>
    <p:sldId id="267" r:id="rId9"/>
    <p:sldId id="260" r:id="rId10"/>
    <p:sldId id="261" r:id="rId11"/>
    <p:sldId id="263" r:id="rId12"/>
    <p:sldId id="266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649" autoAdjust="0"/>
  </p:normalViewPr>
  <p:slideViewPr>
    <p:cSldViewPr>
      <p:cViewPr>
        <p:scale>
          <a:sx n="100" d="100"/>
          <a:sy n="100" d="100"/>
        </p:scale>
        <p:origin x="-54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cyrille.munoz\Desktop\INDICATEURS%202011\Stats%20Contrats%20recherche%202012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cyrille.munoz\Desktop\INDICATEURS%202011\Stats%20Contrats%20recherche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1090907553575148E-2"/>
          <c:y val="0.25280109802656875"/>
          <c:w val="0.51923756003010957"/>
          <c:h val="0.63990252622491262"/>
        </c:manualLayout>
      </c:layout>
      <c:pie3DChart>
        <c:varyColors val="1"/>
        <c:ser>
          <c:idx val="0"/>
          <c:order val="0"/>
          <c:tx>
            <c:strRef>
              <c:f>'Stats 2010  2011'!$C$26</c:f>
              <c:strCache>
                <c:ptCount val="1"/>
                <c:pt idx="0">
                  <c:v>2010</c:v>
                </c:pt>
              </c:strCache>
            </c:strRef>
          </c:tx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'Stats 2010  2011'!$B$27:$B$29</c:f>
              <c:strCache>
                <c:ptCount val="3"/>
                <c:pt idx="0">
                  <c:v>APP (ANR, CR, CEE)</c:v>
                </c:pt>
                <c:pt idx="1">
                  <c:v>Activité contractuelle</c:v>
                </c:pt>
                <c:pt idx="2">
                  <c:v>Dotation Etat</c:v>
                </c:pt>
              </c:strCache>
            </c:strRef>
          </c:cat>
          <c:val>
            <c:numRef>
              <c:f>'Stats 2010  2011'!$C$27:$C$29</c:f>
              <c:numCache>
                <c:formatCode>#,##0\ "€"</c:formatCode>
                <c:ptCount val="3"/>
                <c:pt idx="0">
                  <c:v>1395653.25</c:v>
                </c:pt>
                <c:pt idx="1">
                  <c:v>668901.49</c:v>
                </c:pt>
                <c:pt idx="2">
                  <c:v>1305630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'Stats 2010  2011'!$H$26</c:f>
              <c:strCache>
                <c:ptCount val="1"/>
                <c:pt idx="0">
                  <c:v>2011</c:v>
                </c:pt>
              </c:strCache>
            </c:strRef>
          </c:tx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'Stats 2010  2011'!$G$27:$G$29</c:f>
              <c:strCache>
                <c:ptCount val="3"/>
                <c:pt idx="0">
                  <c:v>APP (ANR, CR, CEE)</c:v>
                </c:pt>
                <c:pt idx="1">
                  <c:v>Activité contractuelle</c:v>
                </c:pt>
                <c:pt idx="2">
                  <c:v>Dotation Etat</c:v>
                </c:pt>
              </c:strCache>
            </c:strRef>
          </c:cat>
          <c:val>
            <c:numRef>
              <c:f>'Stats 2010  2011'!$H$27:$H$29</c:f>
              <c:numCache>
                <c:formatCode>#,##0\ "€"</c:formatCode>
                <c:ptCount val="3"/>
                <c:pt idx="0">
                  <c:v>1188569.1200000003</c:v>
                </c:pt>
                <c:pt idx="1">
                  <c:v>218085.77000000011</c:v>
                </c:pt>
                <c:pt idx="2">
                  <c:v>1305630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0.08521</cdr:x>
      <cdr:y>0.16048</cdr:y>
    </cdr:from>
    <cdr:to>
      <cdr:x>0.28404</cdr:x>
      <cdr:y>0.36681</cdr:y>
    </cdr:to>
    <cdr:grpSp>
      <cdr:nvGrpSpPr>
        <cdr:cNvPr id="4" name="Groupe 3"/>
        <cdr:cNvGrpSpPr/>
      </cdr:nvGrpSpPr>
      <cdr:grpSpPr>
        <a:xfrm xmlns:a="http://schemas.openxmlformats.org/drawingml/2006/main">
          <a:off x="432037" y="504063"/>
          <a:ext cx="1008122" cy="648075"/>
          <a:chOff x="0" y="0"/>
          <a:chExt cx="1008112" cy="648072"/>
        </a:xfrm>
      </cdr:grpSpPr>
      <cdr:sp macro="" textlink="">
        <cdr:nvSpPr>
          <cdr:cNvPr id="2" name="ZoneTexte 1"/>
          <cdr:cNvSpPr txBox="1"/>
        </cdr:nvSpPr>
        <cdr:spPr>
          <a:xfrm xmlns:a="http://schemas.openxmlformats.org/drawingml/2006/main">
            <a:off x="0" y="0"/>
            <a:ext cx="1008112" cy="288032"/>
          </a:xfrm>
          <a:prstGeom xmlns:a="http://schemas.openxmlformats.org/drawingml/2006/main" prst="rect">
            <a:avLst/>
          </a:prstGeom>
          <a:ln xmlns:a="http://schemas.openxmlformats.org/drawingml/2006/main" w="3175">
            <a:solidFill>
              <a:sysClr val="windowText" lastClr="000000"/>
            </a:solidFill>
          </a:ln>
        </cdr:spPr>
        <cdr:txBody>
          <a:bodyPr xmlns:a="http://schemas.openxmlformats.org/drawingml/2006/main" wrap="none" rtlCol="0"/>
          <a:lstStyle xmlns:a="http://schemas.openxmlformats.org/drawingml/2006/main">
            <a:lvl1pPr marL="0" indent="0">
              <a:defRPr sz="1100">
                <a:latin typeface="Gill Sans MT"/>
              </a:defRPr>
            </a:lvl1pPr>
            <a:lvl2pPr marL="457200" indent="0">
              <a:defRPr sz="1100">
                <a:latin typeface="Gill Sans MT"/>
              </a:defRPr>
            </a:lvl2pPr>
            <a:lvl3pPr marL="914400" indent="0">
              <a:defRPr sz="1100">
                <a:latin typeface="Gill Sans MT"/>
              </a:defRPr>
            </a:lvl3pPr>
            <a:lvl4pPr marL="1371600" indent="0">
              <a:defRPr sz="1100">
                <a:latin typeface="Gill Sans MT"/>
              </a:defRPr>
            </a:lvl4pPr>
            <a:lvl5pPr marL="1828800" indent="0">
              <a:defRPr sz="1100">
                <a:latin typeface="Gill Sans MT"/>
              </a:defRPr>
            </a:lvl5pPr>
            <a:lvl6pPr marL="2286000" indent="0">
              <a:defRPr sz="1100">
                <a:latin typeface="Gill Sans MT"/>
              </a:defRPr>
            </a:lvl6pPr>
            <a:lvl7pPr marL="2743200" indent="0">
              <a:defRPr sz="1100">
                <a:latin typeface="Gill Sans MT"/>
              </a:defRPr>
            </a:lvl7pPr>
            <a:lvl8pPr marL="3200400" indent="0">
              <a:defRPr sz="1100">
                <a:latin typeface="Gill Sans MT"/>
              </a:defRPr>
            </a:lvl8pPr>
            <a:lvl9pPr marL="3657600" indent="0">
              <a:defRPr sz="1100">
                <a:latin typeface="Gill Sans MT"/>
              </a:defRPr>
            </a:lvl9pPr>
          </a:lstStyle>
          <a:p xmlns:a="http://schemas.openxmlformats.org/drawingml/2006/main">
            <a:r>
              <a:rPr lang="fr-FR" dirty="0" smtClean="0"/>
              <a:t>1 305 630 €</a:t>
            </a:r>
            <a:endParaRPr lang="fr-FR" sz="1100" dirty="0"/>
          </a:p>
        </cdr:txBody>
      </cdr:sp>
      <cdr:sp macro="" textlink="">
        <cdr:nvSpPr>
          <cdr:cNvPr id="3" name="Connecteur en angle 2"/>
          <cdr:cNvSpPr/>
        </cdr:nvSpPr>
        <cdr:spPr>
          <a:xfrm xmlns:a="http://schemas.openxmlformats.org/drawingml/2006/main" rot="16200000" flipH="1">
            <a:off x="648072" y="360039"/>
            <a:ext cx="360040" cy="216025"/>
          </a:xfrm>
          <a:prstGeom xmlns:a="http://schemas.openxmlformats.org/drawingml/2006/main" prst="bentConnector3">
            <a:avLst>
              <a:gd name="adj1" fmla="val 50000"/>
            </a:avLst>
          </a:prstGeom>
          <a:noFill xmlns:a="http://schemas.openxmlformats.org/drawingml/2006/main"/>
          <a:ln xmlns:a="http://schemas.openxmlformats.org/drawingml/2006/main" w="9525" cap="flat" cmpd="sng" algn="ctr">
            <a:solidFill>
              <a:srgbClr val="727CA3"/>
            </a:solidFill>
            <a:prstDash val="solid"/>
            <a:tailEnd type="triangle"/>
          </a:ln>
          <a:effectLst xmlns:a="http://schemas.openxmlformats.org/drawingml/2006/main"/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  <cdr:txBody>
          <a:bodyPr xmlns:a="http://schemas.openxmlformats.org/drawingml/2006/main"/>
          <a:lstStyle xmlns:a="http://schemas.openxmlformats.org/drawingml/2006/main">
            <a:lvl1pPr marL="0" indent="0">
              <a:defRPr sz="1100">
                <a:solidFill>
                  <a:sysClr val="windowText" lastClr="000000"/>
                </a:solidFill>
                <a:latin typeface="Gill Sans MT"/>
              </a:defRPr>
            </a:lvl1pPr>
            <a:lvl2pPr marL="457200" indent="0">
              <a:defRPr sz="1100">
                <a:solidFill>
                  <a:sysClr val="windowText" lastClr="000000"/>
                </a:solidFill>
                <a:latin typeface="Gill Sans MT"/>
              </a:defRPr>
            </a:lvl2pPr>
            <a:lvl3pPr marL="914400" indent="0">
              <a:defRPr sz="1100">
                <a:solidFill>
                  <a:sysClr val="windowText" lastClr="000000"/>
                </a:solidFill>
                <a:latin typeface="Gill Sans MT"/>
              </a:defRPr>
            </a:lvl3pPr>
            <a:lvl4pPr marL="1371600" indent="0">
              <a:defRPr sz="1100">
                <a:solidFill>
                  <a:sysClr val="windowText" lastClr="000000"/>
                </a:solidFill>
                <a:latin typeface="Gill Sans MT"/>
              </a:defRPr>
            </a:lvl4pPr>
            <a:lvl5pPr marL="1828800" indent="0">
              <a:defRPr sz="1100">
                <a:solidFill>
                  <a:sysClr val="windowText" lastClr="000000"/>
                </a:solidFill>
                <a:latin typeface="Gill Sans MT"/>
              </a:defRPr>
            </a:lvl5pPr>
            <a:lvl6pPr marL="2286000" indent="0">
              <a:defRPr sz="1100">
                <a:solidFill>
                  <a:sysClr val="windowText" lastClr="000000"/>
                </a:solidFill>
                <a:latin typeface="Gill Sans MT"/>
              </a:defRPr>
            </a:lvl6pPr>
            <a:lvl7pPr marL="2743200" indent="0">
              <a:defRPr sz="1100">
                <a:solidFill>
                  <a:sysClr val="windowText" lastClr="000000"/>
                </a:solidFill>
                <a:latin typeface="Gill Sans MT"/>
              </a:defRPr>
            </a:lvl7pPr>
            <a:lvl8pPr marL="3200400" indent="0">
              <a:defRPr sz="1100">
                <a:solidFill>
                  <a:sysClr val="windowText" lastClr="000000"/>
                </a:solidFill>
                <a:latin typeface="Gill Sans MT"/>
              </a:defRPr>
            </a:lvl8pPr>
            <a:lvl9pPr marL="3657600" indent="0">
              <a:defRPr sz="1100">
                <a:solidFill>
                  <a:sysClr val="windowText" lastClr="000000"/>
                </a:solidFill>
                <a:latin typeface="Gill Sans MT"/>
              </a:defRPr>
            </a:lvl9pPr>
          </a:lstStyle>
          <a:p xmlns:a="http://schemas.openxmlformats.org/drawingml/2006/main">
            <a:endParaRPr lang="fr-FR"/>
          </a:p>
        </cdr:txBody>
      </cdr:sp>
    </cdr:grp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0.05513</cdr:x>
      <cdr:y>0.15686</cdr:y>
    </cdr:from>
    <cdr:to>
      <cdr:x>0.22693</cdr:x>
      <cdr:y>0.23529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323528" y="576064"/>
          <a:ext cx="1008112" cy="288032"/>
        </a:xfrm>
        <a:prstGeom xmlns:a="http://schemas.openxmlformats.org/drawingml/2006/main" prst="rect">
          <a:avLst/>
        </a:prstGeom>
        <a:ln xmlns:a="http://schemas.openxmlformats.org/drawingml/2006/main" w="3175">
          <a:solidFill>
            <a:schemeClr val="tx1"/>
          </a:solidFill>
        </a:ln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dirty="0" smtClean="0"/>
            <a:t>1 305 630 €</a:t>
          </a:r>
          <a:endParaRPr lang="fr-FR" sz="1100" dirty="0"/>
        </a:p>
      </cdr:txBody>
    </cdr:sp>
  </cdr:relSizeAnchor>
  <cdr:relSizeAnchor xmlns:cdr="http://schemas.openxmlformats.org/drawingml/2006/chartDrawing">
    <cdr:from>
      <cdr:x>0.17784</cdr:x>
      <cdr:y>0.23529</cdr:y>
    </cdr:from>
    <cdr:to>
      <cdr:x>0.21466</cdr:x>
      <cdr:y>0.33333</cdr:y>
    </cdr:to>
    <cdr:sp macro="" textlink="">
      <cdr:nvSpPr>
        <cdr:cNvPr id="4" name="Connecteur en angle 3"/>
        <cdr:cNvSpPr/>
      </cdr:nvSpPr>
      <cdr:spPr>
        <a:xfrm xmlns:a="http://schemas.openxmlformats.org/drawingml/2006/main" rot="16200000" flipH="1">
          <a:off x="1043607" y="864096"/>
          <a:ext cx="216025" cy="360040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4C6F71A-0203-4719-8550-2305EB349779}" type="datetimeFigureOut">
              <a:rPr lang="fr-FR" smtClean="0"/>
              <a:pPr/>
              <a:t>07/04/2014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0A3C59D-6389-4BC5-A12C-4DB0E523AF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F71A-0203-4719-8550-2305EB349779}" type="datetimeFigureOut">
              <a:rPr lang="fr-FR" smtClean="0"/>
              <a:pPr/>
              <a:t>07/04/2014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C59D-6389-4BC5-A12C-4DB0E523AF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F71A-0203-4719-8550-2305EB349779}" type="datetimeFigureOut">
              <a:rPr lang="fr-FR" smtClean="0"/>
              <a:pPr/>
              <a:t>07/04/2014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C59D-6389-4BC5-A12C-4DB0E523AF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le isocè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F71A-0203-4719-8550-2305EB349779}" type="datetimeFigureOut">
              <a:rPr lang="fr-FR" smtClean="0"/>
              <a:pPr/>
              <a:t>07/04/2014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C59D-6389-4BC5-A12C-4DB0E523AF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4C6F71A-0203-4719-8550-2305EB349779}" type="datetimeFigureOut">
              <a:rPr lang="fr-FR" smtClean="0"/>
              <a:pPr/>
              <a:t>07/04/2014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0A3C59D-6389-4BC5-A12C-4DB0E523AF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F71A-0203-4719-8550-2305EB349779}" type="datetimeFigureOut">
              <a:rPr lang="fr-FR" smtClean="0"/>
              <a:pPr/>
              <a:t>07/04/2014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C59D-6389-4BC5-A12C-4DB0E523AF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F71A-0203-4719-8550-2305EB349779}" type="datetimeFigureOut">
              <a:rPr lang="fr-FR" smtClean="0"/>
              <a:pPr/>
              <a:t>07/04/2014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C59D-6389-4BC5-A12C-4DB0E523AF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F71A-0203-4719-8550-2305EB349779}" type="datetimeFigureOut">
              <a:rPr lang="fr-FR" smtClean="0"/>
              <a:pPr/>
              <a:t>07/04/2014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C59D-6389-4BC5-A12C-4DB0E523AF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F71A-0203-4719-8550-2305EB349779}" type="datetimeFigureOut">
              <a:rPr lang="fr-FR" smtClean="0"/>
              <a:pPr/>
              <a:t>07/04/2014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C59D-6389-4BC5-A12C-4DB0E523AF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Connecteur droit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F71A-0203-4719-8550-2305EB349779}" type="datetimeFigureOut">
              <a:rPr lang="fr-FR" smtClean="0"/>
              <a:pPr/>
              <a:t>07/04/2014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C59D-6389-4BC5-A12C-4DB0E523AF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F71A-0203-4719-8550-2305EB349779}" type="datetimeFigureOut">
              <a:rPr lang="fr-FR" smtClean="0"/>
              <a:pPr/>
              <a:t>07/04/2014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C59D-6389-4BC5-A12C-4DB0E523AF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4C6F71A-0203-4719-8550-2305EB349779}" type="datetimeFigureOut">
              <a:rPr lang="fr-FR" smtClean="0"/>
              <a:pPr/>
              <a:t>07/04/2014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A3C59D-6389-4BC5-A12C-4DB0E523AF1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8" name="Connecteur droit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cteur droit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le isocè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mailto:valorisation@univ-tlse2.f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SimHei" pitchFamily="49" charset="-122"/>
              </a:rPr>
              <a:t>Service Valorisation Partenariat</a:t>
            </a:r>
            <a:br>
              <a:rPr lang="fr-F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SimHei" pitchFamily="49" charset="-122"/>
              </a:rPr>
            </a:br>
            <a:r>
              <a:rPr lang="fr-F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SimHei" pitchFamily="49" charset="-122"/>
              </a:rPr>
              <a:t>Direction d’Appui à la Recherche de l’UT2J</a:t>
            </a:r>
            <a:endParaRPr lang="fr-FR" sz="2000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  <a:ea typeface="SimHei" pitchFamily="49" charset="-122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FR" b="1" dirty="0">
                <a:solidFill>
                  <a:srgbClr val="C00000"/>
                </a:solidFill>
                <a:latin typeface="Arial Rounded MT Bold" panose="020F0704030504030204" pitchFamily="34" charset="0"/>
                <a:ea typeface="SimHei" pitchFamily="49" charset="-122"/>
              </a:rPr>
              <a:t>2013</a:t>
            </a:r>
            <a:r>
              <a:rPr lang="fr-FR" sz="2400" dirty="0" smtClean="0">
                <a:solidFill>
                  <a:srgbClr val="C00000"/>
                </a:solidFill>
                <a:latin typeface="Impact" panose="020B0806030902050204" pitchFamily="34" charset="0"/>
                <a:ea typeface="SimHei" pitchFamily="49" charset="-122"/>
              </a:rPr>
              <a:t> </a:t>
            </a:r>
            <a:endParaRPr lang="fr-FR" sz="2400" dirty="0" smtClean="0">
              <a:solidFill>
                <a:srgbClr val="C00000"/>
              </a:solidFill>
              <a:latin typeface="Impact" panose="020B0806030902050204" pitchFamily="34" charset="0"/>
              <a:ea typeface="SimHei" pitchFamily="49" charset="-122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912" y="0"/>
            <a:ext cx="4091572" cy="286510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172" y="658854"/>
            <a:ext cx="2407060" cy="154739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100" b="1" dirty="0" smtClean="0">
                <a:latin typeface="HandVetica" pitchFamily="2" charset="0"/>
                <a:ea typeface="+mn-ea"/>
                <a:cs typeface="+mn-cs"/>
              </a:rPr>
              <a:t>Les CIFRE</a:t>
            </a:r>
            <a:endParaRPr lang="fr-FR" sz="2100" b="1" dirty="0">
              <a:latin typeface="HandVetica" pitchFamily="2" charset="0"/>
              <a:ea typeface="+mn-ea"/>
              <a:cs typeface="+mn-cs"/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sz="quarter" idx="1"/>
          </p:nvPr>
        </p:nvGraphicFramePr>
        <p:xfrm>
          <a:off x="251520" y="1340767"/>
          <a:ext cx="8229600" cy="46085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678864"/>
                <a:gridCol w="2612976"/>
              </a:tblGrid>
              <a:tr h="726808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LABO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ENCADRANT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EMPLOYEUR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ANNEE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titre CIFRE</a:t>
                      </a:r>
                    </a:p>
                  </a:txBody>
                  <a:tcPr marL="13716" marR="13716" marT="9525" marB="0" anchor="b"/>
                </a:tc>
              </a:tr>
              <a:tr h="726808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LISST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GROSSETTI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TecKnowMetrix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Les inventeurs : parcours, entourage et réseaux sociaux</a:t>
                      </a:r>
                    </a:p>
                  </a:txBody>
                  <a:tcPr marL="13716" marR="13716" marT="9525" marB="0" anchor="b"/>
                </a:tc>
              </a:tr>
              <a:tr h="726808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CLLE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PERY WOODLEY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France TELECOM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Création automatique de données sémantiques pour le search</a:t>
                      </a:r>
                    </a:p>
                  </a:txBody>
                  <a:tcPr marL="13716" marR="13716" marT="9525" marB="0" anchor="b"/>
                </a:tc>
              </a:tr>
              <a:tr h="726808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LERASS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BOURRE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LESITE.TV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Convergence des médias: une évolution des TICE, vers un nouveau rapport médias-école?</a:t>
                      </a:r>
                    </a:p>
                  </a:txBody>
                  <a:tcPr marL="13716" marR="13716" marT="9525" marB="0" anchor="b"/>
                </a:tc>
              </a:tr>
              <a:tr h="974471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DR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GUETAT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CACG Société anonyme d'économie mixte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Itinéraires de goût singuliers autour des pyrénées. Evaluation du potentiel de la gastronomie pyrénéene dans la mise en valeur  des patrimoines naturels et culturels des territoires ruraux et de montagne</a:t>
                      </a:r>
                    </a:p>
                  </a:txBody>
                  <a:tcPr marL="13716" marR="13716" marT="9525" marB="0" anchor="b"/>
                </a:tc>
              </a:tr>
              <a:tr h="726808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LISST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BES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CASTRES-MAZAMET TECHNOPOLE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13716" marR="13716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Les réseaux d'échange autour des patients</a:t>
                      </a:r>
                    </a:p>
                  </a:txBody>
                  <a:tcPr marL="13716" marR="13716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990600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HandVetica" pitchFamily="2" charset="0"/>
              </a:rPr>
              <a:t>Les plateformes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24847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r-FR" sz="2200" dirty="0" smtClean="0">
                <a:solidFill>
                  <a:schemeClr val="dk1"/>
                </a:solidFill>
              </a:rPr>
              <a:t>Les plateformes technologiques sont des </a:t>
            </a:r>
          </a:p>
          <a:p>
            <a:pPr algn="ctr">
              <a:buNone/>
            </a:pPr>
            <a:r>
              <a:rPr lang="fr-FR" sz="2200" dirty="0" smtClean="0">
                <a:solidFill>
                  <a:schemeClr val="dk1"/>
                </a:solidFill>
              </a:rPr>
              <a:t>regroupements sur un même site d'équipements et de</a:t>
            </a:r>
          </a:p>
          <a:p>
            <a:pPr algn="ctr">
              <a:buNone/>
            </a:pPr>
            <a:r>
              <a:rPr lang="fr-FR" sz="2200" dirty="0" smtClean="0">
                <a:solidFill>
                  <a:schemeClr val="dk1"/>
                </a:solidFill>
              </a:rPr>
              <a:t>moyens humains destinés à  offrir</a:t>
            </a:r>
          </a:p>
          <a:p>
            <a:pPr algn="ctr">
              <a:buNone/>
            </a:pPr>
            <a:r>
              <a:rPr lang="fr-FR" sz="2200" dirty="0" smtClean="0">
                <a:solidFill>
                  <a:schemeClr val="dk1"/>
                </a:solidFill>
              </a:rPr>
              <a:t>à  une communauté d'utilisateurs des ressources</a:t>
            </a:r>
          </a:p>
          <a:p>
            <a:pPr algn="ctr">
              <a:buNone/>
            </a:pPr>
            <a:r>
              <a:rPr lang="fr-FR" sz="2200" dirty="0" smtClean="0">
                <a:solidFill>
                  <a:schemeClr val="dk1"/>
                </a:solidFill>
              </a:rPr>
              <a:t>technologiques validées et complémentaires pour la</a:t>
            </a:r>
          </a:p>
          <a:p>
            <a:pPr algn="ctr">
              <a:buNone/>
            </a:pPr>
            <a:r>
              <a:rPr lang="fr-FR" sz="2200" dirty="0" smtClean="0">
                <a:solidFill>
                  <a:schemeClr val="dk1"/>
                </a:solidFill>
              </a:rPr>
              <a:t>réalisation d'un projet scientifique cohérent ou de prestations</a:t>
            </a:r>
          </a:p>
          <a:p>
            <a:pPr algn="ctr">
              <a:buNone/>
            </a:pPr>
            <a:r>
              <a:rPr lang="fr-FR" sz="2200" dirty="0" smtClean="0">
                <a:solidFill>
                  <a:schemeClr val="dk1"/>
                </a:solidFill>
              </a:rPr>
              <a:t>techniques ou intellectuelles spécifiques.</a:t>
            </a:r>
            <a:endParaRPr lang="fr-FR" sz="2200" u="sng" dirty="0" smtClean="0">
              <a:solidFill>
                <a:schemeClr val="dk1"/>
              </a:solidFill>
            </a:endParaRPr>
          </a:p>
          <a:p>
            <a:endParaRPr lang="fr-FR" sz="2800" u="sng" dirty="0" smtClean="0">
              <a:solidFill>
                <a:schemeClr val="dk1"/>
              </a:solidFill>
            </a:endParaRPr>
          </a:p>
          <a:p>
            <a:r>
              <a:rPr lang="fr-FR" sz="2800" u="sng" dirty="0" smtClean="0">
                <a:solidFill>
                  <a:schemeClr val="dk1"/>
                </a:solidFill>
              </a:rPr>
              <a:t>15 plateformes en projet ou déjà opérationnelles, technologiques ou d'expertises thématiques</a:t>
            </a:r>
          </a:p>
          <a:p>
            <a:endParaRPr lang="fr-FR" sz="2800" u="sng" dirty="0" smtClean="0">
              <a:solidFill>
                <a:schemeClr val="dk1"/>
              </a:solidFill>
            </a:endParaRPr>
          </a:p>
          <a:p>
            <a:endParaRPr lang="fr-FR" dirty="0"/>
          </a:p>
        </p:txBody>
      </p:sp>
      <p:sp>
        <p:nvSpPr>
          <p:cNvPr id="5" name="Ellipse 4"/>
          <p:cNvSpPr/>
          <p:nvPr/>
        </p:nvSpPr>
        <p:spPr>
          <a:xfrm rot="20706675">
            <a:off x="-16814" y="211444"/>
            <a:ext cx="5482090" cy="1990635"/>
          </a:xfrm>
          <a:prstGeom prst="ellipse">
            <a:avLst/>
          </a:prstGeom>
          <a:solidFill>
            <a:schemeClr val="accent3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4294967295"/>
          </p:nvPr>
        </p:nvGraphicFramePr>
        <p:xfrm>
          <a:off x="0" y="1"/>
          <a:ext cx="9144000" cy="6858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7133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Etat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Intitulé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Spécialité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Support</a:t>
                      </a:r>
                    </a:p>
                  </a:txBody>
                  <a:tcPr marL="9525" marR="9525" marT="9525" marB="0" anchor="ctr"/>
                </a:tc>
              </a:tr>
              <a:tr h="37133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Active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b">
                        <a:buClr>
                          <a:schemeClr val="accent1"/>
                        </a:buClr>
                        <a:buSzPts val="1200"/>
                        <a:buFont typeface="Gill Sans MT"/>
                        <a:buNone/>
                      </a:pP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Le Centre de Recherche et d'Étude pour l'Art Préhistorique (CREAP)</a:t>
                      </a:r>
                      <a:endParaRPr kumimoji="0" lang="fr-FR" sz="9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Technologique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Technologies 3D et visuelles 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complexes.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1333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Clr>
                          <a:schemeClr val="accent1"/>
                        </a:buClr>
                        <a:buSzPts val="1200"/>
                        <a:buFont typeface="Gill Sans MT"/>
                        <a:buNone/>
                      </a:pP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La plateforme </a:t>
                      </a:r>
                      <a:r>
                        <a:rPr kumimoji="0" lang="fr-FR" sz="900" b="0" i="0" u="none" strike="noStrike" kern="1200" dirty="0" err="1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CRéation</a:t>
                      </a: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et Innovation Sociétale (CRISO)</a:t>
                      </a:r>
                      <a:endParaRPr kumimoji="0" lang="fr-FR" sz="9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Expertise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Regroupement</a:t>
                      </a:r>
                      <a:r>
                        <a:rPr lang="fr-FR" sz="9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 chercheurs pluridisciplinaire.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1333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Clr>
                          <a:schemeClr val="accent1"/>
                        </a:buClr>
                        <a:buSzPts val="1200"/>
                        <a:buFont typeface="Gill Sans MT"/>
                        <a:buNone/>
                      </a:pP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La plateforme TERRAE</a:t>
                      </a:r>
                      <a:endParaRPr kumimoji="0" lang="fr-FR" sz="9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Technologique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Technologies 3D et visuelles 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complexes.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1333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Clr>
                          <a:schemeClr val="accent1"/>
                        </a:buClr>
                        <a:buSzPts val="1200"/>
                        <a:buFont typeface="Gill Sans MT"/>
                        <a:buNone/>
                      </a:pP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La plateforme d’Analyse et </a:t>
                      </a:r>
                      <a:r>
                        <a:rPr kumimoji="0" lang="fr-FR" sz="900" b="0" i="0" u="none" strike="noStrike" kern="1200" dirty="0" err="1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MOdélisation</a:t>
                      </a: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Spatiale (AMOS)</a:t>
                      </a:r>
                      <a:endParaRPr kumimoji="0" lang="fr-FR" sz="9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Technologique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SIG</a:t>
                      </a:r>
                    </a:p>
                  </a:txBody>
                  <a:tcPr marL="9525" marR="9525" marT="9525" marB="0" anchor="ctr"/>
                </a:tc>
              </a:tr>
              <a:tr h="467344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Clr>
                          <a:schemeClr val="accent1"/>
                        </a:buClr>
                        <a:buSzPts val="1200"/>
                        <a:buFont typeface="Gill Sans MT"/>
                        <a:buNone/>
                      </a:pP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La Plateforme d’Acquisition de Données Comportementales et Physiologiques (PACOMP)</a:t>
                      </a:r>
                      <a:endParaRPr kumimoji="0" lang="fr-FR" sz="9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Technologique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Oculométrie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EEG, 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Simulateur.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1333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Clr>
                          <a:schemeClr val="accent1"/>
                        </a:buClr>
                        <a:buSzPts val="1200"/>
                        <a:buFont typeface="Gill Sans MT"/>
                        <a:buNone/>
                      </a:pP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La plateforme </a:t>
                      </a:r>
                      <a:r>
                        <a:rPr kumimoji="0" lang="fr-FR" sz="900" b="0" i="0" u="none" strike="noStrike" kern="1200" dirty="0" err="1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Paléoenvironnement</a:t>
                      </a: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et </a:t>
                      </a:r>
                      <a:r>
                        <a:rPr kumimoji="0" lang="fr-FR" sz="900" b="0" i="0" u="none" strike="noStrike" kern="1200" dirty="0" err="1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Géoarchéologie</a:t>
                      </a: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endParaRPr kumimoji="0" lang="fr-FR" sz="9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Technologique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Instrumentation de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forrage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outils d'analyse paléo et 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géo-environnementaux.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1333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Clr>
                          <a:schemeClr val="accent1"/>
                        </a:buClr>
                        <a:buSzPts val="1200"/>
                        <a:buFont typeface="Gill Sans MT"/>
                        <a:buNone/>
                      </a:pP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Le Plateau d’Études Techniques et de Recherche en Audition (PETRA)</a:t>
                      </a:r>
                      <a:endParaRPr kumimoji="0" lang="fr-FR" sz="9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Technologique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Instrumentation 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audiométrique.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32632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>
                        <a:buClr>
                          <a:schemeClr val="accent1"/>
                        </a:buClr>
                        <a:buSzPts val="1200"/>
                        <a:buFont typeface="Gill Sans MT"/>
                        <a:buNone/>
                      </a:pP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La  plateforme Numérisation 3D des environnements complexes</a:t>
                      </a:r>
                      <a:endParaRPr kumimoji="0" lang="fr-FR" sz="9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Technologique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Technologies 3D et visuelles 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complexes.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1333"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fr-FR" sz="1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En cours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Clr>
                          <a:schemeClr val="accent1"/>
                        </a:buClr>
                        <a:buSzPts val="1200"/>
                        <a:buFont typeface="Gill Sans MT"/>
                        <a:buNone/>
                      </a:pP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La plateforme figeacoise d’innovations et de recherches   (PFIR)</a:t>
                      </a:r>
                      <a:endParaRPr kumimoji="0" lang="fr-FR" sz="9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Technologique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Instrumentation d'usinage à haute productivité et mécanique 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magnétique.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67344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Clr>
                          <a:schemeClr val="accent1"/>
                        </a:buClr>
                        <a:buSzPts val="1200"/>
                        <a:buFont typeface="Gill Sans MT"/>
                        <a:buNone/>
                      </a:pP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Le laboratoire des usages « Communauté d’Universitaires autour des usages TIC » (COMMUNITIC)</a:t>
                      </a:r>
                      <a:endParaRPr kumimoji="0" lang="fr-FR" sz="9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Expertise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Regroupement</a:t>
                      </a:r>
                      <a:r>
                        <a:rPr lang="fr-FR" sz="9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 chercheurs pluridisciplinaire.</a:t>
                      </a:r>
                      <a:endParaRPr lang="fr-FR" sz="9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1333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Clr>
                          <a:schemeClr val="accent1"/>
                        </a:buClr>
                        <a:buSzPts val="1200"/>
                        <a:buFont typeface="Gill Sans MT"/>
                        <a:buNone/>
                      </a:pP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L’Institut de la Ville (IDV)</a:t>
                      </a:r>
                      <a:endParaRPr kumimoji="0" lang="fr-FR" sz="9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Expertise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71333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fr-F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Clr>
                          <a:schemeClr val="accent1"/>
                        </a:buClr>
                        <a:buSzPts val="1200"/>
                        <a:buFont typeface="Gill Sans MT"/>
                        <a:buNone/>
                      </a:pP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Le Centre Universitaire de Consultation Psychologique (CUCP)</a:t>
                      </a:r>
                      <a:endParaRPr kumimoji="0" lang="fr-FR" sz="9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fr-FR" sz="9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Expertise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fr-FR" sz="9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Centre de consultation </a:t>
                      </a: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psychologique.</a:t>
                      </a:r>
                      <a:endParaRPr kumimoji="0" lang="fr-FR" sz="9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67344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Clr>
                          <a:schemeClr val="accent1"/>
                        </a:buClr>
                        <a:buSzPts val="1200"/>
                        <a:buFont typeface="Gill Sans MT"/>
                        <a:buNone/>
                      </a:pP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Le centre d’Instrumentation de la Recherche en Sciences de l’Education et de la Formation (IRSEF)</a:t>
                      </a:r>
                      <a:endParaRPr kumimoji="0" lang="fr-FR" sz="9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Expertise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Regroupement</a:t>
                      </a:r>
                      <a:r>
                        <a:rPr lang="fr-FR" sz="9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 chercheurs pluridisciplinaire.</a:t>
                      </a:r>
                      <a:endParaRPr lang="fr-FR" sz="9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71333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fr-FR" sz="10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Clr>
                          <a:schemeClr val="accent1"/>
                        </a:buClr>
                        <a:buSzPts val="1200"/>
                        <a:buFont typeface="Gill Sans MT"/>
                        <a:buNone/>
                      </a:pPr>
                      <a:r>
                        <a:rPr kumimoji="0" lang="fr-FR" sz="9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La Maison Intelligente de Blagnac (MIB)</a:t>
                      </a:r>
                      <a:endParaRPr kumimoji="0" lang="fr-FR" sz="9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fr-FR" sz="9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Technologique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fr-FR" sz="9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Technologie sans fil et </a:t>
                      </a:r>
                      <a:r>
                        <a:rPr kumimoji="0" lang="fr-FR" sz="9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domotique.</a:t>
                      </a:r>
                      <a:endParaRPr kumimoji="0" lang="fr-FR" sz="9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67344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Clr>
                          <a:schemeClr val="accent1"/>
                        </a:buClr>
                        <a:buSzPts val="1200"/>
                        <a:buFont typeface="Gill Sans MT"/>
                        <a:buNone/>
                      </a:pP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La plateforme Science des Matériaux Culturels</a:t>
                      </a:r>
                      <a:endParaRPr kumimoji="0" lang="fr-FR" sz="9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Technologique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Spectrométrie, appareillages d'analyse physico-chimique des matériaux </a:t>
                      </a:r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inorganiques.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71333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Clr>
                          <a:schemeClr val="accent1"/>
                        </a:buClr>
                        <a:buSzPts val="1200"/>
                        <a:buFont typeface="Gill Sans MT"/>
                        <a:buNone/>
                      </a:pPr>
                      <a:r>
                        <a:rPr kumimoji="0" lang="fr-FR" sz="9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La Maison</a:t>
                      </a:r>
                      <a:r>
                        <a:rPr kumimoji="0" lang="fr-FR" sz="900" b="0" i="0" u="none" strike="noStrike" kern="1200" baseline="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de l’Archéologie</a:t>
                      </a:r>
                      <a:endParaRPr kumimoji="0" lang="fr-FR" sz="9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Technologique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Rassemblement</a:t>
                      </a:r>
                      <a:r>
                        <a:rPr lang="fr-FR" sz="9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des équipements dédiés à l’Archéologie.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HandVetica" pitchFamily="2" charset="0"/>
              </a:rPr>
              <a:t>Vos interlocuteurs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endParaRPr lang="fr-FR" dirty="0" smtClean="0"/>
          </a:p>
          <a:p>
            <a:pPr lvl="1"/>
            <a:r>
              <a:rPr lang="fr-FR" dirty="0" smtClean="0"/>
              <a:t>Vice présidence déléguée à la valorisation</a:t>
            </a:r>
          </a:p>
          <a:p>
            <a:pPr lvl="2"/>
            <a:r>
              <a:rPr lang="fr-FR" dirty="0" smtClean="0"/>
              <a:t>Nicolas Valdeyron, MCF Archéologie</a:t>
            </a:r>
          </a:p>
          <a:p>
            <a:pPr lvl="2"/>
            <a:endParaRPr lang="fr-FR" dirty="0" smtClean="0"/>
          </a:p>
          <a:p>
            <a:pPr lvl="1"/>
            <a:r>
              <a:rPr lang="fr-FR" dirty="0" smtClean="0"/>
              <a:t>Cellule Valorisation</a:t>
            </a:r>
          </a:p>
          <a:p>
            <a:pPr lvl="2"/>
            <a:r>
              <a:rPr lang="fr-FR" dirty="0" smtClean="0"/>
              <a:t>Responsable: Cyrille Munoz</a:t>
            </a:r>
          </a:p>
          <a:p>
            <a:pPr lvl="2"/>
            <a:r>
              <a:rPr lang="fr-FR" dirty="0" smtClean="0"/>
              <a:t>Ingénieur valorisation : Tania Garcia</a:t>
            </a:r>
          </a:p>
          <a:p>
            <a:pPr lvl="1"/>
            <a:endParaRPr lang="fr-FR" dirty="0" smtClean="0"/>
          </a:p>
          <a:p>
            <a:pPr lvl="1" algn="r">
              <a:buNone/>
            </a:pPr>
            <a:r>
              <a:rPr lang="fr-FR" sz="2000" b="1" dirty="0" smtClean="0"/>
              <a:t>Université Toulouse II le Mirail</a:t>
            </a:r>
            <a:endParaRPr lang="fr-FR" sz="3600" dirty="0" smtClean="0"/>
          </a:p>
          <a:p>
            <a:pPr lvl="1" algn="r">
              <a:buNone/>
            </a:pPr>
            <a:r>
              <a:rPr lang="fr-FR" sz="2000" dirty="0" smtClean="0"/>
              <a:t>Direction d' Appui à la Recherche - Cellule valorisation</a:t>
            </a:r>
            <a:endParaRPr lang="fr-FR" sz="3600" dirty="0" smtClean="0"/>
          </a:p>
          <a:p>
            <a:pPr lvl="1" algn="r">
              <a:buNone/>
            </a:pPr>
            <a:r>
              <a:rPr lang="fr-FR" sz="2000" dirty="0" smtClean="0"/>
              <a:t>T: 05.61.50.45.53 / P: 06.21.03.94.65</a:t>
            </a:r>
            <a:endParaRPr lang="fr-FR" sz="3600" dirty="0" smtClean="0"/>
          </a:p>
          <a:p>
            <a:pPr lvl="1" algn="r">
              <a:buNone/>
            </a:pPr>
            <a:r>
              <a:rPr lang="fr-FR" sz="1800" dirty="0" smtClean="0">
                <a:hlinkClick r:id="rId2" tooltip="blocked::mailto:valorisation@univ-tlse2.fr"/>
              </a:rPr>
              <a:t>valorisation@univ-tlse2.fr</a:t>
            </a:r>
            <a:endParaRPr lang="fr-FR" sz="1800" dirty="0" smtClean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332656"/>
            <a:ext cx="2407060" cy="15473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HandVetica" pitchFamily="2" charset="0"/>
              </a:rPr>
              <a:t>L’UTM</a:t>
            </a:r>
            <a:endParaRPr lang="fr-FR" dirty="0">
              <a:latin typeface="HandVetica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8229600" cy="4937760"/>
          </a:xfrm>
        </p:spPr>
        <p:txBody>
          <a:bodyPr>
            <a:normAutofit/>
          </a:bodyPr>
          <a:lstStyle/>
          <a:p>
            <a:pPr lvl="1"/>
            <a:r>
              <a:rPr lang="fr-FR" b="1" dirty="0" smtClean="0">
                <a:latin typeface="HandVetica" pitchFamily="2" charset="0"/>
              </a:rPr>
              <a:t>LA FORMATION</a:t>
            </a:r>
          </a:p>
          <a:p>
            <a:pPr lvl="1"/>
            <a:endParaRPr lang="fr-FR" b="1" dirty="0" smtClean="0"/>
          </a:p>
          <a:p>
            <a:pPr lvl="1"/>
            <a:r>
              <a:rPr lang="fr-FR" b="1" dirty="0" smtClean="0"/>
              <a:t>5 UFR </a:t>
            </a:r>
            <a:endParaRPr lang="fr-FR" b="1" dirty="0"/>
          </a:p>
          <a:p>
            <a:pPr lvl="1"/>
            <a:r>
              <a:rPr lang="fr-FR" b="1" dirty="0" smtClean="0"/>
              <a:t>2 </a:t>
            </a:r>
            <a:r>
              <a:rPr lang="fr-FR" b="1" dirty="0"/>
              <a:t>ECOLES INTERNES</a:t>
            </a:r>
          </a:p>
          <a:p>
            <a:pPr lvl="1"/>
            <a:r>
              <a:rPr lang="fr-FR" b="1" dirty="0" smtClean="0"/>
              <a:t>3 </a:t>
            </a:r>
            <a:r>
              <a:rPr lang="fr-FR" b="1" dirty="0"/>
              <a:t>INSTITUTS</a:t>
            </a:r>
          </a:p>
          <a:p>
            <a:pPr lvl="1"/>
            <a:r>
              <a:rPr lang="fr-FR" b="1" dirty="0" smtClean="0"/>
              <a:t>2 IUT</a:t>
            </a:r>
          </a:p>
          <a:p>
            <a:pPr lvl="1"/>
            <a:endParaRPr lang="fr-FR" b="1" dirty="0" smtClean="0"/>
          </a:p>
          <a:p>
            <a:pPr lvl="2">
              <a:buNone/>
            </a:pP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22 </a:t>
            </a:r>
            <a:r>
              <a:rPr lang="fr-FR" b="1" dirty="0">
                <a:solidFill>
                  <a:schemeClr val="bg2">
                    <a:lumMod val="25000"/>
                  </a:schemeClr>
                </a:solidFill>
              </a:rPr>
              <a:t>985 étudiants 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UTM (2012)</a:t>
            </a:r>
          </a:p>
          <a:p>
            <a:pPr lvl="2">
              <a:buNone/>
            </a:pPr>
            <a:endParaRPr lang="fr-FR" b="1" dirty="0">
              <a:solidFill>
                <a:schemeClr val="bg2">
                  <a:lumMod val="25000"/>
                </a:schemeClr>
              </a:solidFill>
            </a:endParaRPr>
          </a:p>
          <a:p>
            <a:pPr lvl="3">
              <a:buFont typeface="Wingdings" pitchFamily="2" charset="2"/>
              <a:buChar char=""/>
            </a:pPr>
            <a:r>
              <a:rPr lang="fr-FR" b="1" dirty="0">
                <a:solidFill>
                  <a:schemeClr val="bg2">
                    <a:lumMod val="25000"/>
                  </a:schemeClr>
                </a:solidFill>
              </a:rPr>
              <a:t>61% inscrits en Licence</a:t>
            </a:r>
          </a:p>
          <a:p>
            <a:pPr lvl="3">
              <a:buFont typeface="Wingdings" pitchFamily="2" charset="2"/>
              <a:buChar char="þ"/>
            </a:pPr>
            <a:r>
              <a:rPr lang="fr-FR" b="1" dirty="0">
                <a:solidFill>
                  <a:schemeClr val="bg2">
                    <a:lumMod val="25000"/>
                  </a:schemeClr>
                </a:solidFill>
              </a:rPr>
              <a:t>25% inscrits en Master</a:t>
            </a:r>
          </a:p>
          <a:p>
            <a:pPr lvl="3">
              <a:buFont typeface="Wingdings" pitchFamily="2" charset="2"/>
              <a:buChar char="þ"/>
            </a:pPr>
            <a:r>
              <a:rPr lang="fr-FR" b="1" dirty="0">
                <a:solidFill>
                  <a:schemeClr val="bg2">
                    <a:lumMod val="25000"/>
                  </a:schemeClr>
                </a:solidFill>
              </a:rPr>
              <a:t>4% inscrits en </a:t>
            </a:r>
            <a:r>
              <a:rPr lang="fr-FR" b="1" dirty="0" smtClean="0">
                <a:solidFill>
                  <a:schemeClr val="bg2">
                    <a:lumMod val="25000"/>
                  </a:schemeClr>
                </a:solidFill>
              </a:rPr>
              <a:t>doctorat</a:t>
            </a:r>
          </a:p>
        </p:txBody>
      </p:sp>
      <p:grpSp>
        <p:nvGrpSpPr>
          <p:cNvPr id="31" name="Groupe 30"/>
          <p:cNvGrpSpPr/>
          <p:nvPr/>
        </p:nvGrpSpPr>
        <p:grpSpPr>
          <a:xfrm>
            <a:off x="2716158" y="404664"/>
            <a:ext cx="5960298" cy="4248472"/>
            <a:chOff x="1852061" y="404664"/>
            <a:chExt cx="5960298" cy="4248472"/>
          </a:xfrm>
        </p:grpSpPr>
        <p:sp>
          <p:nvSpPr>
            <p:cNvPr id="18" name="Ellipse 17"/>
            <p:cNvSpPr/>
            <p:nvPr/>
          </p:nvSpPr>
          <p:spPr>
            <a:xfrm>
              <a:off x="6444208" y="3344470"/>
              <a:ext cx="1368151" cy="130866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>
                  <a:latin typeface="HandVetica" pitchFamily="2" charset="0"/>
                  <a:cs typeface="Aparajita" pitchFamily="34" charset="0"/>
                </a:rPr>
                <a:t>BLAGNAC</a:t>
              </a:r>
            </a:p>
            <a:p>
              <a:pPr algn="ctr"/>
              <a:r>
                <a:rPr lang="fr-FR" sz="1400" b="1" dirty="0">
                  <a:latin typeface="HandVetica" pitchFamily="2" charset="0"/>
                  <a:cs typeface="Aparajita" pitchFamily="34" charset="0"/>
                </a:rPr>
                <a:t>FIGEAC</a:t>
              </a:r>
            </a:p>
          </p:txBody>
        </p:sp>
        <p:grpSp>
          <p:nvGrpSpPr>
            <p:cNvPr id="30" name="Groupe 29"/>
            <p:cNvGrpSpPr/>
            <p:nvPr/>
          </p:nvGrpSpPr>
          <p:grpSpPr>
            <a:xfrm>
              <a:off x="1852061" y="404664"/>
              <a:ext cx="5744275" cy="3888432"/>
              <a:chOff x="1835696" y="44624"/>
              <a:chExt cx="5744275" cy="3888432"/>
            </a:xfrm>
          </p:grpSpPr>
          <p:sp>
            <p:nvSpPr>
              <p:cNvPr id="4" name="Ellipse 3"/>
              <p:cNvSpPr/>
              <p:nvPr/>
            </p:nvSpPr>
            <p:spPr>
              <a:xfrm>
                <a:off x="4067944" y="44624"/>
                <a:ext cx="2160240" cy="208823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100" b="1" dirty="0" smtClean="0">
                    <a:latin typeface="HandVetica" pitchFamily="2" charset="0"/>
                    <a:cs typeface="Aparajita" pitchFamily="34" charset="0"/>
                  </a:rPr>
                  <a:t>Histoire, Arts et Archéologie</a:t>
                </a:r>
              </a:p>
              <a:p>
                <a:pPr algn="ctr"/>
                <a:r>
                  <a:rPr lang="fr-FR" sz="1100" b="1" dirty="0" smtClean="0">
                    <a:latin typeface="HandVetica" pitchFamily="2" charset="0"/>
                    <a:cs typeface="Aparajita" pitchFamily="34" charset="0"/>
                  </a:rPr>
                  <a:t>Langues, Littératures et</a:t>
                </a:r>
              </a:p>
              <a:p>
                <a:pPr algn="ctr"/>
                <a:r>
                  <a:rPr lang="fr-FR" sz="1100" b="1" dirty="0" smtClean="0">
                    <a:latin typeface="HandVetica" pitchFamily="2" charset="0"/>
                    <a:cs typeface="Aparajita" pitchFamily="34" charset="0"/>
                  </a:rPr>
                  <a:t>civilisations étrangères</a:t>
                </a:r>
              </a:p>
              <a:p>
                <a:pPr algn="ctr"/>
                <a:r>
                  <a:rPr lang="fr-FR" sz="1100" b="1" dirty="0" smtClean="0">
                    <a:latin typeface="HandVetica" pitchFamily="2" charset="0"/>
                    <a:cs typeface="Aparajita" pitchFamily="34" charset="0"/>
                  </a:rPr>
                  <a:t>Lettres, philosophie,</a:t>
                </a:r>
              </a:p>
              <a:p>
                <a:pPr algn="ctr"/>
                <a:r>
                  <a:rPr lang="fr-FR" sz="1100" b="1" dirty="0" smtClean="0">
                    <a:latin typeface="HandVetica" pitchFamily="2" charset="0"/>
                    <a:cs typeface="Aparajita" pitchFamily="34" charset="0"/>
                  </a:rPr>
                  <a:t> Musique</a:t>
                </a:r>
              </a:p>
              <a:p>
                <a:pPr algn="ctr"/>
                <a:r>
                  <a:rPr lang="fr-FR" sz="1100" b="1" dirty="0" smtClean="0">
                    <a:latin typeface="HandVetica" pitchFamily="2" charset="0"/>
                    <a:cs typeface="Aparajita" pitchFamily="34" charset="0"/>
                  </a:rPr>
                  <a:t>Psychologie</a:t>
                </a:r>
              </a:p>
              <a:p>
                <a:pPr algn="ctr"/>
                <a:r>
                  <a:rPr lang="fr-FR" sz="1100" b="1" dirty="0" smtClean="0">
                    <a:latin typeface="HandVetica" pitchFamily="2" charset="0"/>
                    <a:cs typeface="Aparajita" pitchFamily="34" charset="0"/>
                  </a:rPr>
                  <a:t>Sciences, Espaces, Sociétés</a:t>
                </a:r>
                <a:endParaRPr lang="fr-FR" sz="1100" b="1" dirty="0">
                  <a:latin typeface="HandVetica" pitchFamily="2" charset="0"/>
                  <a:cs typeface="Aparajita" pitchFamily="34" charset="0"/>
                </a:endParaRPr>
              </a:p>
            </p:txBody>
          </p:sp>
          <p:cxnSp>
            <p:nvCxnSpPr>
              <p:cNvPr id="6" name="Connecteur droit 5"/>
              <p:cNvCxnSpPr/>
              <p:nvPr/>
            </p:nvCxnSpPr>
            <p:spPr>
              <a:xfrm flipV="1">
                <a:off x="1979712" y="1340768"/>
                <a:ext cx="2160240" cy="6480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Ellipse 6"/>
              <p:cNvSpPr/>
              <p:nvPr/>
            </p:nvSpPr>
            <p:spPr>
              <a:xfrm>
                <a:off x="6300192" y="1268760"/>
                <a:ext cx="1279779" cy="1224136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600" b="1" dirty="0">
                    <a:latin typeface="HandVetica" pitchFamily="2" charset="0"/>
                    <a:cs typeface="Aparajita" pitchFamily="34" charset="0"/>
                  </a:rPr>
                  <a:t>IUFM</a:t>
                </a:r>
                <a:endParaRPr lang="fr-FR" sz="1100" b="1" dirty="0">
                  <a:latin typeface="HandVetica" pitchFamily="2" charset="0"/>
                  <a:cs typeface="Aparajita" pitchFamily="34" charset="0"/>
                </a:endParaRPr>
              </a:p>
              <a:p>
                <a:pPr algn="ctr"/>
                <a:r>
                  <a:rPr lang="fr-FR" sz="1600" b="1" dirty="0" smtClean="0">
                    <a:latin typeface="HandVetica" pitchFamily="2" charset="0"/>
                    <a:cs typeface="Aparajita" pitchFamily="34" charset="0"/>
                  </a:rPr>
                  <a:t>ESAV</a:t>
                </a:r>
              </a:p>
            </p:txBody>
          </p:sp>
          <p:cxnSp>
            <p:nvCxnSpPr>
              <p:cNvPr id="8" name="Connecteur droit 7"/>
              <p:cNvCxnSpPr/>
              <p:nvPr/>
            </p:nvCxnSpPr>
            <p:spPr>
              <a:xfrm flipV="1">
                <a:off x="3403506" y="2060848"/>
                <a:ext cx="2896686" cy="3600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Ellipse 14"/>
              <p:cNvSpPr/>
              <p:nvPr/>
            </p:nvSpPr>
            <p:spPr>
              <a:xfrm>
                <a:off x="5148064" y="2276872"/>
                <a:ext cx="1279779" cy="12241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600" b="1" dirty="0" smtClean="0">
                    <a:latin typeface="HandVetica" pitchFamily="2" charset="0"/>
                    <a:cs typeface="Aparajita" pitchFamily="34" charset="0"/>
                  </a:rPr>
                  <a:t>IPEALT IFMI</a:t>
                </a:r>
              </a:p>
              <a:p>
                <a:pPr algn="ctr"/>
                <a:r>
                  <a:rPr lang="fr-FR" sz="1600" b="1" dirty="0" smtClean="0">
                    <a:latin typeface="HandVetica" pitchFamily="2" charset="0"/>
                    <a:cs typeface="Aparajita" pitchFamily="34" charset="0"/>
                  </a:rPr>
                  <a:t>IRT</a:t>
                </a:r>
              </a:p>
            </p:txBody>
          </p:sp>
          <p:cxnSp>
            <p:nvCxnSpPr>
              <p:cNvPr id="16" name="Connecteur droit 15"/>
              <p:cNvCxnSpPr>
                <a:endCxn id="15" idx="2"/>
              </p:cNvCxnSpPr>
              <p:nvPr/>
            </p:nvCxnSpPr>
            <p:spPr>
              <a:xfrm>
                <a:off x="2179370" y="2780928"/>
                <a:ext cx="2968694" cy="10801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Connecteur droit 18"/>
              <p:cNvCxnSpPr/>
              <p:nvPr/>
            </p:nvCxnSpPr>
            <p:spPr>
              <a:xfrm>
                <a:off x="1835696" y="3212976"/>
                <a:ext cx="4680520" cy="7200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7" name="Rectangle 26"/>
          <p:cNvSpPr/>
          <p:nvPr/>
        </p:nvSpPr>
        <p:spPr>
          <a:xfrm>
            <a:off x="4355976" y="4869160"/>
            <a:ext cx="4248472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HandVetica" pitchFamily="2" charset="0"/>
              </a:rPr>
              <a:t>8 838 diplômés en 2011</a:t>
            </a:r>
          </a:p>
          <a:p>
            <a:pPr algn="ctr"/>
            <a:endParaRPr lang="fr-FR" sz="1400" b="1" dirty="0" smtClean="0">
              <a:latin typeface="HandVetica" pitchFamily="2" charset="0"/>
            </a:endParaRPr>
          </a:p>
          <a:p>
            <a:r>
              <a:rPr lang="fr-FR" sz="1400" dirty="0" smtClean="0">
                <a:latin typeface="HandVetica" pitchFamily="2" charset="0"/>
              </a:rPr>
              <a:t>- 296 diplômés en DUT (soit 90% de réussite)</a:t>
            </a:r>
          </a:p>
          <a:p>
            <a:r>
              <a:rPr lang="fr-FR" sz="1400" dirty="0" smtClean="0">
                <a:latin typeface="HandVetica" pitchFamily="2" charset="0"/>
              </a:rPr>
              <a:t>- 2 624 diplômés en Licence (soit 91% de réussite)</a:t>
            </a:r>
          </a:p>
          <a:p>
            <a:r>
              <a:rPr lang="fr-FR" sz="1400" dirty="0" smtClean="0">
                <a:latin typeface="HandVetica" pitchFamily="2" charset="0"/>
              </a:rPr>
              <a:t>- 1 878 diplômés de Maîtrise (soit 97% de réussite)</a:t>
            </a:r>
          </a:p>
          <a:p>
            <a:r>
              <a:rPr lang="fr-FR" sz="1400" dirty="0" smtClean="0">
                <a:latin typeface="HandVetica" pitchFamily="2" charset="0"/>
              </a:rPr>
              <a:t>- 1 868 diplômés de Master (soit 96% de réussite)</a:t>
            </a:r>
          </a:p>
          <a:p>
            <a:r>
              <a:rPr lang="fr-FR" sz="1400" dirty="0" smtClean="0">
                <a:latin typeface="HandVetica" pitchFamily="2" charset="0"/>
              </a:rPr>
              <a:t>- 120 thèses soutenues par an</a:t>
            </a:r>
            <a:endParaRPr lang="fr-FR" sz="1400" dirty="0">
              <a:latin typeface="HandVetica" pitchFamily="2" charset="0"/>
            </a:endParaRPr>
          </a:p>
        </p:txBody>
      </p:sp>
      <p:sp>
        <p:nvSpPr>
          <p:cNvPr id="17" name="Ellipse 16"/>
          <p:cNvSpPr/>
          <p:nvPr/>
        </p:nvSpPr>
        <p:spPr>
          <a:xfrm rot="20706675">
            <a:off x="-47709" y="18005"/>
            <a:ext cx="3422546" cy="2041543"/>
          </a:xfrm>
          <a:prstGeom prst="ellipse">
            <a:avLst/>
          </a:prstGeom>
          <a:solidFill>
            <a:schemeClr val="accent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HandVetica" pitchFamily="2" charset="0"/>
              </a:rPr>
              <a:t>L’UTM</a:t>
            </a:r>
            <a:endParaRPr lang="fr-FR" dirty="0">
              <a:latin typeface="HandVetica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352928" cy="5009768"/>
          </a:xfrm>
        </p:spPr>
        <p:txBody>
          <a:bodyPr>
            <a:normAutofit fontScale="92500"/>
          </a:bodyPr>
          <a:lstStyle/>
          <a:p>
            <a:r>
              <a:rPr lang="fr-FR" sz="2300" b="1" dirty="0" smtClean="0">
                <a:solidFill>
                  <a:schemeClr val="tx2"/>
                </a:solidFill>
                <a:latin typeface="HandVetica" pitchFamily="2" charset="0"/>
              </a:rPr>
              <a:t>La RECHERCHE</a:t>
            </a:r>
          </a:p>
          <a:p>
            <a:endParaRPr lang="fr-FR" sz="2300" b="1" dirty="0" smtClean="0">
              <a:solidFill>
                <a:schemeClr val="tx2"/>
              </a:solidFill>
              <a:latin typeface="HandVetica" pitchFamily="2" charset="0"/>
            </a:endParaRPr>
          </a:p>
          <a:p>
            <a:pPr lvl="2"/>
            <a:r>
              <a:rPr lang="fr-FR" sz="1700" b="1" dirty="0" smtClean="0">
                <a:solidFill>
                  <a:schemeClr val="tx2"/>
                </a:solidFill>
              </a:rPr>
              <a:t>22 Unités de recherche</a:t>
            </a:r>
          </a:p>
          <a:p>
            <a:pPr lvl="3"/>
            <a:r>
              <a:rPr lang="fr-FR" sz="1400" b="1" dirty="0" smtClean="0">
                <a:solidFill>
                  <a:schemeClr val="tx2"/>
                </a:solidFill>
              </a:rPr>
              <a:t>8 Unités mixtes avec le CNRS </a:t>
            </a:r>
          </a:p>
          <a:p>
            <a:pPr lvl="3"/>
            <a:r>
              <a:rPr lang="fr-FR" sz="1400" b="1" dirty="0" smtClean="0">
                <a:solidFill>
                  <a:schemeClr val="tx2"/>
                </a:solidFill>
              </a:rPr>
              <a:t>2  avec le ministère de l’agriculture</a:t>
            </a:r>
          </a:p>
          <a:p>
            <a:pPr lvl="3"/>
            <a:r>
              <a:rPr lang="fr-FR" sz="1400" b="1" dirty="0" smtClean="0">
                <a:solidFill>
                  <a:schemeClr val="tx2"/>
                </a:solidFill>
              </a:rPr>
              <a:t> 12 Equipes d’accueil</a:t>
            </a:r>
          </a:p>
          <a:p>
            <a:pPr lvl="3">
              <a:buNone/>
            </a:pPr>
            <a:r>
              <a:rPr lang="fr-FR" sz="1700" b="1" dirty="0" smtClean="0">
                <a:solidFill>
                  <a:schemeClr val="tx2"/>
                </a:solidFill>
              </a:rPr>
              <a:t>3 Ecoles doctorales (@</a:t>
            </a:r>
            <a:r>
              <a:rPr lang="fr-FR" sz="1700" b="1" dirty="0" err="1" smtClean="0">
                <a:solidFill>
                  <a:schemeClr val="tx2"/>
                </a:solidFill>
              </a:rPr>
              <a:t>lpha</a:t>
            </a:r>
            <a:r>
              <a:rPr lang="fr-FR" sz="1700" b="1" dirty="0" smtClean="0">
                <a:solidFill>
                  <a:schemeClr val="tx2"/>
                </a:solidFill>
              </a:rPr>
              <a:t>, TESC, CLESCO)</a:t>
            </a:r>
          </a:p>
          <a:p>
            <a:pPr lvl="2"/>
            <a:endParaRPr lang="fr-FR" b="1" dirty="0" smtClean="0"/>
          </a:p>
          <a:p>
            <a:pPr lvl="2"/>
            <a:r>
              <a:rPr lang="fr-FR" b="1" dirty="0" smtClean="0">
                <a:solidFill>
                  <a:schemeClr val="tx2"/>
                </a:solidFill>
              </a:rPr>
              <a:t>La gouvernance scientifique</a:t>
            </a:r>
          </a:p>
          <a:p>
            <a:pPr lvl="3"/>
            <a:r>
              <a:rPr lang="fr-FR" sz="1500" b="1" dirty="0" smtClean="0">
                <a:solidFill>
                  <a:schemeClr val="tx2"/>
                </a:solidFill>
              </a:rPr>
              <a:t>1 Vice présidence du conseil scientifique (D. Lacroix)</a:t>
            </a:r>
          </a:p>
          <a:p>
            <a:pPr lvl="3"/>
            <a:r>
              <a:rPr lang="fr-FR" sz="1400" b="1" dirty="0" smtClean="0">
                <a:solidFill>
                  <a:schemeClr val="tx2"/>
                </a:solidFill>
              </a:rPr>
              <a:t>1 Vice présidence déléguée à la valorisation et la diffusion de la culture scientifique et technique (N. Valdeyron)</a:t>
            </a:r>
          </a:p>
          <a:p>
            <a:pPr lvl="3"/>
            <a:r>
              <a:rPr lang="fr-FR" sz="1400" b="1" dirty="0" smtClean="0">
                <a:solidFill>
                  <a:schemeClr val="tx2"/>
                </a:solidFill>
              </a:rPr>
              <a:t>1 service d’appui : DAR UMS838 (Dir. Sophie Périard)</a:t>
            </a:r>
            <a:endParaRPr lang="fr-FR" sz="1800" b="1" dirty="0" smtClean="0"/>
          </a:p>
          <a:p>
            <a:pPr lvl="2"/>
            <a:endParaRPr lang="fr-FR" sz="1700" b="1" dirty="0" smtClean="0">
              <a:solidFill>
                <a:schemeClr val="tx2"/>
              </a:solidFill>
            </a:endParaRPr>
          </a:p>
          <a:p>
            <a:pPr lvl="2"/>
            <a:r>
              <a:rPr lang="fr-FR" sz="1600" b="1" dirty="0" smtClean="0">
                <a:solidFill>
                  <a:schemeClr val="tx2"/>
                </a:solidFill>
              </a:rPr>
              <a:t>1 Maison des Sciences de l’Homme et de la Société de Toulouse (F. Hautefeuille)</a:t>
            </a:r>
          </a:p>
          <a:p>
            <a:pPr lvl="2"/>
            <a:r>
              <a:rPr lang="fr-FR" sz="1600" b="1" dirty="0" smtClean="0">
                <a:solidFill>
                  <a:schemeClr val="tx2"/>
                </a:solidFill>
              </a:rPr>
              <a:t>1 Institut de Recherche Pluridisciplinaire Arts Lettres et Langues (M. Lehmann)</a:t>
            </a:r>
          </a:p>
        </p:txBody>
      </p:sp>
      <p:sp>
        <p:nvSpPr>
          <p:cNvPr id="4" name="Ellipse 3"/>
          <p:cNvSpPr/>
          <p:nvPr/>
        </p:nvSpPr>
        <p:spPr>
          <a:xfrm rot="20706675">
            <a:off x="-47709" y="18005"/>
            <a:ext cx="3422546" cy="2041543"/>
          </a:xfrm>
          <a:prstGeom prst="ellipse">
            <a:avLst/>
          </a:prstGeom>
          <a:solidFill>
            <a:schemeClr val="accent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 rot="20706675">
            <a:off x="-16814" y="211444"/>
            <a:ext cx="5482090" cy="1990635"/>
          </a:xfrm>
          <a:prstGeom prst="ellipse">
            <a:avLst/>
          </a:prstGeom>
          <a:solidFill>
            <a:schemeClr val="accent3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90600"/>
          </a:xfrm>
        </p:spPr>
        <p:txBody>
          <a:bodyPr/>
          <a:lstStyle/>
          <a:p>
            <a:r>
              <a:rPr lang="fr-FR" dirty="0" smtClean="0">
                <a:latin typeface="HandVetica" pitchFamily="2" charset="0"/>
              </a:rPr>
              <a:t>La valorisation de la recherche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Tx/>
              <a:buNone/>
            </a:pPr>
            <a:endParaRPr lang="fr-FR" sz="2400" dirty="0" smtClean="0"/>
          </a:p>
          <a:p>
            <a:pPr>
              <a:buFontTx/>
              <a:buNone/>
            </a:pPr>
            <a:r>
              <a:rPr lang="fr-FR" sz="2400" dirty="0" smtClean="0"/>
              <a:t>« Valoriser, c'est rendre utilisables ou commercialisables les connaissances et les</a:t>
            </a:r>
          </a:p>
          <a:p>
            <a:pPr>
              <a:buFontTx/>
              <a:buNone/>
            </a:pPr>
            <a:r>
              <a:rPr lang="fr-FR" sz="2400" dirty="0" smtClean="0"/>
              <a:t>compétences de la recherche »</a:t>
            </a:r>
            <a:r>
              <a:rPr lang="fr-FR" sz="2800" dirty="0" smtClean="0">
                <a:solidFill>
                  <a:schemeClr val="bg1"/>
                </a:solidFill>
              </a:rPr>
              <a:t> </a:t>
            </a:r>
          </a:p>
          <a:p>
            <a:pPr>
              <a:buFontTx/>
              <a:buNone/>
            </a:pPr>
            <a:r>
              <a:rPr lang="fr-FR" sz="2400" b="1" i="1" dirty="0" smtClean="0">
                <a:solidFill>
                  <a:schemeClr val="accent3">
                    <a:lumMod val="50000"/>
                  </a:schemeClr>
                </a:solidFill>
              </a:rPr>
              <a:t>Comité national d'évaluation (CNE).</a:t>
            </a:r>
          </a:p>
          <a:p>
            <a:pPr>
              <a:buFontTx/>
              <a:buNone/>
            </a:pPr>
            <a:endParaRPr lang="fr-FR" sz="2800" dirty="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fr-FR" sz="3200" b="1" dirty="0" smtClean="0">
              <a:solidFill>
                <a:srgbClr val="FF9900"/>
              </a:solidFill>
            </a:endParaRPr>
          </a:p>
          <a:p>
            <a:pPr algn="r">
              <a:buFontTx/>
              <a:buNone/>
            </a:pPr>
            <a:r>
              <a:rPr lang="fr-FR" sz="2800" dirty="0" smtClean="0"/>
              <a:t>« l’ensemble des activités, expertises, productions scientifiques mettant en</a:t>
            </a:r>
          </a:p>
          <a:p>
            <a:pPr algn="r">
              <a:buFontTx/>
              <a:buNone/>
            </a:pPr>
            <a:r>
              <a:rPr lang="fr-FR" sz="2800" dirty="0" smtClean="0"/>
              <a:t>relation, à titre onéreux ou gratuit, les unités de recherche de l’UTM avec les</a:t>
            </a:r>
          </a:p>
          <a:p>
            <a:pPr algn="r">
              <a:buFontTx/>
              <a:buNone/>
            </a:pPr>
            <a:r>
              <a:rPr lang="fr-FR" sz="2800" dirty="0" smtClean="0"/>
              <a:t>sphères économiques, sociales, industrielles, institutionnelles ou culturelles, au</a:t>
            </a:r>
          </a:p>
          <a:p>
            <a:pPr algn="r">
              <a:buFontTx/>
              <a:buNone/>
            </a:pPr>
            <a:r>
              <a:rPr lang="fr-FR" sz="2800" dirty="0" smtClean="0"/>
              <a:t>plan local, national ou international, notamment Européen. Les activités de</a:t>
            </a:r>
          </a:p>
          <a:p>
            <a:pPr algn="r">
              <a:buFontTx/>
              <a:buNone/>
            </a:pPr>
            <a:r>
              <a:rPr lang="fr-FR" sz="2800" dirty="0" smtClean="0"/>
              <a:t>valorisation impliquent des transferts de connaissances et de compétences, des</a:t>
            </a:r>
          </a:p>
          <a:p>
            <a:pPr algn="r">
              <a:buFontTx/>
              <a:buNone/>
            </a:pPr>
            <a:r>
              <a:rPr lang="fr-FR" sz="2800" dirty="0" smtClean="0"/>
              <a:t>unités de recherche vers les partenaires socio-économiques utilisateurs, impulsant</a:t>
            </a:r>
          </a:p>
          <a:p>
            <a:pPr algn="r">
              <a:buFontTx/>
              <a:buNone/>
            </a:pPr>
            <a:r>
              <a:rPr lang="fr-FR" sz="2800" dirty="0" smtClean="0"/>
              <a:t>une dynamique partenariale.»</a:t>
            </a:r>
          </a:p>
          <a:p>
            <a:pPr algn="r">
              <a:buFontTx/>
              <a:buNone/>
            </a:pPr>
            <a:r>
              <a:rPr lang="fr-FR" sz="3200" b="1" i="1" dirty="0" smtClean="0">
                <a:solidFill>
                  <a:schemeClr val="accent3">
                    <a:lumMod val="50000"/>
                  </a:schemeClr>
                </a:solidFill>
              </a:rPr>
              <a:t>Définition du conseil scientifique de l’UTM</a:t>
            </a:r>
            <a:endParaRPr lang="fr-FR" sz="2400" b="1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r">
              <a:buFontTx/>
              <a:buNone/>
            </a:pPr>
            <a:r>
              <a:rPr lang="fr-FR" sz="2400" b="1" i="1" dirty="0" smtClean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fr-FR" sz="2400" b="1" i="1" dirty="0" err="1" smtClean="0">
                <a:solidFill>
                  <a:schemeClr val="accent3">
                    <a:lumMod val="50000"/>
                  </a:schemeClr>
                </a:solidFill>
              </a:rPr>
              <a:t>cs</a:t>
            </a:r>
            <a:r>
              <a:rPr lang="fr-FR" sz="2400" b="1" i="1" dirty="0" smtClean="0">
                <a:solidFill>
                  <a:schemeClr val="accent3">
                    <a:lumMod val="50000"/>
                  </a:schemeClr>
                </a:solidFill>
              </a:rPr>
              <a:t> du 26 janvier 2009)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 rot="20706675">
            <a:off x="-16814" y="211444"/>
            <a:ext cx="5482090" cy="1990635"/>
          </a:xfrm>
          <a:prstGeom prst="ellipse">
            <a:avLst/>
          </a:prstGeom>
          <a:solidFill>
            <a:schemeClr val="accent3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435280" cy="460016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z="3200" dirty="0" smtClean="0">
                <a:solidFill>
                  <a:schemeClr val="accent2">
                    <a:lumMod val="50000"/>
                  </a:schemeClr>
                </a:solidFill>
                <a:latin typeface="HandVetica" pitchFamily="2" charset="0"/>
                <a:ea typeface="+mj-ea"/>
                <a:cs typeface="+mj-cs"/>
              </a:rPr>
              <a:t>Les enjeux </a:t>
            </a:r>
            <a:r>
              <a:rPr lang="fr-FR" sz="1800" dirty="0" smtClean="0">
                <a:solidFill>
                  <a:schemeClr val="tx2"/>
                </a:solidFill>
                <a:ea typeface="+mj-ea"/>
                <a:cs typeface="+mj-cs"/>
              </a:rPr>
              <a:t>dans le cadre d’un service public de la recherche.</a:t>
            </a:r>
            <a:endParaRPr lang="fr-FR" sz="3200" dirty="0" smtClean="0">
              <a:solidFill>
                <a:schemeClr val="tx2"/>
              </a:solidFill>
              <a:ea typeface="+mj-ea"/>
              <a:cs typeface="+mj-cs"/>
            </a:endParaRPr>
          </a:p>
          <a:p>
            <a:pPr lvl="1">
              <a:lnSpc>
                <a:spcPct val="90000"/>
              </a:lnSpc>
            </a:pPr>
            <a:endParaRPr lang="fr-FR" sz="21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lnSpc>
                <a:spcPct val="90000"/>
              </a:lnSpc>
            </a:pPr>
            <a:endParaRPr lang="fr-F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lnSpc>
                <a:spcPct val="90000"/>
              </a:lnSpc>
            </a:pPr>
            <a:r>
              <a:rPr lang="fr-FR" sz="2000" b="1" dirty="0" smtClean="0">
                <a:solidFill>
                  <a:schemeClr val="accent3">
                    <a:lumMod val="50000"/>
                  </a:schemeClr>
                </a:solidFill>
              </a:rPr>
              <a:t>Protéger le patrimoine intellectuel</a:t>
            </a: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fr-FR" sz="2000" dirty="0" smtClean="0"/>
              <a:t>de l’Université</a:t>
            </a:r>
          </a:p>
          <a:p>
            <a:pPr lvl="1">
              <a:lnSpc>
                <a:spcPct val="90000"/>
              </a:lnSpc>
            </a:pPr>
            <a:endParaRPr lang="fr-FR" sz="2000" dirty="0" smtClean="0"/>
          </a:p>
          <a:p>
            <a:pPr lvl="1">
              <a:lnSpc>
                <a:spcPct val="90000"/>
              </a:lnSpc>
            </a:pPr>
            <a:r>
              <a:rPr lang="fr-FR" sz="2000" b="1" dirty="0" smtClean="0">
                <a:solidFill>
                  <a:schemeClr val="accent3">
                    <a:lumMod val="50000"/>
                  </a:schemeClr>
                </a:solidFill>
              </a:rPr>
              <a:t>Maîtriser le transfert des connaissances</a:t>
            </a:r>
          </a:p>
          <a:p>
            <a:pPr lvl="1">
              <a:lnSpc>
                <a:spcPct val="90000"/>
              </a:lnSpc>
            </a:pPr>
            <a:endParaRPr lang="fr-FR" sz="20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lnSpc>
                <a:spcPct val="90000"/>
              </a:lnSpc>
            </a:pPr>
            <a:r>
              <a:rPr lang="fr-FR" sz="2000" b="1" dirty="0" smtClean="0">
                <a:solidFill>
                  <a:schemeClr val="accent3">
                    <a:lumMod val="50000"/>
                  </a:schemeClr>
                </a:solidFill>
              </a:rPr>
              <a:t>Mesurer et amplifier l’impact</a:t>
            </a: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fr-FR" sz="2000" dirty="0" smtClean="0"/>
              <a:t>de la recherche SHS dans la société </a:t>
            </a:r>
          </a:p>
          <a:p>
            <a:pPr lvl="1">
              <a:lnSpc>
                <a:spcPct val="90000"/>
              </a:lnSpc>
            </a:pPr>
            <a:endParaRPr lang="fr-FR" sz="2000" dirty="0" smtClean="0"/>
          </a:p>
          <a:p>
            <a:pPr lvl="1">
              <a:lnSpc>
                <a:spcPct val="90000"/>
              </a:lnSpc>
            </a:pPr>
            <a:r>
              <a:rPr lang="fr-FR" sz="2000" b="1" dirty="0" smtClean="0">
                <a:solidFill>
                  <a:schemeClr val="accent3">
                    <a:lumMod val="50000"/>
                  </a:schemeClr>
                </a:solidFill>
              </a:rPr>
              <a:t>Caractériser les retombées</a:t>
            </a:r>
            <a:r>
              <a:rPr lang="fr-FR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fr-FR" sz="2000" dirty="0" smtClean="0"/>
              <a:t>(indicateurs)</a:t>
            </a:r>
          </a:p>
          <a:p>
            <a:pPr lvl="1">
              <a:lnSpc>
                <a:spcPct val="90000"/>
              </a:lnSpc>
            </a:pPr>
            <a:endParaRPr lang="fr-FR" sz="2000" dirty="0" smtClean="0"/>
          </a:p>
          <a:p>
            <a:pPr lvl="1">
              <a:lnSpc>
                <a:spcPct val="90000"/>
              </a:lnSpc>
            </a:pPr>
            <a:r>
              <a:rPr lang="fr-FR" sz="2000" b="1" dirty="0" smtClean="0">
                <a:solidFill>
                  <a:schemeClr val="accent3">
                    <a:lumMod val="50000"/>
                  </a:schemeClr>
                </a:solidFill>
              </a:rPr>
              <a:t>Promouvoir l’image de marque de la Recherche universitaire</a:t>
            </a:r>
            <a:endParaRPr lang="fr-FR" sz="2100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116632"/>
            <a:ext cx="8229600" cy="990600"/>
          </a:xfrm>
          <a:prstGeom prst="rect">
            <a:avLst/>
          </a:prstGeom>
        </p:spPr>
        <p:txBody>
          <a:bodyPr vert="horz" anchor="b" anchorCtr="0">
            <a:normAutofit lnSpcReduction="10000"/>
          </a:bodyPr>
          <a:lstStyle/>
          <a:p>
            <a:pPr>
              <a:spcBef>
                <a:spcPct val="0"/>
              </a:spcBef>
            </a:pPr>
            <a:endParaRPr lang="fr-FR" sz="3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andVetica" pitchFamily="2" charset="0"/>
                <a:ea typeface="+mj-ea"/>
                <a:cs typeface="+mj-cs"/>
              </a:rPr>
              <a:t>La valorisation de la recherche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 rot="20706675">
            <a:off x="-16814" y="211444"/>
            <a:ext cx="5482090" cy="1990635"/>
          </a:xfrm>
          <a:prstGeom prst="ellipse">
            <a:avLst/>
          </a:prstGeom>
          <a:solidFill>
            <a:schemeClr val="accent3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990600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HandVetica" pitchFamily="2" charset="0"/>
              </a:rPr>
              <a:t>La valorisation de la recherche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3000" dirty="0" smtClean="0">
                <a:solidFill>
                  <a:schemeClr val="accent2">
                    <a:lumMod val="50000"/>
                  </a:schemeClr>
                </a:solidFill>
                <a:latin typeface="HandVetica" pitchFamily="2" charset="0"/>
                <a:ea typeface="+mj-ea"/>
                <a:cs typeface="+mj-cs"/>
              </a:rPr>
              <a:t>A ce jour, l’UTM compte</a:t>
            </a:r>
            <a:r>
              <a:rPr lang="fr-FR" dirty="0" smtClean="0"/>
              <a:t> :  </a:t>
            </a:r>
          </a:p>
          <a:p>
            <a:pPr>
              <a:buNone/>
            </a:pPr>
            <a:r>
              <a:rPr lang="fr-FR" dirty="0" smtClean="0"/>
              <a:t>         </a:t>
            </a:r>
          </a:p>
          <a:p>
            <a:pPr lvl="1"/>
            <a:r>
              <a:rPr lang="fr-FR" b="1" dirty="0" smtClean="0"/>
              <a:t>6 brevets </a:t>
            </a:r>
            <a:r>
              <a:rPr lang="fr-FR" dirty="0" smtClean="0"/>
              <a:t>(2 propriétaires et 4 en copropriété),            </a:t>
            </a:r>
          </a:p>
          <a:p>
            <a:pPr lvl="1"/>
            <a:r>
              <a:rPr lang="fr-FR" b="1" dirty="0" smtClean="0"/>
              <a:t>38 dossiers </a:t>
            </a:r>
            <a:r>
              <a:rPr lang="fr-FR" dirty="0" smtClean="0"/>
              <a:t>relevant du droit d’auteur  </a:t>
            </a:r>
          </a:p>
          <a:p>
            <a:pPr lvl="1">
              <a:buNone/>
            </a:pPr>
            <a:r>
              <a:rPr lang="fr-FR" dirty="0" smtClean="0"/>
              <a:t>(Bases de données et logiciels essentiellement),           </a:t>
            </a:r>
          </a:p>
          <a:p>
            <a:pPr lvl="1"/>
            <a:r>
              <a:rPr lang="fr-FR" b="1" dirty="0" smtClean="0"/>
              <a:t>7 projets de création d’entreprise </a:t>
            </a:r>
            <a:r>
              <a:rPr lang="fr-FR" dirty="0" smtClean="0"/>
              <a:t>issus de la recherche dont un lauréat du concours </a:t>
            </a:r>
            <a:r>
              <a:rPr lang="fr-FR" dirty="0" err="1" smtClean="0"/>
              <a:t>Oséo</a:t>
            </a:r>
            <a:r>
              <a:rPr lang="fr-FR" dirty="0" smtClean="0"/>
              <a:t> en émergence 2005.           </a:t>
            </a:r>
          </a:p>
          <a:p>
            <a:pPr lvl="1"/>
            <a:r>
              <a:rPr lang="fr-FR" b="1" dirty="0" smtClean="0"/>
              <a:t>16 thèses en CIFRE </a:t>
            </a:r>
            <a:r>
              <a:rPr lang="fr-FR" dirty="0" smtClean="0"/>
              <a:t>(Convention Industrielle de formation par la recherche) en cours en 2012.          </a:t>
            </a:r>
          </a:p>
          <a:p>
            <a:pPr lvl="1"/>
            <a:r>
              <a:rPr lang="fr-FR" b="1" dirty="0" smtClean="0"/>
              <a:t>Une cinquantaine de contrats </a:t>
            </a:r>
            <a:r>
              <a:rPr lang="fr-FR" dirty="0" smtClean="0"/>
              <a:t>de recherche financés, pour un montant total de 1 406 655 €, soit un peu plus que la dotation Recherche de l’établissement (1 305 630€). 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HandVetica" pitchFamily="2" charset="0"/>
              </a:rPr>
              <a:t>Activité contractuelle de la recherche</a:t>
            </a:r>
            <a:endParaRPr lang="fr-FR" dirty="0">
              <a:latin typeface="HandVetica" pitchFamily="2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3923928" y="3717032"/>
          <a:ext cx="5070267" cy="3140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/>
          <p:nvPr/>
        </p:nvGraphicFramePr>
        <p:xfrm>
          <a:off x="179512" y="1340768"/>
          <a:ext cx="5868144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Ellipse 5"/>
          <p:cNvSpPr/>
          <p:nvPr/>
        </p:nvSpPr>
        <p:spPr>
          <a:xfrm rot="20706675">
            <a:off x="3077852" y="3525139"/>
            <a:ext cx="6210120" cy="3193699"/>
          </a:xfrm>
          <a:prstGeom prst="ellipse">
            <a:avLst/>
          </a:prstGeom>
          <a:solidFill>
            <a:schemeClr val="accent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 smtClean="0">
                <a:latin typeface="HandVetica" pitchFamily="2" charset="0"/>
              </a:rPr>
              <a:t>Typologie des relations partenariales </a:t>
            </a:r>
            <a:br>
              <a:rPr lang="fr-FR" dirty="0" smtClean="0">
                <a:latin typeface="HandVetica" pitchFamily="2" charset="0"/>
              </a:rPr>
            </a:br>
            <a:r>
              <a:rPr lang="fr-FR" dirty="0" smtClean="0">
                <a:latin typeface="HandVetica" pitchFamily="2" charset="0"/>
              </a:rPr>
              <a:t>avec les unités de recherche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1124744"/>
            <a:ext cx="9144000" cy="525658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endParaRPr lang="fr-FR" dirty="0" smtClean="0"/>
          </a:p>
          <a:p>
            <a:pPr lvl="1">
              <a:buNone/>
            </a:pPr>
            <a:endParaRPr lang="fr-FR" sz="2800" b="1" dirty="0" smtClean="0"/>
          </a:p>
          <a:p>
            <a:pPr lvl="1">
              <a:buNone/>
            </a:pPr>
            <a:r>
              <a:rPr lang="fr-FR" sz="3000" b="1" dirty="0" smtClean="0"/>
              <a:t>1- Contrat d’expertise / Prestation de service </a:t>
            </a:r>
          </a:p>
          <a:p>
            <a:pPr lvl="2"/>
            <a:r>
              <a:rPr lang="fr-FR" sz="2800" dirty="0" smtClean="0"/>
              <a:t>Objet(s) : Analyse, expertise ponctuelle, participation à des réunions, action/formation…;</a:t>
            </a:r>
          </a:p>
          <a:p>
            <a:pPr lvl="2"/>
            <a:r>
              <a:rPr lang="fr-FR" sz="2800" dirty="0" smtClean="0"/>
              <a:t>Pas de revendication de propriété intellectuelle car pas d’activité inventive.</a:t>
            </a:r>
          </a:p>
          <a:p>
            <a:pPr lvl="1">
              <a:buNone/>
            </a:pPr>
            <a:r>
              <a:rPr lang="fr-FR" sz="3000" b="1" dirty="0" smtClean="0"/>
              <a:t>2- Contrat de prestation de recherche</a:t>
            </a:r>
          </a:p>
          <a:p>
            <a:pPr lvl="2"/>
            <a:r>
              <a:rPr lang="fr-FR" sz="2800" dirty="0" smtClean="0"/>
              <a:t>Objet(s): Etudes plus poussées, recherche et développement, Analyse de fond, consultance…;</a:t>
            </a:r>
          </a:p>
          <a:p>
            <a:pPr lvl="2"/>
            <a:r>
              <a:rPr lang="fr-FR" sz="2800" dirty="0" smtClean="0"/>
              <a:t>Les résultats appartiennent au financeur de la prestation de recherche, sauf négociation…</a:t>
            </a:r>
          </a:p>
          <a:p>
            <a:pPr lvl="1">
              <a:buNone/>
            </a:pPr>
            <a:r>
              <a:rPr lang="fr-FR" sz="3000" b="1" dirty="0" smtClean="0"/>
              <a:t>3- Contrat de collaboration de recherche</a:t>
            </a:r>
          </a:p>
          <a:p>
            <a:pPr lvl="2"/>
            <a:r>
              <a:rPr lang="fr-FR" sz="2800" dirty="0" smtClean="0"/>
              <a:t>Objet(s) : Recherche et Co-développement (produit ou service), mise en commun de ressources intellectuelles et techniques</a:t>
            </a:r>
          </a:p>
          <a:p>
            <a:pPr lvl="2"/>
            <a:r>
              <a:rPr lang="fr-FR" sz="2800" dirty="0" smtClean="0"/>
              <a:t>Propriété des résultats partagée.</a:t>
            </a:r>
          </a:p>
          <a:p>
            <a:pPr>
              <a:buNone/>
            </a:pPr>
            <a:endParaRPr lang="fr-FR" dirty="0" smtClean="0"/>
          </a:p>
          <a:p>
            <a:pPr>
              <a:lnSpc>
                <a:spcPct val="170000"/>
              </a:lnSpc>
              <a:buNone/>
            </a:pPr>
            <a:r>
              <a:rPr lang="fr-FR" sz="3500" dirty="0" smtClean="0">
                <a:solidFill>
                  <a:schemeClr val="accent1">
                    <a:lumMod val="50000"/>
                  </a:schemeClr>
                </a:solidFill>
              </a:rPr>
              <a:t>	Le représentant légal ne peut être </a:t>
            </a:r>
            <a:r>
              <a:rPr lang="fr-FR" sz="3500" b="1" u="sng" dirty="0" smtClean="0">
                <a:solidFill>
                  <a:schemeClr val="accent1">
                    <a:lumMod val="50000"/>
                  </a:schemeClr>
                </a:solidFill>
              </a:rPr>
              <a:t>que l’établissement ou l’organisme de recherche</a:t>
            </a:r>
            <a:r>
              <a:rPr lang="fr-FR" sz="35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3500" b="1" dirty="0" err="1" smtClean="0">
                <a:solidFill>
                  <a:schemeClr val="accent1">
                    <a:lumMod val="50000"/>
                  </a:schemeClr>
                </a:solidFill>
              </a:rPr>
              <a:t>co-tutelle</a:t>
            </a:r>
            <a:r>
              <a:rPr lang="fr-FR" sz="35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3500" dirty="0" smtClean="0">
                <a:solidFill>
                  <a:schemeClr val="accent1">
                    <a:lumMod val="50000"/>
                  </a:schemeClr>
                </a:solidFill>
              </a:rPr>
              <a:t>du laboratoire (CNRS…), seules entités ayant capacité à engager la responsabilité des personnels. </a:t>
            </a:r>
          </a:p>
          <a:p>
            <a:pPr>
              <a:lnSpc>
                <a:spcPct val="170000"/>
              </a:lnSpc>
              <a:buNone/>
            </a:pPr>
            <a:r>
              <a:rPr lang="fr-FR" sz="3500" b="1" dirty="0" smtClean="0">
                <a:solidFill>
                  <a:schemeClr val="accent1">
                    <a:lumMod val="50000"/>
                  </a:schemeClr>
                </a:solidFill>
              </a:rPr>
              <a:t>	En cas de non respect de cette règle, la convention est caduque</a:t>
            </a:r>
            <a:r>
              <a:rPr lang="fr-FR" sz="3500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</a:p>
          <a:p>
            <a:pPr>
              <a:lnSpc>
                <a:spcPct val="170000"/>
              </a:lnSpc>
              <a:buNone/>
            </a:pPr>
            <a:r>
              <a:rPr lang="fr-FR" sz="3500" dirty="0" smtClean="0">
                <a:solidFill>
                  <a:schemeClr val="accent1">
                    <a:lumMod val="50000"/>
                  </a:schemeClr>
                </a:solidFill>
              </a:rPr>
              <a:t>	Les laboratoires n’ont pas de personnalité morale et ne peuvent contractualiser en leur nom seul.</a:t>
            </a:r>
          </a:p>
          <a:p>
            <a:pPr>
              <a:lnSpc>
                <a:spcPct val="170000"/>
              </a:lnSpc>
              <a:buNone/>
            </a:pPr>
            <a:r>
              <a:rPr lang="fr-FR" sz="3500" dirty="0" smtClean="0">
                <a:solidFill>
                  <a:schemeClr val="accent1">
                    <a:lumMod val="50000"/>
                  </a:schemeClr>
                </a:solidFill>
              </a:rPr>
              <a:t>	Pour le laboratoire, seul le président de l’Université de tutelle ou le représentant légal de l’organisme de tutelle sont habilités à signer.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9"/>
          <p:cNvSpPr>
            <a:spLocks noGrp="1"/>
          </p:cNvSpPr>
          <p:nvPr>
            <p:ph type="body" idx="2"/>
          </p:nvPr>
        </p:nvSpPr>
        <p:spPr>
          <a:xfrm>
            <a:off x="6324600" y="404664"/>
            <a:ext cx="2514600" cy="5657999"/>
          </a:xfrm>
        </p:spPr>
        <p:txBody>
          <a:bodyPr>
            <a:normAutofit/>
          </a:bodyPr>
          <a:lstStyle/>
          <a:p>
            <a:r>
              <a:rPr lang="fr-FR" sz="1200" i="1" dirty="0" smtClean="0"/>
              <a:t>Au total </a:t>
            </a:r>
            <a:r>
              <a:rPr lang="fr-FR" sz="1200" b="1" i="1" dirty="0" smtClean="0"/>
              <a:t>depuis 2000, 73 conventions CIFRE</a:t>
            </a:r>
            <a:r>
              <a:rPr lang="fr-FR" sz="1200" i="1" dirty="0" smtClean="0"/>
              <a:t> signées avec l’ANRT</a:t>
            </a:r>
            <a:endParaRPr lang="fr-FR" sz="1200" i="1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"/>
          </p:nvPr>
        </p:nvGraphicFramePr>
        <p:xfrm>
          <a:off x="6372200" y="1484784"/>
          <a:ext cx="2448272" cy="4248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224136"/>
              </a:tblGrid>
              <a:tr h="303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latin typeface="+mn-lt"/>
                          <a:ea typeface="Times New Roman"/>
                          <a:cs typeface="Times New Roman"/>
                        </a:rPr>
                        <a:t>Année</a:t>
                      </a:r>
                      <a:endParaRPr lang="fr-FR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01541" marR="20154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latin typeface="+mn-lt"/>
                          <a:ea typeface="Times New Roman"/>
                          <a:cs typeface="Times New Roman"/>
                        </a:rPr>
                        <a:t>CIFRE</a:t>
                      </a:r>
                      <a:endParaRPr lang="fr-FR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01541" marR="201541" marT="0" marB="0"/>
                </a:tc>
              </a:tr>
              <a:tr h="303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latin typeface="+mn-lt"/>
                          <a:ea typeface="Times New Roman"/>
                          <a:cs typeface="Times New Roman"/>
                        </a:rPr>
                        <a:t>2012</a:t>
                      </a:r>
                      <a:endParaRPr lang="fr-FR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01541" marR="20154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  <a:endParaRPr lang="fr-FR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01541" marR="201541" marT="0" marB="0" anchor="ctr"/>
                </a:tc>
              </a:tr>
              <a:tr h="303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2011</a:t>
                      </a:r>
                    </a:p>
                  </a:txBody>
                  <a:tcPr marL="201541" marR="20154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201541" marR="201541" marT="0" marB="0" anchor="ctr"/>
                </a:tc>
              </a:tr>
              <a:tr h="303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2010</a:t>
                      </a:r>
                    </a:p>
                  </a:txBody>
                  <a:tcPr marL="201541" marR="20154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 11</a:t>
                      </a:r>
                    </a:p>
                  </a:txBody>
                  <a:tcPr marL="201541" marR="201541" marT="0" marB="0" anchor="ctr"/>
                </a:tc>
              </a:tr>
              <a:tr h="303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2009</a:t>
                      </a:r>
                    </a:p>
                  </a:txBody>
                  <a:tcPr marL="201541" marR="20154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 7</a:t>
                      </a:r>
                    </a:p>
                  </a:txBody>
                  <a:tcPr marL="201541" marR="201541" marT="0" marB="0" anchor="ctr"/>
                </a:tc>
              </a:tr>
              <a:tr h="303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2008</a:t>
                      </a:r>
                    </a:p>
                  </a:txBody>
                  <a:tcPr marL="201541" marR="20154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201541" marR="201541" marT="0" marB="0" anchor="ctr"/>
                </a:tc>
              </a:tr>
              <a:tr h="303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2007</a:t>
                      </a:r>
                    </a:p>
                  </a:txBody>
                  <a:tcPr marL="201541" marR="20154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 6</a:t>
                      </a:r>
                    </a:p>
                  </a:txBody>
                  <a:tcPr marL="201541" marR="201541" marT="0" marB="0" anchor="ctr"/>
                </a:tc>
              </a:tr>
              <a:tr h="303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2006</a:t>
                      </a:r>
                    </a:p>
                  </a:txBody>
                  <a:tcPr marL="201541" marR="20154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+mn-lt"/>
                          <a:ea typeface="Times New Roman"/>
                          <a:cs typeface="Times New Roman"/>
                        </a:rPr>
                        <a:t> 3</a:t>
                      </a:r>
                    </a:p>
                  </a:txBody>
                  <a:tcPr marL="201541" marR="201541" marT="0" marB="0" anchor="ctr"/>
                </a:tc>
              </a:tr>
              <a:tr h="303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2005</a:t>
                      </a:r>
                    </a:p>
                  </a:txBody>
                  <a:tcPr marL="201541" marR="20154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 6</a:t>
                      </a:r>
                    </a:p>
                  </a:txBody>
                  <a:tcPr marL="201541" marR="201541" marT="0" marB="0" anchor="ctr"/>
                </a:tc>
              </a:tr>
              <a:tr h="303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2004</a:t>
                      </a:r>
                    </a:p>
                  </a:txBody>
                  <a:tcPr marL="201541" marR="20154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 3</a:t>
                      </a:r>
                    </a:p>
                  </a:txBody>
                  <a:tcPr marL="201541" marR="201541" marT="0" marB="0" anchor="ctr"/>
                </a:tc>
              </a:tr>
              <a:tr h="303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2003</a:t>
                      </a:r>
                    </a:p>
                  </a:txBody>
                  <a:tcPr marL="201541" marR="20154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 2</a:t>
                      </a:r>
                    </a:p>
                  </a:txBody>
                  <a:tcPr marL="201541" marR="201541" marT="0" marB="0" anchor="ctr"/>
                </a:tc>
              </a:tr>
              <a:tr h="303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2002</a:t>
                      </a:r>
                    </a:p>
                  </a:txBody>
                  <a:tcPr marL="201541" marR="20154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 1</a:t>
                      </a:r>
                    </a:p>
                  </a:txBody>
                  <a:tcPr marL="201541" marR="201541" marT="0" marB="0" anchor="ctr"/>
                </a:tc>
              </a:tr>
              <a:tr h="303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>
                          <a:latin typeface="+mn-lt"/>
                          <a:ea typeface="Times New Roman"/>
                          <a:cs typeface="Times New Roman"/>
                        </a:rPr>
                        <a:t>2001</a:t>
                      </a:r>
                    </a:p>
                  </a:txBody>
                  <a:tcPr marL="201541" marR="20154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+mn-lt"/>
                          <a:ea typeface="Times New Roman"/>
                          <a:cs typeface="Times New Roman"/>
                        </a:rPr>
                        <a:t> 4</a:t>
                      </a:r>
                    </a:p>
                  </a:txBody>
                  <a:tcPr marL="201541" marR="201541" marT="0" marB="0" anchor="ctr"/>
                </a:tc>
              </a:tr>
              <a:tr h="303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+mn-lt"/>
                          <a:ea typeface="Times New Roman"/>
                          <a:cs typeface="Times New Roman"/>
                        </a:rPr>
                        <a:t>2000</a:t>
                      </a:r>
                    </a:p>
                  </a:txBody>
                  <a:tcPr marL="201541" marR="20154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+mn-lt"/>
                          <a:ea typeface="Times New Roman"/>
                          <a:cs typeface="Times New Roman"/>
                        </a:rPr>
                        <a:t> 2</a:t>
                      </a:r>
                    </a:p>
                  </a:txBody>
                  <a:tcPr marL="201541" marR="201541" marT="0" marB="0" anchor="ctr"/>
                </a:tc>
              </a:tr>
            </a:tbl>
          </a:graphicData>
        </a:graphic>
      </p:graphicFrame>
      <p:sp>
        <p:nvSpPr>
          <p:cNvPr id="11" name="Espace réservé du contenu 2"/>
          <p:cNvSpPr txBox="1">
            <a:spLocks/>
          </p:cNvSpPr>
          <p:nvPr/>
        </p:nvSpPr>
        <p:spPr>
          <a:xfrm>
            <a:off x="323528" y="332656"/>
            <a:ext cx="5832648" cy="58738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 algn="ctr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fr-FR" sz="2100" b="1" dirty="0">
                <a:solidFill>
                  <a:schemeClr val="tx2"/>
                </a:solidFill>
                <a:latin typeface="HandVetica" pitchFamily="2" charset="0"/>
              </a:rPr>
              <a:t>Les </a:t>
            </a:r>
            <a:r>
              <a:rPr lang="fr-FR" sz="2100" b="1" dirty="0" smtClean="0">
                <a:solidFill>
                  <a:schemeClr val="tx2"/>
                </a:solidFill>
                <a:latin typeface="HandVetica" pitchFamily="2" charset="0"/>
              </a:rPr>
              <a:t>CIFRE</a:t>
            </a:r>
          </a:p>
          <a:p>
            <a:pPr marL="274320" lvl="0" indent="-274320" algn="ctr">
              <a:spcBef>
                <a:spcPts val="600"/>
              </a:spcBef>
              <a:buClr>
                <a:schemeClr val="accent1"/>
              </a:buClr>
              <a:buSzPct val="76000"/>
            </a:pPr>
            <a:endParaRPr lang="fr-FR" sz="2100" b="1" dirty="0" smtClean="0">
              <a:solidFill>
                <a:schemeClr val="tx2"/>
              </a:solidFill>
              <a:latin typeface="HandVetica" pitchFamily="2" charset="0"/>
            </a:endParaRP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6000"/>
              <a:buFont typeface="Arial" pitchFamily="34" charset="0"/>
              <a:buChar char="•"/>
            </a:pPr>
            <a:r>
              <a:rPr lang="fr-FR" sz="1500" b="1" dirty="0">
                <a:solidFill>
                  <a:schemeClr val="tx2"/>
                </a:solidFill>
              </a:rPr>
              <a:t>Convention Industrielles de Formation par la Recherche</a:t>
            </a:r>
            <a:r>
              <a:rPr lang="fr-FR" sz="1500" b="1" dirty="0" smtClean="0">
                <a:solidFill>
                  <a:schemeClr val="tx2"/>
                </a:solidFill>
              </a:rPr>
              <a:t>.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6000"/>
              <a:buFont typeface="Arial" pitchFamily="34" charset="0"/>
              <a:buChar char="•"/>
            </a:pPr>
            <a:r>
              <a:rPr lang="fr-FR" sz="1500" b="1" dirty="0" smtClean="0">
                <a:solidFill>
                  <a:schemeClr val="tx2"/>
                </a:solidFill>
              </a:rPr>
              <a:t>Ouvert aux associations et collectivités publiques depuis 2005-2006.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6000"/>
              <a:buFont typeface="Arial" pitchFamily="34" charset="0"/>
              <a:buChar char="•"/>
            </a:pPr>
            <a:r>
              <a:rPr lang="fr-FR" sz="1500" b="1" dirty="0" smtClean="0">
                <a:solidFill>
                  <a:schemeClr val="tx2"/>
                </a:solidFill>
              </a:rPr>
              <a:t>Cumulable avec le CIR sauf dans le cas de bénéficiaire non soumis à l’impôt (associations, collectivités…).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6000"/>
              <a:buFont typeface="Arial" pitchFamily="34" charset="0"/>
              <a:buChar char="•"/>
            </a:pPr>
            <a:endParaRPr lang="fr-FR" sz="1500" b="1" dirty="0" smtClean="0">
              <a:solidFill>
                <a:schemeClr val="tx2"/>
              </a:solidFill>
            </a:endParaRP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6000"/>
              <a:buFont typeface="Arial" pitchFamily="34" charset="0"/>
              <a:buChar char="•"/>
            </a:pPr>
            <a:endParaRPr lang="fr-FR" sz="1500" b="1" dirty="0">
              <a:solidFill>
                <a:schemeClr val="tx2"/>
              </a:solidFill>
            </a:endParaRP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755576" y="2852936"/>
          <a:ext cx="4680520" cy="307535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40260"/>
                <a:gridCol w="2340260"/>
              </a:tblGrid>
              <a:tr h="2000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/>
                        <a:t> </a:t>
                      </a:r>
                      <a:r>
                        <a:rPr lang="fr-FR" sz="900" dirty="0" smtClean="0"/>
                        <a:t>Discipline</a:t>
                      </a:r>
                      <a:endParaRPr lang="fr-FR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27" marR="5192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 smtClean="0"/>
                        <a:t>CIFRE</a:t>
                      </a:r>
                      <a:endParaRPr lang="fr-FR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27" marR="51927" marT="0" marB="0"/>
                </a:tc>
              </a:tr>
              <a:tr h="4298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/>
                        <a:t>PSYCHOLOGIE/ LINGUISTIQUE </a:t>
                      </a:r>
                      <a:endParaRPr lang="fr-FR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27" marR="519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 smtClean="0"/>
                        <a:t>20</a:t>
                      </a:r>
                      <a:endParaRPr lang="fr-FR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27" marR="51927" marT="0" marB="0" anchor="ctr"/>
                </a:tc>
              </a:tr>
              <a:tr h="4110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 smtClean="0"/>
                        <a:t>LETTRES LANGUES ARTS</a:t>
                      </a:r>
                      <a:endParaRPr lang="fr-FR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27" marR="519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fr-FR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27" marR="51927" marT="0" marB="0" anchor="ctr"/>
                </a:tc>
              </a:tr>
              <a:tr h="4110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/>
                        <a:t>SCIENCES </a:t>
                      </a:r>
                      <a:r>
                        <a:rPr lang="fr-FR" sz="900" dirty="0" smtClean="0"/>
                        <a:t>EDUCATION</a:t>
                      </a:r>
                      <a:endParaRPr lang="fr-FR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27" marR="519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 smtClean="0"/>
                        <a:t>3</a:t>
                      </a:r>
                      <a:endParaRPr lang="fr-FR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27" marR="51927" marT="0" marB="0" anchor="ctr"/>
                </a:tc>
              </a:tr>
              <a:tr h="4110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/>
                        <a:t>STIC </a:t>
                      </a:r>
                      <a:endParaRPr lang="fr-FR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27" marR="519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/>
                        <a:t>2</a:t>
                      </a:r>
                      <a:endParaRPr lang="fr-FR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27" marR="51927" marT="0" marB="0" anchor="ctr"/>
                </a:tc>
              </a:tr>
              <a:tr h="4110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 smtClean="0"/>
                        <a:t>HISTOIRE / </a:t>
                      </a:r>
                      <a:r>
                        <a:rPr lang="fr-FR" sz="900" dirty="0"/>
                        <a:t>ARCHEO. </a:t>
                      </a:r>
                      <a:endParaRPr lang="fr-FR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27" marR="519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 smtClean="0"/>
                        <a:t>4</a:t>
                      </a:r>
                      <a:endParaRPr lang="fr-FR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27" marR="51927" marT="0" marB="0" anchor="ctr"/>
                </a:tc>
              </a:tr>
              <a:tr h="3900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 smtClean="0"/>
                        <a:t>GEOGRAPHIE / SOCIOLOGIE</a:t>
                      </a:r>
                      <a:endParaRPr lang="fr-FR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27" marR="519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fr-FR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27" marR="51927" marT="0" marB="0" anchor="ctr"/>
                </a:tc>
              </a:tr>
              <a:tr h="4110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dirty="0"/>
                        <a:t>MATH </a:t>
                      </a:r>
                      <a:r>
                        <a:rPr lang="fr-FR" sz="900" dirty="0" smtClean="0"/>
                        <a:t> / TECHNO</a:t>
                      </a:r>
                      <a:r>
                        <a:rPr lang="fr-FR" sz="900" dirty="0"/>
                        <a:t> </a:t>
                      </a:r>
                      <a:endParaRPr lang="fr-FR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27" marR="519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/>
                        <a:t>2</a:t>
                      </a:r>
                      <a:endParaRPr lang="fr-FR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1927" marR="51927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796</TotalTime>
  <Words>960</Words>
  <Application>Microsoft Office PowerPoint</Application>
  <PresentationFormat>Affichage à l'écran (4:3)</PresentationFormat>
  <Paragraphs>269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Origine</vt:lpstr>
      <vt:lpstr>Service Valorisation Partenariat Direction d’Appui à la Recherche de l’UT2J</vt:lpstr>
      <vt:lpstr>L’UTM</vt:lpstr>
      <vt:lpstr>L’UTM</vt:lpstr>
      <vt:lpstr>La valorisation de la recherche</vt:lpstr>
      <vt:lpstr>Présentation PowerPoint</vt:lpstr>
      <vt:lpstr>La valorisation de la recherche</vt:lpstr>
      <vt:lpstr>Activité contractuelle de la recherche</vt:lpstr>
      <vt:lpstr>Typologie des relations partenariales  avec les unités de recherche </vt:lpstr>
      <vt:lpstr>Présentation PowerPoint</vt:lpstr>
      <vt:lpstr>Les CIFRE</vt:lpstr>
      <vt:lpstr>Les plateformes</vt:lpstr>
      <vt:lpstr>Présentation PowerPoint</vt:lpstr>
      <vt:lpstr>Vos interlocuteurs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VISITE  Midi Pyrénées Innovation</dc:title>
  <dc:creator>munozc</dc:creator>
  <cp:lastModifiedBy>Cyrille MUNOZ</cp:lastModifiedBy>
  <cp:revision>80</cp:revision>
  <dcterms:created xsi:type="dcterms:W3CDTF">2012-10-05T12:30:48Z</dcterms:created>
  <dcterms:modified xsi:type="dcterms:W3CDTF">2014-04-07T09:22:03Z</dcterms:modified>
</cp:coreProperties>
</file>