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4"/>
  </p:notesMasterIdLst>
  <p:sldIdLst>
    <p:sldId id="256" r:id="rId2"/>
    <p:sldId id="302" r:id="rId3"/>
    <p:sldId id="301" r:id="rId4"/>
    <p:sldId id="296" r:id="rId5"/>
    <p:sldId id="307" r:id="rId6"/>
    <p:sldId id="303" r:id="rId7"/>
    <p:sldId id="308" r:id="rId8"/>
    <p:sldId id="298" r:id="rId9"/>
    <p:sldId id="299" r:id="rId10"/>
    <p:sldId id="270" r:id="rId11"/>
    <p:sldId id="306" r:id="rId12"/>
    <p:sldId id="300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E2D0E2"/>
    <a:srgbClr val="D8CBE7"/>
    <a:srgbClr val="660066"/>
    <a:srgbClr val="9966FF"/>
    <a:srgbClr val="333333"/>
    <a:srgbClr val="B3C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584" autoAdjust="0"/>
  </p:normalViewPr>
  <p:slideViewPr>
    <p:cSldViewPr>
      <p:cViewPr>
        <p:scale>
          <a:sx n="116" d="100"/>
          <a:sy n="116" d="100"/>
        </p:scale>
        <p:origin x="-151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TOTAL</c:v>
                </c:pt>
              </c:strCache>
            </c:strRef>
          </c:tx>
          <c:spPr>
            <a:ln w="34925">
              <a:solidFill>
                <a:schemeClr val="bg1">
                  <a:lumMod val="6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Pt>
            <c:idx val="5"/>
            <c:marker>
              <c:spPr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marker>
            <c:bubble3D val="0"/>
            <c:spPr>
              <a:ln w="34925">
                <a:solidFill>
                  <a:schemeClr val="bg1">
                    <a:lumMod val="65000"/>
                  </a:schemeClr>
                </a:solidFill>
                <a:prstDash val="sysDash"/>
              </a:ln>
            </c:spPr>
          </c:dPt>
          <c:dLbls>
            <c:dLbl>
              <c:idx val="5"/>
              <c:layout>
                <c:manualLayout>
                  <c:x val="-4.4092323075213768E-2"/>
                  <c:y val="3.100241466225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Feuil1!$B$2:$G$2</c:f>
              <c:numCache>
                <c:formatCode>#,##0</c:formatCode>
                <c:ptCount val="6"/>
                <c:pt idx="0">
                  <c:v>22442</c:v>
                </c:pt>
                <c:pt idx="1">
                  <c:v>23117</c:v>
                </c:pt>
                <c:pt idx="2">
                  <c:v>22792</c:v>
                </c:pt>
                <c:pt idx="3">
                  <c:v>22362</c:v>
                </c:pt>
                <c:pt idx="4">
                  <c:v>22985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TOTAL</c:v>
                </c:pt>
              </c:strCache>
            </c:strRef>
          </c:tx>
          <c:spPr>
            <a:ln w="34925">
              <a:solidFill>
                <a:schemeClr val="bg1">
                  <a:lumMod val="65000"/>
                </a:schemeClr>
              </a:solidFill>
            </a:ln>
          </c:spPr>
          <c:marker>
            <c:symbol val="diamond"/>
            <c:size val="8"/>
          </c:marker>
          <c:dPt>
            <c:idx val="5"/>
            <c:marker>
              <c:spPr>
                <a:solidFill>
                  <a:schemeClr val="accent1"/>
                </a:solidFill>
              </c:spPr>
            </c:marker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5"/>
              <c:layout>
                <c:manualLayout>
                  <c:x val="-3.9893054210907657E-2"/>
                  <c:y val="-2.549087427785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Feuil1!$B$3:$G$3</c:f>
              <c:numCache>
                <c:formatCode>#,##0</c:formatCode>
                <c:ptCount val="6"/>
                <c:pt idx="0">
                  <c:v>22442</c:v>
                </c:pt>
                <c:pt idx="1">
                  <c:v>23117</c:v>
                </c:pt>
                <c:pt idx="2">
                  <c:v>22792</c:v>
                </c:pt>
                <c:pt idx="3">
                  <c:v>22362</c:v>
                </c:pt>
                <c:pt idx="4">
                  <c:v>22985</c:v>
                </c:pt>
                <c:pt idx="5">
                  <c:v>23790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28544"/>
        <c:axId val="130838528"/>
      </c:lineChart>
      <c:catAx>
        <c:axId val="13082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0838528"/>
        <c:crosses val="autoZero"/>
        <c:auto val="1"/>
        <c:lblAlgn val="ctr"/>
        <c:lblOffset val="100"/>
        <c:noMultiLvlLbl val="0"/>
      </c:catAx>
      <c:valAx>
        <c:axId val="130838528"/>
        <c:scaling>
          <c:orientation val="minMax"/>
          <c:max val="30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082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Niveau L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8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/>
                </a:solidFill>
              </a:ln>
            </c:spPr>
          </c:marker>
          <c:dPt>
            <c:idx val="5"/>
            <c:bubble3D val="0"/>
            <c:spPr>
              <a:ln w="34925">
                <a:solidFill>
                  <a:schemeClr val="accent2"/>
                </a:solidFill>
                <a:prstDash val="sysDash"/>
              </a:ln>
            </c:spPr>
          </c:dPt>
          <c:dLbls>
            <c:dLbl>
              <c:idx val="2"/>
              <c:layout>
                <c:manualLayout>
                  <c:x val="-3.9543476338092104E-2"/>
                  <c:y val="-5.0272415968118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851779664900206E-2"/>
                  <c:y val="-4.742774996326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486099315115936E-2"/>
                  <c:y val="2.7735493547311949E-2"/>
                </c:manualLayout>
              </c:layout>
              <c:spPr>
                <a:ln>
                  <a:prstDash val="sysDash"/>
                </a:ln>
              </c:spPr>
              <c:txPr>
                <a:bodyPr/>
                <a:lstStyle/>
                <a:p>
                  <a:pPr>
                    <a:defRPr sz="9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Feuil1!$B$2:$G$2</c:f>
              <c:numCache>
                <c:formatCode>#,##0</c:formatCode>
                <c:ptCount val="6"/>
                <c:pt idx="0">
                  <c:v>14940</c:v>
                </c:pt>
                <c:pt idx="1">
                  <c:v>13984</c:v>
                </c:pt>
                <c:pt idx="2">
                  <c:v>13329</c:v>
                </c:pt>
                <c:pt idx="3">
                  <c:v>13450</c:v>
                </c:pt>
                <c:pt idx="4">
                  <c:v>13920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Niveau L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8"/>
          </c:marker>
          <c:dPt>
            <c:idx val="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4"/>
              <c:delete val="1"/>
            </c:dLbl>
            <c:dLbl>
              <c:idx val="5"/>
              <c:layout>
                <c:manualLayout>
                  <c:x val="-3.510270596873212E-2"/>
                  <c:y val="-3.2002492554590714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Feuil1!$B$3:$G$3</c:f>
              <c:numCache>
                <c:formatCode>General</c:formatCode>
                <c:ptCount val="6"/>
                <c:pt idx="4" formatCode="#,##0">
                  <c:v>13920</c:v>
                </c:pt>
                <c:pt idx="5" formatCode="#,##0">
                  <c:v>14307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Niveau M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5"/>
            <c:bubble3D val="0"/>
            <c:spPr>
              <a:ln w="34925">
                <a:solidFill>
                  <a:schemeClr val="accent4">
                    <a:lumMod val="75000"/>
                  </a:schemeClr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2.9604691780858408E-2"/>
                  <c:y val="-3.200249255459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604691780858408E-2"/>
                  <c:y val="-3.20024925545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04691780858408E-2"/>
                  <c:y val="-2.631316054488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04691780858408E-2"/>
                  <c:y val="-2.631316054488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604691780858408E-2"/>
                  <c:y val="-2.6313160544885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256857632136165E-2"/>
                  <c:y val="2.7735493547311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Feuil1!$B$4:$G$4</c:f>
              <c:numCache>
                <c:formatCode>#,##0</c:formatCode>
                <c:ptCount val="6"/>
                <c:pt idx="0">
                  <c:v>4544</c:v>
                </c:pt>
                <c:pt idx="1">
                  <c:v>4652</c:v>
                </c:pt>
                <c:pt idx="2">
                  <c:v>5026</c:v>
                </c:pt>
                <c:pt idx="3">
                  <c:v>6020</c:v>
                </c:pt>
                <c:pt idx="4">
                  <c:v>5785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Niveau M</c:v>
                </c:pt>
              </c:strCache>
            </c:strRef>
          </c:tx>
          <c:spPr>
            <a:ln w="34925"/>
          </c:spPr>
          <c:marker>
            <c:symbol val="diamond"/>
            <c:size val="8"/>
          </c:marker>
          <c:dPt>
            <c:idx val="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Feuil1!$B$5:$G$5</c:f>
              <c:numCache>
                <c:formatCode>General</c:formatCode>
                <c:ptCount val="6"/>
                <c:pt idx="4" formatCode="#,##0">
                  <c:v>5785</c:v>
                </c:pt>
                <c:pt idx="5" formatCode="#,##0">
                  <c:v>5777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Niveau D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ysDash"/>
            </a:ln>
          </c:spPr>
          <c:marker>
            <c:symbol val="diamond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5"/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4"/>
              <c:delete val="1"/>
            </c:dLbl>
            <c:dLbl>
              <c:idx val="5"/>
              <c:layout>
                <c:manualLayout>
                  <c:x val="0"/>
                  <c:y val="-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Feuil1!$B$6:$G$6</c:f>
              <c:numCache>
                <c:formatCode>General</c:formatCode>
                <c:ptCount val="6"/>
                <c:pt idx="4" formatCode="#,##0">
                  <c:v>931</c:v>
                </c:pt>
                <c:pt idx="5" formatCode="#,##0">
                  <c:v>905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Niveau D</c:v>
                </c:pt>
              </c:strCache>
            </c:strRef>
          </c:tx>
          <c:spPr>
            <a:ln w="34925">
              <a:solidFill>
                <a:schemeClr val="bg2">
                  <a:lumMod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Pt>
            <c:idx val="5"/>
            <c:bubble3D val="0"/>
            <c:spPr>
              <a:ln w="34925">
                <a:solidFill>
                  <a:schemeClr val="bg2">
                    <a:lumMod val="50000"/>
                  </a:schemeClr>
                </a:solidFill>
                <a:prstDash val="sysDash"/>
              </a:ln>
            </c:spPr>
          </c:dPt>
          <c:dLbls>
            <c:dLbl>
              <c:idx val="0"/>
              <c:layout>
                <c:manualLayout>
                  <c:x val="-3.1296388454050326E-2"/>
                  <c:y val="-2.9157826549738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604691780858408E-2"/>
                  <c:y val="-2.631316054488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96388454050326E-2"/>
                  <c:y val="-2.631316054488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04691780858408E-2"/>
                  <c:y val="-2.631316054488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604691780858408E-2"/>
                  <c:y val="-2.9157826549738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5.68910802025581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Feuil1!$B$7:$G$7</c:f>
              <c:numCache>
                <c:formatCode>#,##0</c:formatCode>
                <c:ptCount val="6"/>
                <c:pt idx="0">
                  <c:v>877</c:v>
                </c:pt>
                <c:pt idx="1">
                  <c:v>831</c:v>
                </c:pt>
                <c:pt idx="2">
                  <c:v>831</c:v>
                </c:pt>
                <c:pt idx="3">
                  <c:v>932</c:v>
                </c:pt>
                <c:pt idx="4">
                  <c:v>931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AUTRES</c:v>
                </c:pt>
              </c:strCache>
            </c:strRef>
          </c:tx>
          <c:spPr>
            <a:ln w="34925">
              <a:solidFill>
                <a:schemeClr val="accent3"/>
              </a:solidFill>
              <a:prstDash val="solid"/>
            </a:ln>
          </c:spPr>
          <c:marker>
            <c:symbol val="diamond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Feuil1!$B$8:$G$8</c:f>
              <c:numCache>
                <c:formatCode>#,##0</c:formatCode>
                <c:ptCount val="6"/>
                <c:pt idx="0">
                  <c:v>2081</c:v>
                </c:pt>
                <c:pt idx="1">
                  <c:v>3650</c:v>
                </c:pt>
                <c:pt idx="2">
                  <c:v>3606</c:v>
                </c:pt>
                <c:pt idx="3">
                  <c:v>1960</c:v>
                </c:pt>
                <c:pt idx="4">
                  <c:v>2349</c:v>
                </c:pt>
                <c:pt idx="5">
                  <c:v>2801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42368"/>
        <c:axId val="99660544"/>
      </c:lineChart>
      <c:catAx>
        <c:axId val="9964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99660544"/>
        <c:crosses val="autoZero"/>
        <c:auto val="1"/>
        <c:lblAlgn val="ctr"/>
        <c:lblOffset val="100"/>
        <c:noMultiLvlLbl val="0"/>
      </c:catAx>
      <c:valAx>
        <c:axId val="99660544"/>
        <c:scaling>
          <c:orientation val="minMax"/>
        </c:scaling>
        <c:delete val="0"/>
        <c:axPos val="l"/>
        <c:majorGridlines/>
        <c:numFmt formatCode="#,##0;\-#,##0" sourceLinked="0"/>
        <c:majorTickMark val="out"/>
        <c:minorTickMark val="none"/>
        <c:tickLblPos val="nextTo"/>
        <c:crossAx val="9964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58473944784313E-2"/>
          <c:y val="3.2882410428973059E-2"/>
          <c:w val="0.91831873519966678"/>
          <c:h val="0.89682384631462808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L1</c:v>
                </c:pt>
              </c:strCache>
            </c:strRef>
          </c:tx>
          <c:spPr>
            <a:ln w="34925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Pt>
            <c:idx val="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Feuil1!$B$2:$G$2</c:f>
              <c:numCache>
                <c:formatCode>#,##0</c:formatCode>
                <c:ptCount val="6"/>
                <c:pt idx="0">
                  <c:v>6036</c:v>
                </c:pt>
                <c:pt idx="1">
                  <c:v>5926</c:v>
                </c:pt>
                <c:pt idx="2">
                  <c:v>5936</c:v>
                </c:pt>
                <c:pt idx="3">
                  <c:v>6231</c:v>
                </c:pt>
                <c:pt idx="4">
                  <c:v>6469</c:v>
                </c:pt>
                <c:pt idx="5">
                  <c:v>6463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L1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ysDash"/>
            </a:ln>
          </c:spPr>
          <c:marker>
            <c:symbol val="diamond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</c:dPt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Feuil1!$B$3:$G$3</c:f>
              <c:numCache>
                <c:formatCode>General</c:formatCode>
                <c:ptCount val="6"/>
                <c:pt idx="4" formatCode="#,##0">
                  <c:v>6469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L2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diamond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5"/>
            <c:marker>
              <c:symbol val="diamond"/>
              <c:size val="7"/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5"/>
              <c:layout>
                <c:manualLayout>
                  <c:x val="-3.4940719113875925E-2"/>
                  <c:y val="-3.3629737938722495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C00000"/>
                      </a:solidFill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Feuil1!$B$4:$G$4</c:f>
              <c:numCache>
                <c:formatCode>#,##0</c:formatCode>
                <c:ptCount val="6"/>
                <c:pt idx="0">
                  <c:v>3894</c:v>
                </c:pt>
                <c:pt idx="1">
                  <c:v>3455</c:v>
                </c:pt>
                <c:pt idx="2">
                  <c:v>3045</c:v>
                </c:pt>
                <c:pt idx="3">
                  <c:v>3121</c:v>
                </c:pt>
                <c:pt idx="4">
                  <c:v>3262</c:v>
                </c:pt>
                <c:pt idx="5">
                  <c:v>3517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L3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Feuil1!$B$5:$G$5</c:f>
              <c:numCache>
                <c:formatCode>General</c:formatCode>
                <c:ptCount val="6"/>
                <c:pt idx="4" formatCode="#,##0">
                  <c:v>4189</c:v>
                </c:pt>
                <c:pt idx="5" formatCode="#,##0">
                  <c:v>4327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L3</c:v>
                </c:pt>
              </c:strCache>
            </c:strRef>
          </c:tx>
          <c:spPr>
            <a:ln>
              <a:solidFill>
                <a:schemeClr val="accent4"/>
              </a:solidFill>
              <a:prstDash val="solid"/>
            </a:ln>
          </c:spPr>
          <c:marker>
            <c:symbol val="diamond"/>
            <c:size val="8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Pt>
            <c:idx val="5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chemeClr val="accent4"/>
                </a:solidFill>
                <a:prstDash val="sysDash"/>
              </a:ln>
            </c:spPr>
          </c:dPt>
          <c:dLbls>
            <c:dLbl>
              <c:idx val="5"/>
              <c:layout>
                <c:manualLayout>
                  <c:x val="-3.7466554230541668E-2"/>
                  <c:y val="2.9145772880226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Feuil1!$B$6:$G$6</c:f>
              <c:numCache>
                <c:formatCode>#,##0</c:formatCode>
                <c:ptCount val="6"/>
                <c:pt idx="0">
                  <c:v>5010</c:v>
                </c:pt>
                <c:pt idx="1">
                  <c:v>4603</c:v>
                </c:pt>
                <c:pt idx="2">
                  <c:v>4348</c:v>
                </c:pt>
                <c:pt idx="3">
                  <c:v>4098</c:v>
                </c:pt>
                <c:pt idx="4">
                  <c:v>4189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80736"/>
        <c:axId val="105796736"/>
      </c:lineChart>
      <c:catAx>
        <c:axId val="10578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05796736"/>
        <c:crosses val="autoZero"/>
        <c:auto val="1"/>
        <c:lblAlgn val="ctr"/>
        <c:lblOffset val="100"/>
        <c:noMultiLvlLbl val="0"/>
      </c:catAx>
      <c:valAx>
        <c:axId val="1057967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0578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58473944784313E-2"/>
          <c:y val="3.2882410428973059E-2"/>
          <c:w val="0.91831873519966678"/>
          <c:h val="0.89682384631462808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M1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5"/>
            <c:bubble3D val="0"/>
            <c:spPr>
              <a:ln w="34925">
                <a:solidFill>
                  <a:schemeClr val="accent4">
                    <a:lumMod val="75000"/>
                  </a:schemeClr>
                </a:solidFill>
                <a:prstDash val="sysDash"/>
              </a:ln>
            </c:spPr>
          </c:dPt>
          <c:dLbls>
            <c:dLbl>
              <c:idx val="5"/>
              <c:layout>
                <c:manualLayout>
                  <c:x val="-3.4940719113875925E-2"/>
                  <c:y val="3.512439295822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Feuil1!$B$2:$G$2</c:f>
              <c:numCache>
                <c:formatCode>#,##0</c:formatCode>
                <c:ptCount val="6"/>
                <c:pt idx="0">
                  <c:v>3056</c:v>
                </c:pt>
                <c:pt idx="1">
                  <c:v>3067</c:v>
                </c:pt>
                <c:pt idx="2">
                  <c:v>3249</c:v>
                </c:pt>
                <c:pt idx="3">
                  <c:v>3286</c:v>
                </c:pt>
                <c:pt idx="4">
                  <c:v>3134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M1 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ysDash"/>
            </a:ln>
          </c:spPr>
          <c:marker>
            <c:symbol val="diamond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4"/>
            <c:marker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c:spPr>
            </c:marker>
            <c:bubble3D val="0"/>
            <c:spPr>
              <a:ln w="34925">
                <a:noFill/>
                <a:prstDash val="sysDash"/>
              </a:ln>
            </c:spPr>
          </c:dPt>
          <c:dPt>
            <c:idx val="5"/>
            <c:bubble3D val="0"/>
            <c:spPr>
              <a:ln w="3492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Feuil1!$B$3:$G$3</c:f>
              <c:numCache>
                <c:formatCode>General</c:formatCode>
                <c:ptCount val="6"/>
                <c:pt idx="4" formatCode="#,##0">
                  <c:v>3134</c:v>
                </c:pt>
                <c:pt idx="5" formatCode="#,##0">
                  <c:v>3068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M2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diamond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5"/>
            <c:bubble3D val="0"/>
            <c:spPr>
              <a:ln w="34925">
                <a:solidFill>
                  <a:schemeClr val="accent3"/>
                </a:solidFill>
                <a:prstDash val="sysDash"/>
              </a:ln>
            </c:spPr>
          </c:dPt>
          <c:dLbls>
            <c:dLbl>
              <c:idx val="3"/>
              <c:layout>
                <c:manualLayout>
                  <c:x val="-3.5782664152764626E-2"/>
                  <c:y val="-3.661904797771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Feuil1!$B$4:$G$4</c:f>
              <c:numCache>
                <c:formatCode>#,##0</c:formatCode>
                <c:ptCount val="6"/>
                <c:pt idx="0">
                  <c:v>1488</c:v>
                </c:pt>
                <c:pt idx="1">
                  <c:v>1585</c:v>
                </c:pt>
                <c:pt idx="2">
                  <c:v>1777</c:v>
                </c:pt>
                <c:pt idx="3">
                  <c:v>2734</c:v>
                </c:pt>
                <c:pt idx="4">
                  <c:v>2651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M2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diamond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4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5"/>
              <c:layout>
                <c:manualLayout>
                  <c:x val="-3.5782664152764508E-2"/>
                  <c:y val="-3.362973793872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Feuil1!$B$1:$G$1</c:f>
              <c:strCache>
                <c:ptCount val="6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</c:strCache>
            </c:strRef>
          </c:cat>
          <c:val>
            <c:numRef>
              <c:f>Feuil1!$B$5:$G$5</c:f>
              <c:numCache>
                <c:formatCode>General</c:formatCode>
                <c:ptCount val="6"/>
                <c:pt idx="4" formatCode="#,##0">
                  <c:v>2651</c:v>
                </c:pt>
                <c:pt idx="5" formatCode="#,##0">
                  <c:v>2709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21440"/>
        <c:axId val="141822976"/>
      </c:lineChart>
      <c:catAx>
        <c:axId val="141821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41822976"/>
        <c:crosses val="autoZero"/>
        <c:auto val="1"/>
        <c:lblAlgn val="ctr"/>
        <c:lblOffset val="100"/>
        <c:noMultiLvlLbl val="0"/>
      </c:catAx>
      <c:valAx>
        <c:axId val="141822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4182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6F157-C6B1-4271-ADE2-F6C5EC98822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790B460-91BE-4EAE-AFBE-7D902414624D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100" b="1" dirty="0" smtClean="0">
              <a:latin typeface="Arial Narrow" pitchFamily="34" charset="0"/>
            </a:rPr>
            <a:t>4 536</a:t>
          </a:r>
        </a:p>
        <a:p>
          <a:r>
            <a:rPr lang="fr-FR" sz="1100" b="1" dirty="0" smtClean="0">
              <a:latin typeface="Arial Narrow" pitchFamily="34" charset="0"/>
            </a:rPr>
            <a:t>Réorientations externes</a:t>
          </a:r>
        </a:p>
        <a:p>
          <a:r>
            <a:rPr lang="fr-FR" sz="1100" b="1" dirty="0" smtClean="0">
              <a:latin typeface="Arial Narrow" pitchFamily="34" charset="0"/>
            </a:rPr>
            <a:t>40%</a:t>
          </a:r>
          <a:endParaRPr lang="fr-FR" sz="1100" b="1" dirty="0">
            <a:latin typeface="Arial Narrow" pitchFamily="34" charset="0"/>
          </a:endParaRPr>
        </a:p>
      </dgm:t>
    </dgm:pt>
    <dgm:pt modelId="{7568CDE0-9B44-4B27-A5C9-523808C90A9E}" type="parTrans" cxnId="{2C88A080-D78E-42CE-9CF6-B3FC6CF16216}">
      <dgm:prSet/>
      <dgm:spPr/>
      <dgm:t>
        <a:bodyPr/>
        <a:lstStyle/>
        <a:p>
          <a:endParaRPr lang="fr-FR"/>
        </a:p>
      </dgm:t>
    </dgm:pt>
    <dgm:pt modelId="{9D7B987F-5C0F-4F0A-8383-0B3186A904C8}" type="sibTrans" cxnId="{2C88A080-D78E-42CE-9CF6-B3FC6CF16216}">
      <dgm:prSet/>
      <dgm:spPr/>
      <dgm:t>
        <a:bodyPr/>
        <a:lstStyle/>
        <a:p>
          <a:endParaRPr lang="fr-FR"/>
        </a:p>
      </dgm:t>
    </dgm:pt>
    <dgm:pt modelId="{AABEEC2B-3713-4F9C-9178-0D686F1B01DA}">
      <dgm:prSet phldrT="[Texte]" custT="1"/>
      <dgm:spPr/>
      <dgm:t>
        <a:bodyPr/>
        <a:lstStyle/>
        <a:p>
          <a:r>
            <a:rPr lang="fr-FR" sz="1100" b="1" dirty="0" smtClean="0">
              <a:latin typeface="Arial Narrow" pitchFamily="34" charset="0"/>
            </a:rPr>
            <a:t>3 947</a:t>
          </a:r>
        </a:p>
        <a:p>
          <a:r>
            <a:rPr lang="fr-FR" sz="1100" b="1" dirty="0" smtClean="0">
              <a:latin typeface="Arial Narrow" pitchFamily="34" charset="0"/>
            </a:rPr>
            <a:t>Reprises d’études</a:t>
          </a:r>
        </a:p>
        <a:p>
          <a:r>
            <a:rPr lang="fr-FR" sz="1100" b="1" dirty="0" smtClean="0">
              <a:latin typeface="Arial Narrow" pitchFamily="34" charset="0"/>
            </a:rPr>
            <a:t>34%</a:t>
          </a:r>
          <a:endParaRPr lang="fr-FR" sz="1100" b="1" dirty="0">
            <a:latin typeface="Arial Narrow" pitchFamily="34" charset="0"/>
          </a:endParaRPr>
        </a:p>
      </dgm:t>
    </dgm:pt>
    <dgm:pt modelId="{67297B07-7082-457E-8969-68CEEF922BCB}" type="parTrans" cxnId="{B3817D58-9A8A-4840-A91F-0C77B17CC5A7}">
      <dgm:prSet/>
      <dgm:spPr/>
      <dgm:t>
        <a:bodyPr/>
        <a:lstStyle/>
        <a:p>
          <a:endParaRPr lang="fr-FR"/>
        </a:p>
      </dgm:t>
    </dgm:pt>
    <dgm:pt modelId="{56F366FE-A2A1-4576-9A18-6E3B60EBA502}" type="sibTrans" cxnId="{B3817D58-9A8A-4840-A91F-0C77B17CC5A7}">
      <dgm:prSet/>
      <dgm:spPr/>
      <dgm:t>
        <a:bodyPr/>
        <a:lstStyle/>
        <a:p>
          <a:endParaRPr lang="fr-FR"/>
        </a:p>
      </dgm:t>
    </dgm:pt>
    <dgm:pt modelId="{C70EDC2A-9FD7-48D0-8D57-D1374ED4DF1D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100" b="1" dirty="0" smtClean="0">
              <a:latin typeface="Arial Narrow" pitchFamily="34" charset="0"/>
            </a:rPr>
            <a:t>2 931</a:t>
          </a:r>
        </a:p>
        <a:p>
          <a:r>
            <a:rPr lang="fr-FR" sz="1100" b="1" dirty="0" smtClean="0">
              <a:latin typeface="Arial Narrow" pitchFamily="34" charset="0"/>
            </a:rPr>
            <a:t>Nouveaux bacheliers</a:t>
          </a:r>
        </a:p>
        <a:p>
          <a:r>
            <a:rPr lang="fr-FR" sz="1100" b="1" dirty="0" smtClean="0">
              <a:latin typeface="Arial Narrow" pitchFamily="34" charset="0"/>
            </a:rPr>
            <a:t>26%</a:t>
          </a:r>
          <a:endParaRPr lang="fr-FR" sz="1100" b="1" dirty="0">
            <a:latin typeface="Arial Narrow" pitchFamily="34" charset="0"/>
          </a:endParaRPr>
        </a:p>
      </dgm:t>
    </dgm:pt>
    <dgm:pt modelId="{285DA7E6-E0CF-48CF-90D1-BF8C5B46D1B0}" type="parTrans" cxnId="{325A62DE-C7B8-4F0D-B1C5-44EA8560A49B}">
      <dgm:prSet/>
      <dgm:spPr/>
      <dgm:t>
        <a:bodyPr/>
        <a:lstStyle/>
        <a:p>
          <a:endParaRPr lang="fr-FR"/>
        </a:p>
      </dgm:t>
    </dgm:pt>
    <dgm:pt modelId="{87B174FB-1B2A-4BC9-9FC5-B372CAF7B81C}" type="sibTrans" cxnId="{325A62DE-C7B8-4F0D-B1C5-44EA8560A49B}">
      <dgm:prSet/>
      <dgm:spPr/>
      <dgm:t>
        <a:bodyPr/>
        <a:lstStyle/>
        <a:p>
          <a:endParaRPr lang="fr-FR"/>
        </a:p>
      </dgm:t>
    </dgm:pt>
    <dgm:pt modelId="{90A893FA-C868-45B1-AB5F-DB06D0F4A631}" type="pres">
      <dgm:prSet presAssocID="{37A6F157-C6B1-4271-ADE2-F6C5EC988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BFC8828-02AB-4FDD-B142-BDB103A4D887}" type="pres">
      <dgm:prSet presAssocID="{1790B460-91BE-4EAE-AFBE-7D902414624D}" presName="gear1" presStyleLbl="node1" presStyleIdx="0" presStyleCnt="3" custScaleX="91594" custScaleY="8994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D252A7-9781-43C1-A286-1548BCC69471}" type="pres">
      <dgm:prSet presAssocID="{1790B460-91BE-4EAE-AFBE-7D902414624D}" presName="gear1srcNode" presStyleLbl="node1" presStyleIdx="0" presStyleCnt="3"/>
      <dgm:spPr/>
      <dgm:t>
        <a:bodyPr/>
        <a:lstStyle/>
        <a:p>
          <a:endParaRPr lang="fr-FR"/>
        </a:p>
      </dgm:t>
    </dgm:pt>
    <dgm:pt modelId="{00D5B160-CBAA-474F-9F77-C1E441D26824}" type="pres">
      <dgm:prSet presAssocID="{1790B460-91BE-4EAE-AFBE-7D902414624D}" presName="gear1dstNode" presStyleLbl="node1" presStyleIdx="0" presStyleCnt="3"/>
      <dgm:spPr/>
      <dgm:t>
        <a:bodyPr/>
        <a:lstStyle/>
        <a:p>
          <a:endParaRPr lang="fr-FR"/>
        </a:p>
      </dgm:t>
    </dgm:pt>
    <dgm:pt modelId="{57A398FF-1F03-4D8A-9DEF-C2911C2428D2}" type="pres">
      <dgm:prSet presAssocID="{AABEEC2B-3713-4F9C-9178-0D686F1B01DA}" presName="gear2" presStyleLbl="node1" presStyleIdx="1" presStyleCnt="3" custScaleX="119120" custScaleY="1150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1BE793-B15A-4A6A-8E91-9097FB3F7770}" type="pres">
      <dgm:prSet presAssocID="{AABEEC2B-3713-4F9C-9178-0D686F1B01DA}" presName="gear2srcNode" presStyleLbl="node1" presStyleIdx="1" presStyleCnt="3"/>
      <dgm:spPr/>
      <dgm:t>
        <a:bodyPr/>
        <a:lstStyle/>
        <a:p>
          <a:endParaRPr lang="fr-FR"/>
        </a:p>
      </dgm:t>
    </dgm:pt>
    <dgm:pt modelId="{857D32CB-424F-4DCB-978E-BDDF73FB57E9}" type="pres">
      <dgm:prSet presAssocID="{AABEEC2B-3713-4F9C-9178-0D686F1B01DA}" presName="gear2dstNode" presStyleLbl="node1" presStyleIdx="1" presStyleCnt="3"/>
      <dgm:spPr/>
      <dgm:t>
        <a:bodyPr/>
        <a:lstStyle/>
        <a:p>
          <a:endParaRPr lang="fr-FR"/>
        </a:p>
      </dgm:t>
    </dgm:pt>
    <dgm:pt modelId="{F9719EFC-E363-4E6B-9F29-D03621997DFC}" type="pres">
      <dgm:prSet presAssocID="{C70EDC2A-9FD7-48D0-8D57-D1374ED4DF1D}" presName="gear3" presStyleLbl="node1" presStyleIdx="2" presStyleCnt="3"/>
      <dgm:spPr/>
      <dgm:t>
        <a:bodyPr/>
        <a:lstStyle/>
        <a:p>
          <a:endParaRPr lang="fr-FR"/>
        </a:p>
      </dgm:t>
    </dgm:pt>
    <dgm:pt modelId="{68C950EF-9D2C-4245-AEC1-5C4961A6E708}" type="pres">
      <dgm:prSet presAssocID="{C70EDC2A-9FD7-48D0-8D57-D1374ED4DF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5200E-8033-4CE5-8B67-202D96663C99}" type="pres">
      <dgm:prSet presAssocID="{C70EDC2A-9FD7-48D0-8D57-D1374ED4DF1D}" presName="gear3srcNode" presStyleLbl="node1" presStyleIdx="2" presStyleCnt="3"/>
      <dgm:spPr/>
      <dgm:t>
        <a:bodyPr/>
        <a:lstStyle/>
        <a:p>
          <a:endParaRPr lang="fr-FR"/>
        </a:p>
      </dgm:t>
    </dgm:pt>
    <dgm:pt modelId="{7B1D26C6-BF58-45C7-B263-675CE55965E7}" type="pres">
      <dgm:prSet presAssocID="{C70EDC2A-9FD7-48D0-8D57-D1374ED4DF1D}" presName="gear3dstNode" presStyleLbl="node1" presStyleIdx="2" presStyleCnt="3"/>
      <dgm:spPr/>
      <dgm:t>
        <a:bodyPr/>
        <a:lstStyle/>
        <a:p>
          <a:endParaRPr lang="fr-FR"/>
        </a:p>
      </dgm:t>
    </dgm:pt>
    <dgm:pt modelId="{E44CE183-5A74-4A8F-B608-81296F9EA659}" type="pres">
      <dgm:prSet presAssocID="{9D7B987F-5C0F-4F0A-8383-0B3186A904C8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5957549E-4372-433C-B90D-4B810DE2C243}" type="pres">
      <dgm:prSet presAssocID="{56F366FE-A2A1-4576-9A18-6E3B60EBA502}" presName="connector2" presStyleLbl="sibTrans2D1" presStyleIdx="1" presStyleCnt="3" custAng="416170" custLinFactNeighborX="-6540" custLinFactNeighborY="2192"/>
      <dgm:spPr/>
      <dgm:t>
        <a:bodyPr/>
        <a:lstStyle/>
        <a:p>
          <a:endParaRPr lang="fr-FR"/>
        </a:p>
      </dgm:t>
    </dgm:pt>
    <dgm:pt modelId="{7A64DF55-8F72-46C9-AA88-818B85EF87A6}" type="pres">
      <dgm:prSet presAssocID="{87B174FB-1B2A-4BC9-9FC5-B372CAF7B81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2C88A080-D78E-42CE-9CF6-B3FC6CF16216}" srcId="{37A6F157-C6B1-4271-ADE2-F6C5EC988226}" destId="{1790B460-91BE-4EAE-AFBE-7D902414624D}" srcOrd="0" destOrd="0" parTransId="{7568CDE0-9B44-4B27-A5C9-523808C90A9E}" sibTransId="{9D7B987F-5C0F-4F0A-8383-0B3186A904C8}"/>
    <dgm:cxn modelId="{67FB8A8C-876C-4740-A2B2-0816856F9F7D}" type="presOf" srcId="{AABEEC2B-3713-4F9C-9178-0D686F1B01DA}" destId="{4A1BE793-B15A-4A6A-8E91-9097FB3F7770}" srcOrd="1" destOrd="0" presId="urn:microsoft.com/office/officeart/2005/8/layout/gear1"/>
    <dgm:cxn modelId="{1849AA48-7A28-420D-8F98-7D712DFFFD16}" type="presOf" srcId="{C70EDC2A-9FD7-48D0-8D57-D1374ED4DF1D}" destId="{F9719EFC-E363-4E6B-9F29-D03621997DFC}" srcOrd="0" destOrd="0" presId="urn:microsoft.com/office/officeart/2005/8/layout/gear1"/>
    <dgm:cxn modelId="{425E62B6-05C2-421F-8495-86A5FD169E59}" type="presOf" srcId="{C70EDC2A-9FD7-48D0-8D57-D1374ED4DF1D}" destId="{68C950EF-9D2C-4245-AEC1-5C4961A6E708}" srcOrd="1" destOrd="0" presId="urn:microsoft.com/office/officeart/2005/8/layout/gear1"/>
    <dgm:cxn modelId="{394260BA-989C-42C0-ABB7-339FA9DAD336}" type="presOf" srcId="{1790B460-91BE-4EAE-AFBE-7D902414624D}" destId="{D2D252A7-9781-43C1-A286-1548BCC69471}" srcOrd="1" destOrd="0" presId="urn:microsoft.com/office/officeart/2005/8/layout/gear1"/>
    <dgm:cxn modelId="{7D324DC8-3823-4908-B5D6-97AFA6BE1EAB}" type="presOf" srcId="{AABEEC2B-3713-4F9C-9178-0D686F1B01DA}" destId="{57A398FF-1F03-4D8A-9DEF-C2911C2428D2}" srcOrd="0" destOrd="0" presId="urn:microsoft.com/office/officeart/2005/8/layout/gear1"/>
    <dgm:cxn modelId="{F275B8B4-42D9-4571-87ED-E796338E1FE5}" type="presOf" srcId="{87B174FB-1B2A-4BC9-9FC5-B372CAF7B81C}" destId="{7A64DF55-8F72-46C9-AA88-818B85EF87A6}" srcOrd="0" destOrd="0" presId="urn:microsoft.com/office/officeart/2005/8/layout/gear1"/>
    <dgm:cxn modelId="{ADA9CF45-12DF-471F-97E1-A9E7B5798D9A}" type="presOf" srcId="{AABEEC2B-3713-4F9C-9178-0D686F1B01DA}" destId="{857D32CB-424F-4DCB-978E-BDDF73FB57E9}" srcOrd="2" destOrd="0" presId="urn:microsoft.com/office/officeart/2005/8/layout/gear1"/>
    <dgm:cxn modelId="{DC4FEE33-55EB-4420-B237-DC3F5FB376D0}" type="presOf" srcId="{56F366FE-A2A1-4576-9A18-6E3B60EBA502}" destId="{5957549E-4372-433C-B90D-4B810DE2C243}" srcOrd="0" destOrd="0" presId="urn:microsoft.com/office/officeart/2005/8/layout/gear1"/>
    <dgm:cxn modelId="{8B2BAF43-0D71-4B53-80B7-E809D9D876AE}" type="presOf" srcId="{9D7B987F-5C0F-4F0A-8383-0B3186A904C8}" destId="{E44CE183-5A74-4A8F-B608-81296F9EA659}" srcOrd="0" destOrd="0" presId="urn:microsoft.com/office/officeart/2005/8/layout/gear1"/>
    <dgm:cxn modelId="{302C298F-0E51-45A6-9C6B-4973D9333F0E}" type="presOf" srcId="{1790B460-91BE-4EAE-AFBE-7D902414624D}" destId="{00D5B160-CBAA-474F-9F77-C1E441D26824}" srcOrd="2" destOrd="0" presId="urn:microsoft.com/office/officeart/2005/8/layout/gear1"/>
    <dgm:cxn modelId="{325A62DE-C7B8-4F0D-B1C5-44EA8560A49B}" srcId="{37A6F157-C6B1-4271-ADE2-F6C5EC988226}" destId="{C70EDC2A-9FD7-48D0-8D57-D1374ED4DF1D}" srcOrd="2" destOrd="0" parTransId="{285DA7E6-E0CF-48CF-90D1-BF8C5B46D1B0}" sibTransId="{87B174FB-1B2A-4BC9-9FC5-B372CAF7B81C}"/>
    <dgm:cxn modelId="{E959D5A0-7FB2-4617-AD50-B9A23D53D43A}" type="presOf" srcId="{C70EDC2A-9FD7-48D0-8D57-D1374ED4DF1D}" destId="{E365200E-8033-4CE5-8B67-202D96663C99}" srcOrd="2" destOrd="0" presId="urn:microsoft.com/office/officeart/2005/8/layout/gear1"/>
    <dgm:cxn modelId="{D4AA688B-AAC6-43DB-9A28-A348EA8B3E16}" type="presOf" srcId="{C70EDC2A-9FD7-48D0-8D57-D1374ED4DF1D}" destId="{7B1D26C6-BF58-45C7-B263-675CE55965E7}" srcOrd="3" destOrd="0" presId="urn:microsoft.com/office/officeart/2005/8/layout/gear1"/>
    <dgm:cxn modelId="{A72D1DD9-72EE-4051-94BB-2D8765389F0F}" type="presOf" srcId="{1790B460-91BE-4EAE-AFBE-7D902414624D}" destId="{6BFC8828-02AB-4FDD-B142-BDB103A4D887}" srcOrd="0" destOrd="0" presId="urn:microsoft.com/office/officeart/2005/8/layout/gear1"/>
    <dgm:cxn modelId="{D7C821A3-290B-44DB-A35A-6CA29241EBA9}" type="presOf" srcId="{37A6F157-C6B1-4271-ADE2-F6C5EC988226}" destId="{90A893FA-C868-45B1-AB5F-DB06D0F4A631}" srcOrd="0" destOrd="0" presId="urn:microsoft.com/office/officeart/2005/8/layout/gear1"/>
    <dgm:cxn modelId="{B3817D58-9A8A-4840-A91F-0C77B17CC5A7}" srcId="{37A6F157-C6B1-4271-ADE2-F6C5EC988226}" destId="{AABEEC2B-3713-4F9C-9178-0D686F1B01DA}" srcOrd="1" destOrd="0" parTransId="{67297B07-7082-457E-8969-68CEEF922BCB}" sibTransId="{56F366FE-A2A1-4576-9A18-6E3B60EBA502}"/>
    <dgm:cxn modelId="{9CDE95F7-AE68-44DF-9111-45804A821193}" type="presParOf" srcId="{90A893FA-C868-45B1-AB5F-DB06D0F4A631}" destId="{6BFC8828-02AB-4FDD-B142-BDB103A4D887}" srcOrd="0" destOrd="0" presId="urn:microsoft.com/office/officeart/2005/8/layout/gear1"/>
    <dgm:cxn modelId="{6EBA07EB-5BD0-479E-8984-3D92F083FEB9}" type="presParOf" srcId="{90A893FA-C868-45B1-AB5F-DB06D0F4A631}" destId="{D2D252A7-9781-43C1-A286-1548BCC69471}" srcOrd="1" destOrd="0" presId="urn:microsoft.com/office/officeart/2005/8/layout/gear1"/>
    <dgm:cxn modelId="{AD2C588F-1415-4D07-A5BA-48EF30D4A17A}" type="presParOf" srcId="{90A893FA-C868-45B1-AB5F-DB06D0F4A631}" destId="{00D5B160-CBAA-474F-9F77-C1E441D26824}" srcOrd="2" destOrd="0" presId="urn:microsoft.com/office/officeart/2005/8/layout/gear1"/>
    <dgm:cxn modelId="{B7AF378F-16BB-435A-BD97-E8A5BE4B35AA}" type="presParOf" srcId="{90A893FA-C868-45B1-AB5F-DB06D0F4A631}" destId="{57A398FF-1F03-4D8A-9DEF-C2911C2428D2}" srcOrd="3" destOrd="0" presId="urn:microsoft.com/office/officeart/2005/8/layout/gear1"/>
    <dgm:cxn modelId="{A48E1809-8F45-47E8-9083-AAF65F4ECF7F}" type="presParOf" srcId="{90A893FA-C868-45B1-AB5F-DB06D0F4A631}" destId="{4A1BE793-B15A-4A6A-8E91-9097FB3F7770}" srcOrd="4" destOrd="0" presId="urn:microsoft.com/office/officeart/2005/8/layout/gear1"/>
    <dgm:cxn modelId="{10F619BB-9D89-44F7-9FAA-E13D2CCAF52F}" type="presParOf" srcId="{90A893FA-C868-45B1-AB5F-DB06D0F4A631}" destId="{857D32CB-424F-4DCB-978E-BDDF73FB57E9}" srcOrd="5" destOrd="0" presId="urn:microsoft.com/office/officeart/2005/8/layout/gear1"/>
    <dgm:cxn modelId="{5BF25070-17AB-42A5-A65E-0D1A4D1C9835}" type="presParOf" srcId="{90A893FA-C868-45B1-AB5F-DB06D0F4A631}" destId="{F9719EFC-E363-4E6B-9F29-D03621997DFC}" srcOrd="6" destOrd="0" presId="urn:microsoft.com/office/officeart/2005/8/layout/gear1"/>
    <dgm:cxn modelId="{50099311-A58E-41BF-AB5C-ABF196A0678D}" type="presParOf" srcId="{90A893FA-C868-45B1-AB5F-DB06D0F4A631}" destId="{68C950EF-9D2C-4245-AEC1-5C4961A6E708}" srcOrd="7" destOrd="0" presId="urn:microsoft.com/office/officeart/2005/8/layout/gear1"/>
    <dgm:cxn modelId="{6B5800C0-D474-4E91-A4F1-006CD02B22AC}" type="presParOf" srcId="{90A893FA-C868-45B1-AB5F-DB06D0F4A631}" destId="{E365200E-8033-4CE5-8B67-202D96663C99}" srcOrd="8" destOrd="0" presId="urn:microsoft.com/office/officeart/2005/8/layout/gear1"/>
    <dgm:cxn modelId="{9D19B851-F4FE-43E2-81DA-05DBEEBC882B}" type="presParOf" srcId="{90A893FA-C868-45B1-AB5F-DB06D0F4A631}" destId="{7B1D26C6-BF58-45C7-B263-675CE55965E7}" srcOrd="9" destOrd="0" presId="urn:microsoft.com/office/officeart/2005/8/layout/gear1"/>
    <dgm:cxn modelId="{A06749B2-FCAA-445C-9118-2E2E1DA15D54}" type="presParOf" srcId="{90A893FA-C868-45B1-AB5F-DB06D0F4A631}" destId="{E44CE183-5A74-4A8F-B608-81296F9EA659}" srcOrd="10" destOrd="0" presId="urn:microsoft.com/office/officeart/2005/8/layout/gear1"/>
    <dgm:cxn modelId="{2EE920B8-9A55-468D-A776-39AF09BC2205}" type="presParOf" srcId="{90A893FA-C868-45B1-AB5F-DB06D0F4A631}" destId="{5957549E-4372-433C-B90D-4B810DE2C243}" srcOrd="11" destOrd="0" presId="urn:microsoft.com/office/officeart/2005/8/layout/gear1"/>
    <dgm:cxn modelId="{68D91721-7359-4F6F-B175-691E17D54B08}" type="presParOf" srcId="{90A893FA-C868-45B1-AB5F-DB06D0F4A631}" destId="{7A64DF55-8F72-46C9-AA88-818B85EF87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6F157-C6B1-4271-ADE2-F6C5EC98822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790B460-91BE-4EAE-AFBE-7D902414624D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100" b="1" dirty="0" smtClean="0">
              <a:latin typeface="Arial Narrow" pitchFamily="34" charset="0"/>
            </a:rPr>
            <a:t>2 622</a:t>
          </a:r>
        </a:p>
        <a:p>
          <a:r>
            <a:rPr lang="fr-FR" sz="1100" b="1" dirty="0" smtClean="0">
              <a:latin typeface="Arial Narrow" pitchFamily="34" charset="0"/>
            </a:rPr>
            <a:t>Nouveaux bacheliers</a:t>
          </a:r>
        </a:p>
        <a:p>
          <a:r>
            <a:rPr lang="fr-FR" sz="1100" b="1" dirty="0" smtClean="0">
              <a:latin typeface="Arial Narrow" pitchFamily="34" charset="0"/>
            </a:rPr>
            <a:t>53%</a:t>
          </a:r>
        </a:p>
      </dgm:t>
    </dgm:pt>
    <dgm:pt modelId="{7568CDE0-9B44-4B27-A5C9-523808C90A9E}" type="parTrans" cxnId="{2C88A080-D78E-42CE-9CF6-B3FC6CF16216}">
      <dgm:prSet/>
      <dgm:spPr/>
      <dgm:t>
        <a:bodyPr/>
        <a:lstStyle/>
        <a:p>
          <a:endParaRPr lang="fr-FR"/>
        </a:p>
      </dgm:t>
    </dgm:pt>
    <dgm:pt modelId="{9D7B987F-5C0F-4F0A-8383-0B3186A904C8}" type="sibTrans" cxnId="{2C88A080-D78E-42CE-9CF6-B3FC6CF16216}">
      <dgm:prSet/>
      <dgm:spPr/>
      <dgm:t>
        <a:bodyPr/>
        <a:lstStyle/>
        <a:p>
          <a:endParaRPr lang="fr-FR"/>
        </a:p>
      </dgm:t>
    </dgm:pt>
    <dgm:pt modelId="{AABEEC2B-3713-4F9C-9178-0D686F1B01DA}">
      <dgm:prSet phldrT="[Texte]" custT="1"/>
      <dgm:spPr/>
      <dgm:t>
        <a:bodyPr/>
        <a:lstStyle/>
        <a:p>
          <a:r>
            <a:rPr lang="fr-FR" sz="1100" b="1" dirty="0" smtClean="0">
              <a:latin typeface="Arial Narrow" pitchFamily="34" charset="0"/>
            </a:rPr>
            <a:t>1 360</a:t>
          </a:r>
        </a:p>
        <a:p>
          <a:r>
            <a:rPr lang="fr-FR" sz="1100" b="1" dirty="0" smtClean="0">
              <a:latin typeface="Arial Narrow" pitchFamily="34" charset="0"/>
            </a:rPr>
            <a:t>Réorientations</a:t>
          </a:r>
        </a:p>
        <a:p>
          <a:r>
            <a:rPr lang="fr-FR" sz="1100" b="1" dirty="0" smtClean="0">
              <a:latin typeface="Arial Narrow" pitchFamily="34" charset="0"/>
            </a:rPr>
            <a:t>externes</a:t>
          </a:r>
        </a:p>
        <a:p>
          <a:r>
            <a:rPr lang="fr-FR" sz="1100" b="1" dirty="0" smtClean="0">
              <a:latin typeface="Arial Narrow" pitchFamily="34" charset="0"/>
            </a:rPr>
            <a:t>28%</a:t>
          </a:r>
          <a:endParaRPr lang="fr-FR" sz="1100" b="1" dirty="0">
            <a:latin typeface="Arial Narrow" pitchFamily="34" charset="0"/>
          </a:endParaRPr>
        </a:p>
      </dgm:t>
    </dgm:pt>
    <dgm:pt modelId="{67297B07-7082-457E-8969-68CEEF922BCB}" type="parTrans" cxnId="{B3817D58-9A8A-4840-A91F-0C77B17CC5A7}">
      <dgm:prSet/>
      <dgm:spPr/>
      <dgm:t>
        <a:bodyPr/>
        <a:lstStyle/>
        <a:p>
          <a:endParaRPr lang="fr-FR"/>
        </a:p>
      </dgm:t>
    </dgm:pt>
    <dgm:pt modelId="{56F366FE-A2A1-4576-9A18-6E3B60EBA502}" type="sibTrans" cxnId="{B3817D58-9A8A-4840-A91F-0C77B17CC5A7}">
      <dgm:prSet/>
      <dgm:spPr/>
      <dgm:t>
        <a:bodyPr/>
        <a:lstStyle/>
        <a:p>
          <a:endParaRPr lang="fr-FR"/>
        </a:p>
      </dgm:t>
    </dgm:pt>
    <dgm:pt modelId="{C70EDC2A-9FD7-48D0-8D57-D1374ED4DF1D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100" b="1" dirty="0" smtClean="0">
              <a:latin typeface="Arial Narrow" pitchFamily="34" charset="0"/>
            </a:rPr>
            <a:t>953</a:t>
          </a:r>
        </a:p>
        <a:p>
          <a:r>
            <a:rPr lang="fr-FR" sz="1100" b="1" dirty="0" smtClean="0">
              <a:latin typeface="Arial Narrow" pitchFamily="34" charset="0"/>
            </a:rPr>
            <a:t>Reprises d’études</a:t>
          </a:r>
        </a:p>
        <a:p>
          <a:r>
            <a:rPr lang="fr-FR" sz="1100" b="1" dirty="0" smtClean="0">
              <a:latin typeface="Arial Narrow" pitchFamily="34" charset="0"/>
            </a:rPr>
            <a:t>19%</a:t>
          </a:r>
          <a:endParaRPr lang="fr-FR" sz="1100" b="1" dirty="0">
            <a:latin typeface="Arial Narrow" pitchFamily="34" charset="0"/>
          </a:endParaRPr>
        </a:p>
      </dgm:t>
    </dgm:pt>
    <dgm:pt modelId="{285DA7E6-E0CF-48CF-90D1-BF8C5B46D1B0}" type="parTrans" cxnId="{325A62DE-C7B8-4F0D-B1C5-44EA8560A49B}">
      <dgm:prSet/>
      <dgm:spPr/>
      <dgm:t>
        <a:bodyPr/>
        <a:lstStyle/>
        <a:p>
          <a:endParaRPr lang="fr-FR"/>
        </a:p>
      </dgm:t>
    </dgm:pt>
    <dgm:pt modelId="{87B174FB-1B2A-4BC9-9FC5-B372CAF7B81C}" type="sibTrans" cxnId="{325A62DE-C7B8-4F0D-B1C5-44EA8560A49B}">
      <dgm:prSet/>
      <dgm:spPr/>
      <dgm:t>
        <a:bodyPr/>
        <a:lstStyle/>
        <a:p>
          <a:endParaRPr lang="fr-FR"/>
        </a:p>
      </dgm:t>
    </dgm:pt>
    <dgm:pt modelId="{90A893FA-C868-45B1-AB5F-DB06D0F4A631}" type="pres">
      <dgm:prSet presAssocID="{37A6F157-C6B1-4271-ADE2-F6C5EC9882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BFC8828-02AB-4FDD-B142-BDB103A4D887}" type="pres">
      <dgm:prSet presAssocID="{1790B460-91BE-4EAE-AFBE-7D902414624D}" presName="gear1" presStyleLbl="node1" presStyleIdx="0" presStyleCnt="3" custScaleX="98396" custScaleY="95548" custLinFactNeighborX="1529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D252A7-9781-43C1-A286-1548BCC69471}" type="pres">
      <dgm:prSet presAssocID="{1790B460-91BE-4EAE-AFBE-7D902414624D}" presName="gear1srcNode" presStyleLbl="node1" presStyleIdx="0" presStyleCnt="3"/>
      <dgm:spPr/>
      <dgm:t>
        <a:bodyPr/>
        <a:lstStyle/>
        <a:p>
          <a:endParaRPr lang="fr-FR"/>
        </a:p>
      </dgm:t>
    </dgm:pt>
    <dgm:pt modelId="{00D5B160-CBAA-474F-9F77-C1E441D26824}" type="pres">
      <dgm:prSet presAssocID="{1790B460-91BE-4EAE-AFBE-7D902414624D}" presName="gear1dstNode" presStyleLbl="node1" presStyleIdx="0" presStyleCnt="3"/>
      <dgm:spPr/>
      <dgm:t>
        <a:bodyPr/>
        <a:lstStyle/>
        <a:p>
          <a:endParaRPr lang="fr-FR"/>
        </a:p>
      </dgm:t>
    </dgm:pt>
    <dgm:pt modelId="{57A398FF-1F03-4D8A-9DEF-C2911C2428D2}" type="pres">
      <dgm:prSet presAssocID="{AABEEC2B-3713-4F9C-9178-0D686F1B01DA}" presName="gear2" presStyleLbl="node1" presStyleIdx="1" presStyleCnt="3" custScaleX="107221" custScaleY="11029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1BE793-B15A-4A6A-8E91-9097FB3F7770}" type="pres">
      <dgm:prSet presAssocID="{AABEEC2B-3713-4F9C-9178-0D686F1B01DA}" presName="gear2srcNode" presStyleLbl="node1" presStyleIdx="1" presStyleCnt="3"/>
      <dgm:spPr/>
      <dgm:t>
        <a:bodyPr/>
        <a:lstStyle/>
        <a:p>
          <a:endParaRPr lang="fr-FR"/>
        </a:p>
      </dgm:t>
    </dgm:pt>
    <dgm:pt modelId="{857D32CB-424F-4DCB-978E-BDDF73FB57E9}" type="pres">
      <dgm:prSet presAssocID="{AABEEC2B-3713-4F9C-9178-0D686F1B01DA}" presName="gear2dstNode" presStyleLbl="node1" presStyleIdx="1" presStyleCnt="3"/>
      <dgm:spPr/>
      <dgm:t>
        <a:bodyPr/>
        <a:lstStyle/>
        <a:p>
          <a:endParaRPr lang="fr-FR"/>
        </a:p>
      </dgm:t>
    </dgm:pt>
    <dgm:pt modelId="{F9719EFC-E363-4E6B-9F29-D03621997DFC}" type="pres">
      <dgm:prSet presAssocID="{C70EDC2A-9FD7-48D0-8D57-D1374ED4DF1D}" presName="gear3" presStyleLbl="node1" presStyleIdx="2" presStyleCnt="3"/>
      <dgm:spPr/>
      <dgm:t>
        <a:bodyPr/>
        <a:lstStyle/>
        <a:p>
          <a:endParaRPr lang="fr-FR"/>
        </a:p>
      </dgm:t>
    </dgm:pt>
    <dgm:pt modelId="{68C950EF-9D2C-4245-AEC1-5C4961A6E708}" type="pres">
      <dgm:prSet presAssocID="{C70EDC2A-9FD7-48D0-8D57-D1374ED4DF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5200E-8033-4CE5-8B67-202D96663C99}" type="pres">
      <dgm:prSet presAssocID="{C70EDC2A-9FD7-48D0-8D57-D1374ED4DF1D}" presName="gear3srcNode" presStyleLbl="node1" presStyleIdx="2" presStyleCnt="3"/>
      <dgm:spPr/>
      <dgm:t>
        <a:bodyPr/>
        <a:lstStyle/>
        <a:p>
          <a:endParaRPr lang="fr-FR"/>
        </a:p>
      </dgm:t>
    </dgm:pt>
    <dgm:pt modelId="{7B1D26C6-BF58-45C7-B263-675CE55965E7}" type="pres">
      <dgm:prSet presAssocID="{C70EDC2A-9FD7-48D0-8D57-D1374ED4DF1D}" presName="gear3dstNode" presStyleLbl="node1" presStyleIdx="2" presStyleCnt="3"/>
      <dgm:spPr/>
      <dgm:t>
        <a:bodyPr/>
        <a:lstStyle/>
        <a:p>
          <a:endParaRPr lang="fr-FR"/>
        </a:p>
      </dgm:t>
    </dgm:pt>
    <dgm:pt modelId="{E44CE183-5A74-4A8F-B608-81296F9EA659}" type="pres">
      <dgm:prSet presAssocID="{9D7B987F-5C0F-4F0A-8383-0B3186A904C8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5957549E-4372-433C-B90D-4B810DE2C243}" type="pres">
      <dgm:prSet presAssocID="{56F366FE-A2A1-4576-9A18-6E3B60EBA502}" presName="connector2" presStyleLbl="sibTrans2D1" presStyleIdx="1" presStyleCnt="3" custAng="416170" custLinFactNeighborX="-6540" custLinFactNeighborY="2192"/>
      <dgm:spPr/>
      <dgm:t>
        <a:bodyPr/>
        <a:lstStyle/>
        <a:p>
          <a:endParaRPr lang="fr-FR"/>
        </a:p>
      </dgm:t>
    </dgm:pt>
    <dgm:pt modelId="{7A64DF55-8F72-46C9-AA88-818B85EF87A6}" type="pres">
      <dgm:prSet presAssocID="{87B174FB-1B2A-4BC9-9FC5-B372CAF7B81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DBC3ADC8-3DEC-4209-A8A5-29C028AD8372}" type="presOf" srcId="{AABEEC2B-3713-4F9C-9178-0D686F1B01DA}" destId="{57A398FF-1F03-4D8A-9DEF-C2911C2428D2}" srcOrd="0" destOrd="0" presId="urn:microsoft.com/office/officeart/2005/8/layout/gear1"/>
    <dgm:cxn modelId="{2C88A080-D78E-42CE-9CF6-B3FC6CF16216}" srcId="{37A6F157-C6B1-4271-ADE2-F6C5EC988226}" destId="{1790B460-91BE-4EAE-AFBE-7D902414624D}" srcOrd="0" destOrd="0" parTransId="{7568CDE0-9B44-4B27-A5C9-523808C90A9E}" sibTransId="{9D7B987F-5C0F-4F0A-8383-0B3186A904C8}"/>
    <dgm:cxn modelId="{CB59B85C-327E-4C22-B7A0-0DB1ADE1F449}" type="presOf" srcId="{C70EDC2A-9FD7-48D0-8D57-D1374ED4DF1D}" destId="{F9719EFC-E363-4E6B-9F29-D03621997DFC}" srcOrd="0" destOrd="0" presId="urn:microsoft.com/office/officeart/2005/8/layout/gear1"/>
    <dgm:cxn modelId="{4940CE91-A400-484E-82F6-6992FB7E667B}" type="presOf" srcId="{C70EDC2A-9FD7-48D0-8D57-D1374ED4DF1D}" destId="{E365200E-8033-4CE5-8B67-202D96663C99}" srcOrd="2" destOrd="0" presId="urn:microsoft.com/office/officeart/2005/8/layout/gear1"/>
    <dgm:cxn modelId="{2BB4938D-CB42-4211-B643-285DD699D06E}" type="presOf" srcId="{56F366FE-A2A1-4576-9A18-6E3B60EBA502}" destId="{5957549E-4372-433C-B90D-4B810DE2C243}" srcOrd="0" destOrd="0" presId="urn:microsoft.com/office/officeart/2005/8/layout/gear1"/>
    <dgm:cxn modelId="{1E2A9A86-40C5-455F-9DB0-AAD124F33C71}" type="presOf" srcId="{9D7B987F-5C0F-4F0A-8383-0B3186A904C8}" destId="{E44CE183-5A74-4A8F-B608-81296F9EA659}" srcOrd="0" destOrd="0" presId="urn:microsoft.com/office/officeart/2005/8/layout/gear1"/>
    <dgm:cxn modelId="{8A80E271-8DF2-49CE-9DC0-D6E154AE6C29}" type="presOf" srcId="{C70EDC2A-9FD7-48D0-8D57-D1374ED4DF1D}" destId="{7B1D26C6-BF58-45C7-B263-675CE55965E7}" srcOrd="3" destOrd="0" presId="urn:microsoft.com/office/officeart/2005/8/layout/gear1"/>
    <dgm:cxn modelId="{170C97C6-EB2A-4E3A-A527-ED4C24084E4D}" type="presOf" srcId="{AABEEC2B-3713-4F9C-9178-0D686F1B01DA}" destId="{857D32CB-424F-4DCB-978E-BDDF73FB57E9}" srcOrd="2" destOrd="0" presId="urn:microsoft.com/office/officeart/2005/8/layout/gear1"/>
    <dgm:cxn modelId="{909587F9-E7E3-433F-B842-C8FFA20AF5B0}" type="presOf" srcId="{1790B460-91BE-4EAE-AFBE-7D902414624D}" destId="{6BFC8828-02AB-4FDD-B142-BDB103A4D887}" srcOrd="0" destOrd="0" presId="urn:microsoft.com/office/officeart/2005/8/layout/gear1"/>
    <dgm:cxn modelId="{F24A52C6-5BCD-4F6D-B44C-2F535B57BBC3}" type="presOf" srcId="{AABEEC2B-3713-4F9C-9178-0D686F1B01DA}" destId="{4A1BE793-B15A-4A6A-8E91-9097FB3F7770}" srcOrd="1" destOrd="0" presId="urn:microsoft.com/office/officeart/2005/8/layout/gear1"/>
    <dgm:cxn modelId="{D5A48C6D-0BC0-4346-BF1A-9057116727CD}" type="presOf" srcId="{1790B460-91BE-4EAE-AFBE-7D902414624D}" destId="{00D5B160-CBAA-474F-9F77-C1E441D26824}" srcOrd="2" destOrd="0" presId="urn:microsoft.com/office/officeart/2005/8/layout/gear1"/>
    <dgm:cxn modelId="{325A62DE-C7B8-4F0D-B1C5-44EA8560A49B}" srcId="{37A6F157-C6B1-4271-ADE2-F6C5EC988226}" destId="{C70EDC2A-9FD7-48D0-8D57-D1374ED4DF1D}" srcOrd="2" destOrd="0" parTransId="{285DA7E6-E0CF-48CF-90D1-BF8C5B46D1B0}" sibTransId="{87B174FB-1B2A-4BC9-9FC5-B372CAF7B81C}"/>
    <dgm:cxn modelId="{3727AFC0-8D44-4CE3-84E3-12528B145C7A}" type="presOf" srcId="{87B174FB-1B2A-4BC9-9FC5-B372CAF7B81C}" destId="{7A64DF55-8F72-46C9-AA88-818B85EF87A6}" srcOrd="0" destOrd="0" presId="urn:microsoft.com/office/officeart/2005/8/layout/gear1"/>
    <dgm:cxn modelId="{CC44EA90-BD78-4635-B675-72982E0FACD4}" type="presOf" srcId="{C70EDC2A-9FD7-48D0-8D57-D1374ED4DF1D}" destId="{68C950EF-9D2C-4245-AEC1-5C4961A6E708}" srcOrd="1" destOrd="0" presId="urn:microsoft.com/office/officeart/2005/8/layout/gear1"/>
    <dgm:cxn modelId="{B21268B2-A3A8-4017-BAA0-465186391C0B}" type="presOf" srcId="{37A6F157-C6B1-4271-ADE2-F6C5EC988226}" destId="{90A893FA-C868-45B1-AB5F-DB06D0F4A631}" srcOrd="0" destOrd="0" presId="urn:microsoft.com/office/officeart/2005/8/layout/gear1"/>
    <dgm:cxn modelId="{B3817D58-9A8A-4840-A91F-0C77B17CC5A7}" srcId="{37A6F157-C6B1-4271-ADE2-F6C5EC988226}" destId="{AABEEC2B-3713-4F9C-9178-0D686F1B01DA}" srcOrd="1" destOrd="0" parTransId="{67297B07-7082-457E-8969-68CEEF922BCB}" sibTransId="{56F366FE-A2A1-4576-9A18-6E3B60EBA502}"/>
    <dgm:cxn modelId="{992B540E-BAAC-40B1-A5C2-9548D77C2C58}" type="presOf" srcId="{1790B460-91BE-4EAE-AFBE-7D902414624D}" destId="{D2D252A7-9781-43C1-A286-1548BCC69471}" srcOrd="1" destOrd="0" presId="urn:microsoft.com/office/officeart/2005/8/layout/gear1"/>
    <dgm:cxn modelId="{74E580D8-7363-4391-9196-F4535BF1B63A}" type="presParOf" srcId="{90A893FA-C868-45B1-AB5F-DB06D0F4A631}" destId="{6BFC8828-02AB-4FDD-B142-BDB103A4D887}" srcOrd="0" destOrd="0" presId="urn:microsoft.com/office/officeart/2005/8/layout/gear1"/>
    <dgm:cxn modelId="{B7C67654-469B-4091-9C5E-9110009FD794}" type="presParOf" srcId="{90A893FA-C868-45B1-AB5F-DB06D0F4A631}" destId="{D2D252A7-9781-43C1-A286-1548BCC69471}" srcOrd="1" destOrd="0" presId="urn:microsoft.com/office/officeart/2005/8/layout/gear1"/>
    <dgm:cxn modelId="{7E6E998B-CEB2-44F6-8E28-E1EA85B562DD}" type="presParOf" srcId="{90A893FA-C868-45B1-AB5F-DB06D0F4A631}" destId="{00D5B160-CBAA-474F-9F77-C1E441D26824}" srcOrd="2" destOrd="0" presId="urn:microsoft.com/office/officeart/2005/8/layout/gear1"/>
    <dgm:cxn modelId="{CC23ED8C-FCB5-4E44-97F7-0D71A10C073E}" type="presParOf" srcId="{90A893FA-C868-45B1-AB5F-DB06D0F4A631}" destId="{57A398FF-1F03-4D8A-9DEF-C2911C2428D2}" srcOrd="3" destOrd="0" presId="urn:microsoft.com/office/officeart/2005/8/layout/gear1"/>
    <dgm:cxn modelId="{46582A81-E8AC-4BEF-A789-76C2A393562C}" type="presParOf" srcId="{90A893FA-C868-45B1-AB5F-DB06D0F4A631}" destId="{4A1BE793-B15A-4A6A-8E91-9097FB3F7770}" srcOrd="4" destOrd="0" presId="urn:microsoft.com/office/officeart/2005/8/layout/gear1"/>
    <dgm:cxn modelId="{E01CA8BA-BD1D-4624-8E74-1B3DEDF636F1}" type="presParOf" srcId="{90A893FA-C868-45B1-AB5F-DB06D0F4A631}" destId="{857D32CB-424F-4DCB-978E-BDDF73FB57E9}" srcOrd="5" destOrd="0" presId="urn:microsoft.com/office/officeart/2005/8/layout/gear1"/>
    <dgm:cxn modelId="{1663A857-DA94-40C3-829D-73B303769BD2}" type="presParOf" srcId="{90A893FA-C868-45B1-AB5F-DB06D0F4A631}" destId="{F9719EFC-E363-4E6B-9F29-D03621997DFC}" srcOrd="6" destOrd="0" presId="urn:microsoft.com/office/officeart/2005/8/layout/gear1"/>
    <dgm:cxn modelId="{2DE3CED5-1A5A-4C8B-83B7-775AC91C6AD3}" type="presParOf" srcId="{90A893FA-C868-45B1-AB5F-DB06D0F4A631}" destId="{68C950EF-9D2C-4245-AEC1-5C4961A6E708}" srcOrd="7" destOrd="0" presId="urn:microsoft.com/office/officeart/2005/8/layout/gear1"/>
    <dgm:cxn modelId="{045F2ED7-6A25-4D01-9255-E32A01E16803}" type="presParOf" srcId="{90A893FA-C868-45B1-AB5F-DB06D0F4A631}" destId="{E365200E-8033-4CE5-8B67-202D96663C99}" srcOrd="8" destOrd="0" presId="urn:microsoft.com/office/officeart/2005/8/layout/gear1"/>
    <dgm:cxn modelId="{2E099FEC-6DC6-4833-A912-44724A96D39D}" type="presParOf" srcId="{90A893FA-C868-45B1-AB5F-DB06D0F4A631}" destId="{7B1D26C6-BF58-45C7-B263-675CE55965E7}" srcOrd="9" destOrd="0" presId="urn:microsoft.com/office/officeart/2005/8/layout/gear1"/>
    <dgm:cxn modelId="{FA210D1F-B08C-445F-9026-504A16DFCCF4}" type="presParOf" srcId="{90A893FA-C868-45B1-AB5F-DB06D0F4A631}" destId="{E44CE183-5A74-4A8F-B608-81296F9EA659}" srcOrd="10" destOrd="0" presId="urn:microsoft.com/office/officeart/2005/8/layout/gear1"/>
    <dgm:cxn modelId="{F6F450D8-93CB-4680-8856-323AD77B743B}" type="presParOf" srcId="{90A893FA-C868-45B1-AB5F-DB06D0F4A631}" destId="{5957549E-4372-433C-B90D-4B810DE2C243}" srcOrd="11" destOrd="0" presId="urn:microsoft.com/office/officeart/2005/8/layout/gear1"/>
    <dgm:cxn modelId="{A993CEE2-3931-4B4A-91C8-D4EAC6A36363}" type="presParOf" srcId="{90A893FA-C868-45B1-AB5F-DB06D0F4A631}" destId="{7A64DF55-8F72-46C9-AA88-818B85EF87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C8828-02AB-4FDD-B142-BDB103A4D887}">
      <dsp:nvSpPr>
        <dsp:cNvPr id="0" name=""/>
        <dsp:cNvSpPr/>
      </dsp:nvSpPr>
      <dsp:spPr>
        <a:xfrm>
          <a:off x="2001746" y="2250735"/>
          <a:ext cx="2087310" cy="2049686"/>
        </a:xfrm>
        <a:prstGeom prst="gear9">
          <a:avLst/>
        </a:prstGeom>
        <a:solidFill>
          <a:schemeClr val="accent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4 536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Réorientations externes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40%</a:t>
          </a:r>
          <a:endParaRPr lang="fr-FR" sz="1100" b="1" kern="1200" dirty="0">
            <a:latin typeface="Arial Narrow" pitchFamily="34" charset="0"/>
          </a:endParaRPr>
        </a:p>
      </dsp:txBody>
      <dsp:txXfrm>
        <a:off x="2418576" y="2730864"/>
        <a:ext cx="1253650" cy="1053581"/>
      </dsp:txXfrm>
    </dsp:sp>
    <dsp:sp modelId="{57A398FF-1F03-4D8A-9DEF-C2911C2428D2}">
      <dsp:nvSpPr>
        <dsp:cNvPr id="0" name=""/>
        <dsp:cNvSpPr/>
      </dsp:nvSpPr>
      <dsp:spPr>
        <a:xfrm>
          <a:off x="421632" y="1473040"/>
          <a:ext cx="1974249" cy="19062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3 947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Reprises d’études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34%</a:t>
          </a:r>
          <a:endParaRPr lang="fr-FR" sz="1100" b="1" kern="1200" dirty="0">
            <a:latin typeface="Arial Narrow" pitchFamily="34" charset="0"/>
          </a:endParaRPr>
        </a:p>
      </dsp:txBody>
      <dsp:txXfrm>
        <a:off x="911424" y="1955852"/>
        <a:ext cx="994665" cy="940656"/>
      </dsp:txXfrm>
    </dsp:sp>
    <dsp:sp modelId="{F9719EFC-E363-4E6B-9F29-D03621997DFC}">
      <dsp:nvSpPr>
        <dsp:cNvPr id="0" name=""/>
        <dsp:cNvSpPr/>
      </dsp:nvSpPr>
      <dsp:spPr>
        <a:xfrm rot="20700000">
          <a:off x="1508368" y="454089"/>
          <a:ext cx="1623876" cy="1623876"/>
        </a:xfrm>
        <a:prstGeom prst="gear6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2 931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Nouveaux bacheliers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Arial Narrow" pitchFamily="34" charset="0"/>
            </a:rPr>
            <a:t>26%</a:t>
          </a:r>
          <a:endParaRPr lang="fr-FR" sz="1100" b="1" kern="1200" dirty="0">
            <a:latin typeface="Arial Narrow" pitchFamily="34" charset="0"/>
          </a:endParaRPr>
        </a:p>
      </dsp:txBody>
      <dsp:txXfrm rot="-20700000">
        <a:off x="1864531" y="810253"/>
        <a:ext cx="911548" cy="911548"/>
      </dsp:txXfrm>
    </dsp:sp>
    <dsp:sp modelId="{E44CE183-5A74-4A8F-B608-81296F9EA659}">
      <dsp:nvSpPr>
        <dsp:cNvPr id="0" name=""/>
        <dsp:cNvSpPr/>
      </dsp:nvSpPr>
      <dsp:spPr>
        <a:xfrm>
          <a:off x="1730179" y="1792581"/>
          <a:ext cx="2916956" cy="2916956"/>
        </a:xfrm>
        <a:prstGeom prst="circularArrow">
          <a:avLst>
            <a:gd name="adj1" fmla="val 4688"/>
            <a:gd name="adj2" fmla="val 299029"/>
            <a:gd name="adj3" fmla="val 2515031"/>
            <a:gd name="adj4" fmla="val 158637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7549E-4372-433C-B90D-4B810DE2C243}">
      <dsp:nvSpPr>
        <dsp:cNvPr id="0" name=""/>
        <dsp:cNvSpPr/>
      </dsp:nvSpPr>
      <dsp:spPr>
        <a:xfrm rot="416170">
          <a:off x="147955" y="1277463"/>
          <a:ext cx="2119351" cy="21193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4DF55-8F72-46C9-AA88-818B85EF87A6}">
      <dsp:nvSpPr>
        <dsp:cNvPr id="0" name=""/>
        <dsp:cNvSpPr/>
      </dsp:nvSpPr>
      <dsp:spPr>
        <a:xfrm>
          <a:off x="1132748" y="98617"/>
          <a:ext cx="2285087" cy="22850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0.86326</cdr:x>
      <cdr:y>0.03226</cdr:y>
    </cdr:from>
    <cdr:to>
      <cdr:x>1</cdr:x>
      <cdr:y>0.09677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480714" y="144016"/>
          <a:ext cx="1026542" cy="28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2"/>
              </a:solidFill>
            </a:rPr>
            <a:t>Licence</a:t>
          </a:r>
          <a:endParaRPr lang="fr-FR" sz="10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0.86326</cdr:x>
      <cdr:y>0.5</cdr:y>
    </cdr:from>
    <cdr:to>
      <cdr:x>1</cdr:x>
      <cdr:y>0.56451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480714" y="2232248"/>
          <a:ext cx="1026542" cy="28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4">
                  <a:lumMod val="75000"/>
                </a:schemeClr>
              </a:solidFill>
            </a:rPr>
            <a:t>Master</a:t>
          </a:r>
          <a:endParaRPr lang="fr-FR" sz="10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0.82483</cdr:x>
      <cdr:y>0.66129</cdr:y>
    </cdr:from>
    <cdr:to>
      <cdr:x>0.99671</cdr:x>
      <cdr:y>0.7258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192195" y="2952328"/>
          <a:ext cx="1290347" cy="28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3">
                  <a:lumMod val="75000"/>
                </a:schemeClr>
              </a:solidFill>
            </a:rPr>
            <a:t>Autres formations*</a:t>
          </a:r>
          <a:endParaRPr lang="fr-FR" sz="10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0.86326</cdr:x>
      <cdr:y>0.80645</cdr:y>
    </cdr:from>
    <cdr:to>
      <cdr:x>0.96163</cdr:x>
      <cdr:y>0.87097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6480720" y="3600400"/>
          <a:ext cx="738488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bg2">
                  <a:lumMod val="50000"/>
                </a:schemeClr>
              </a:solidFill>
            </a:rPr>
            <a:t>Doctorat</a:t>
          </a:r>
          <a:endParaRPr lang="fr-FR" sz="10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0.92362</cdr:x>
      <cdr:y>0.0678</cdr:y>
    </cdr:from>
    <cdr:to>
      <cdr:x>0.97135</cdr:x>
      <cdr:y>0.14053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965997" y="288032"/>
          <a:ext cx="359983" cy="308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tx2"/>
              </a:solidFill>
            </a:rPr>
            <a:t>L1</a:t>
          </a:r>
          <a:endParaRPr lang="fr-FR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0.92362</cdr:x>
      <cdr:y>0.30508</cdr:y>
    </cdr:from>
    <cdr:to>
      <cdr:x>0.97136</cdr:x>
      <cdr:y>0.37781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965997" y="1296144"/>
          <a:ext cx="360057" cy="308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4">
                  <a:lumMod val="75000"/>
                </a:schemeClr>
              </a:solidFill>
            </a:rPr>
            <a:t>L3</a:t>
          </a:r>
          <a:endParaRPr lang="fr-FR" sz="10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0.92295</cdr:x>
      <cdr:y>0.44068</cdr:y>
    </cdr:from>
    <cdr:to>
      <cdr:x>0.97069</cdr:x>
      <cdr:y>0.51341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960976" y="1872208"/>
          <a:ext cx="360058" cy="308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3">
                  <a:lumMod val="75000"/>
                </a:schemeClr>
              </a:solidFill>
            </a:rPr>
            <a:t>L2</a:t>
          </a:r>
          <a:endParaRPr lang="fr-FR" sz="10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0.92771</cdr:x>
      <cdr:y>0.09299</cdr:y>
    </cdr:from>
    <cdr:to>
      <cdr:x>0.97544</cdr:x>
      <cdr:y>0.16572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996816" y="368278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4">
                  <a:lumMod val="75000"/>
                </a:schemeClr>
              </a:solidFill>
            </a:rPr>
            <a:t>M1</a:t>
          </a:r>
          <a:endParaRPr lang="fr-FR" sz="10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0.93317</cdr:x>
      <cdr:y>0.20339</cdr:y>
    </cdr:from>
    <cdr:to>
      <cdr:x>0.98091</cdr:x>
      <cdr:y>0.27612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038005" y="864096"/>
          <a:ext cx="360058" cy="308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chemeClr val="accent3">
                  <a:lumMod val="75000"/>
                </a:schemeClr>
              </a:solidFill>
            </a:rPr>
            <a:t>M2</a:t>
          </a:r>
          <a:endParaRPr lang="fr-FR" sz="10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6AAE-E77D-4B4D-8365-14B09F7013F7}" type="datetimeFigureOut">
              <a:rPr lang="fr-FR" smtClean="0"/>
              <a:pPr/>
              <a:t>28/01/2013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77F5E-7DA9-4D56-8987-A652C57028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4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F5E-7DA9-4D56-8987-A652C57028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77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F5E-7DA9-4D56-8987-A652C570287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77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2385D-0424-4789-A1AB-E2E8D1F821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5024C-BB4B-45FD-B5F1-1E41EFDDD00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36391-48EF-428E-9A4D-16521707D10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2BBB-9944-44C2-AE79-FC3F5702EF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AABE-E09F-4729-A344-2FBD4E9936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7B91B-EA23-4DBE-A3E5-2CFADCB6CBE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A099A-1BB2-4FB4-AE45-EA3532A664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A0-559D-4295-9D1D-E8166174A9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6A751-37F9-4DB3-ADB1-8A7B855A77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510F-18D5-4D39-8734-003CB7EE43E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152E-E529-40D3-B511-DCBC7F55951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4B5BB-404D-4CF1-8657-9CBD72FF6F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2CE4DF3-88BE-4293-B019-42D24775983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6953" y="500063"/>
            <a:ext cx="5801271" cy="840705"/>
          </a:xfrm>
          <a:noFill/>
        </p:spPr>
        <p:txBody>
          <a:bodyPr anchor="ctr" anchorCtr="0"/>
          <a:lstStyle/>
          <a:p>
            <a:pPr algn="l" eaLnBrk="1" hangingPunct="1"/>
            <a:r>
              <a:rPr lang="fr-FR" sz="2400" dirty="0" smtClean="0">
                <a:solidFill>
                  <a:schemeClr val="bg1"/>
                </a:solidFill>
              </a:rPr>
              <a:t>Université de Toulouse le Mirail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4316" y="6213177"/>
            <a:ext cx="7654137" cy="384175"/>
          </a:xfrm>
        </p:spPr>
        <p:txBody>
          <a:bodyPr anchor="ctr" anchorCtr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200" b="1" dirty="0" smtClean="0">
                <a:solidFill>
                  <a:schemeClr val="accent5"/>
                </a:solidFill>
                <a:latin typeface="Kozuka Gothic Pr6N EL" pitchFamily="34" charset="-128"/>
                <a:ea typeface="Kozuka Gothic Pr6N EL" pitchFamily="34" charset="-128"/>
              </a:rPr>
              <a:t>DEEP - Observatoire de la Vie Etudiante – Laure </a:t>
            </a:r>
            <a:r>
              <a:rPr lang="fr-FR" sz="1200" b="1" dirty="0" err="1" smtClean="0">
                <a:solidFill>
                  <a:schemeClr val="accent5"/>
                </a:solidFill>
                <a:latin typeface="Kozuka Gothic Pr6N EL" pitchFamily="34" charset="-128"/>
                <a:ea typeface="Kozuka Gothic Pr6N EL" pitchFamily="34" charset="-128"/>
              </a:rPr>
              <a:t>Bouniol</a:t>
            </a:r>
            <a:r>
              <a:rPr lang="fr-FR" sz="1200" b="1" dirty="0" smtClean="0">
                <a:solidFill>
                  <a:schemeClr val="accent5"/>
                </a:solidFill>
                <a:latin typeface="Kozuka Gothic Pr6N EL" pitchFamily="34" charset="-128"/>
                <a:ea typeface="Kozuka Gothic Pr6N EL" pitchFamily="34" charset="-128"/>
              </a:rPr>
              <a:t>/Nathalie Valière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74356" y="2603054"/>
            <a:ext cx="7554097" cy="8259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3200" b="1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 effectifs rentrée </a:t>
            </a:r>
            <a:r>
              <a:rPr lang="fr-FR" sz="3200" b="1" kern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2012</a:t>
            </a:r>
            <a:endParaRPr lang="fr-FR" sz="3200" b="1" kern="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892"/>
            <a:ext cx="492867" cy="7921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15529"/>
            <a:ext cx="549707" cy="8173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6428"/>
            <a:ext cx="549707" cy="420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75708" y="1480795"/>
            <a:ext cx="4555524" cy="21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Étudiants non inscrits à l’Université de Toulouse II-le Mirail l’an passé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120914075"/>
              </p:ext>
            </p:extLst>
          </p:nvPr>
        </p:nvGraphicFramePr>
        <p:xfrm>
          <a:off x="698963" y="1623671"/>
          <a:ext cx="414340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436094" y="3799492"/>
            <a:ext cx="2880000" cy="2169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En 2012-2013</a:t>
            </a:r>
          </a:p>
          <a:p>
            <a:pPr algn="just"/>
            <a:endParaRPr lang="fr-FR" sz="3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fr-FR" sz="3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-  </a:t>
            </a:r>
            <a:r>
              <a:rPr lang="fr-FR" sz="1200" b="1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Augmentation du public entrant  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/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On note une hausse de 266 étudiants, 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soit + 2,4%. Cette hausse est liée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principalement aux étudiants en reprise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d’études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(+236 </a:t>
            </a:r>
            <a:r>
              <a:rPr lang="fr-FR" sz="1100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étud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., soit +6,4%) et au public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des nouveaux bacheliers (+113 </a:t>
            </a:r>
            <a:r>
              <a:rPr lang="fr-FR" sz="1100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ét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 soit +4%).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Le public des étudiants en réorientation 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externe diminue de 1,8%, soit 83 étudiants.</a:t>
            </a:r>
          </a:p>
          <a:p>
            <a:pPr algn="just"/>
            <a:endParaRPr lang="fr-FR" sz="3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Augmentation des réinscrits </a:t>
            </a:r>
          </a:p>
          <a:p>
            <a:pPr algn="just"/>
            <a:r>
              <a:rPr lang="fr-FR" sz="11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b="1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fr-FR" sz="1100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(+539 étudiants soit +4,8%)</a:t>
            </a:r>
            <a:endParaRPr lang="fr-FR" sz="1100" dirty="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52" name="Rectangle 7"/>
          <p:cNvSpPr>
            <a:spLocks noChangeArrowheads="1"/>
          </p:cNvSpPr>
          <p:nvPr/>
        </p:nvSpPr>
        <p:spPr bwMode="auto">
          <a:xfrm>
            <a:off x="5441721" y="3284984"/>
            <a:ext cx="2879047" cy="5040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Aujourd’hui près d’un étudiant sur deux est nouveau à l’UTM.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70401" y="335798"/>
            <a:ext cx="7546016" cy="5762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 vert="horz" lIns="45720" tIns="0" rIns="45720" bIns="0" rtlCol="0" anchor="ctr" anchorCtr="0">
            <a:normAutofit/>
          </a:bodyPr>
          <a:lstStyle>
            <a:lvl1pPr defTabSz="914400" eaLnBrk="1" latinLnBrk="0" hangingPunct="1">
              <a:buNone/>
              <a:defRPr sz="2400" b="1" i="0" u="none" strike="noStrike" baseline="0">
                <a:solidFill>
                  <a:schemeClr val="accent2">
                    <a:lumMod val="75000"/>
                  </a:schemeClr>
                </a:solidFill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sz="1600" dirty="0" smtClean="0">
                <a:latin typeface="+mn-lt"/>
              </a:rPr>
              <a:t>L’UTM accueille 23 790 étudiants répartis en deux grands publics</a:t>
            </a:r>
            <a:endParaRPr lang="fr-FR" sz="1600" dirty="0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0401" y="980729"/>
            <a:ext cx="4572032" cy="507209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Les entrants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11 414 étudiants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soit 48%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37370" y="980728"/>
            <a:ext cx="2879047" cy="85458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Les réinscrits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ctr"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12 376 étudiants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soit 52%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436095" y="1835313"/>
            <a:ext cx="2880321" cy="1377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endParaRPr lang="fr-FR" sz="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Étudiants inscrits à l’UTM l’année dernière . </a:t>
            </a:r>
          </a:p>
          <a:p>
            <a:pPr>
              <a:defRPr/>
            </a:pPr>
            <a:endParaRPr lang="fr-FR" sz="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Aujourd’hui ils sont inscrits à l’UTM, soit :</a:t>
            </a:r>
          </a:p>
          <a:p>
            <a:pPr>
              <a:defRPr/>
            </a:pPr>
            <a:endParaRPr lang="fr-FR" sz="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en poursuite de cursus</a:t>
            </a: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en réorientation interne</a:t>
            </a: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redoublants</a:t>
            </a:r>
            <a:endParaRPr lang="fr-FR" sz="11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75708" y="1480795"/>
            <a:ext cx="4555524" cy="21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Étudiants non inscrits à l’Université de Toulouse II-le Mirail l’an passé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916742774"/>
              </p:ext>
            </p:extLst>
          </p:nvPr>
        </p:nvGraphicFramePr>
        <p:xfrm>
          <a:off x="698963" y="1623671"/>
          <a:ext cx="414340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436094" y="4135869"/>
            <a:ext cx="2880322" cy="17851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Sur 2012-2013</a:t>
            </a:r>
          </a:p>
          <a:p>
            <a:pPr algn="just"/>
            <a:endParaRPr lang="fr-FR" sz="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-  </a:t>
            </a:r>
            <a:r>
              <a:rPr lang="fr-FR" sz="1200" b="1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Stabilité du public entrant  :</a:t>
            </a:r>
            <a:endParaRPr lang="fr-FR" sz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fr-FR" sz="5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Augmentation du public des nouveaux </a:t>
            </a:r>
          </a:p>
          <a:p>
            <a:pPr algn="just"/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bacheliers (+125), diminution d’étudiants</a:t>
            </a:r>
          </a:p>
          <a:p>
            <a:pPr algn="just"/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en reprise d’études (-52) et en réorientation</a:t>
            </a:r>
          </a:p>
          <a:p>
            <a:pPr algn="just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externe (-38).</a:t>
            </a:r>
          </a:p>
          <a:p>
            <a:pPr algn="just"/>
            <a:endParaRPr lang="fr-FR" sz="12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200" b="1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FR" sz="1200" b="1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iminution des réinscrits </a:t>
            </a:r>
          </a:p>
          <a:p>
            <a:pPr algn="just"/>
            <a:r>
              <a:rPr lang="fr-FR" sz="1100" dirty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100" dirty="0" smtClean="0">
                <a:solidFill>
                  <a:schemeClr val="accent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(- 23 étudiants soit -2,1%)</a:t>
            </a:r>
            <a:endParaRPr lang="fr-FR" sz="1100" dirty="0">
              <a:solidFill>
                <a:srgbClr val="C0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52" name="Rectangle 7"/>
          <p:cNvSpPr>
            <a:spLocks noChangeArrowheads="1"/>
          </p:cNvSpPr>
          <p:nvPr/>
        </p:nvSpPr>
        <p:spPr bwMode="auto">
          <a:xfrm>
            <a:off x="5441721" y="3429000"/>
            <a:ext cx="2879047" cy="5040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3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Seulement un </a:t>
            </a:r>
            <a:r>
              <a:rPr lang="fr-FR" sz="13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étudiant sur deux </a:t>
            </a:r>
            <a:r>
              <a:rPr lang="fr-FR" sz="13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entrant en L1 est </a:t>
            </a:r>
            <a:r>
              <a:rPr lang="fr-FR" sz="13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nouveau </a:t>
            </a:r>
            <a:r>
              <a:rPr lang="fr-FR" sz="13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bachelier.</a:t>
            </a:r>
            <a:endParaRPr lang="fr-FR" sz="13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70401" y="335798"/>
            <a:ext cx="7546016" cy="5762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 vert="horz" lIns="45720" tIns="0" rIns="45720" bIns="0" rtlCol="0" anchor="ctr" anchorCtr="0">
            <a:normAutofit/>
          </a:bodyPr>
          <a:lstStyle>
            <a:lvl1pPr defTabSz="914400" eaLnBrk="1" latinLnBrk="0" hangingPunct="1">
              <a:buNone/>
              <a:defRPr sz="2400" b="1" i="0" u="none" strike="noStrike" baseline="0">
                <a:solidFill>
                  <a:schemeClr val="accent2">
                    <a:lumMod val="75000"/>
                  </a:schemeClr>
                </a:solidFill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sz="1600" dirty="0" smtClean="0">
                <a:latin typeface="+mn-lt"/>
              </a:rPr>
              <a:t>Répartition des 6 033 étudiants accueillis en 1</a:t>
            </a:r>
            <a:r>
              <a:rPr lang="fr-FR" sz="1600" baseline="30000" dirty="0" smtClean="0">
                <a:latin typeface="+mn-lt"/>
              </a:rPr>
              <a:t>ère</a:t>
            </a:r>
            <a:r>
              <a:rPr lang="fr-FR" sz="1600" dirty="0" smtClean="0">
                <a:latin typeface="+mn-lt"/>
              </a:rPr>
              <a:t> année de Licence selon le public</a:t>
            </a:r>
          </a:p>
          <a:p>
            <a:r>
              <a:rPr lang="fr-FR" sz="1200" b="0" dirty="0" smtClean="0">
                <a:latin typeface="+mn-lt"/>
              </a:rPr>
              <a:t>(hors DUT) </a:t>
            </a:r>
            <a:endParaRPr lang="fr-FR" sz="1200" dirty="0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0401" y="980729"/>
            <a:ext cx="4572032" cy="507209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Les entrants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4 935 étudiants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soit 82%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37370" y="980728"/>
            <a:ext cx="2879047" cy="85458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Les réinscrits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ctr"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1 098 étudiants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soit 18%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436095" y="1835313"/>
            <a:ext cx="2880321" cy="15121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endParaRPr lang="fr-FR" sz="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Étudiants inscrits à l’UTM l’année dernière . </a:t>
            </a:r>
          </a:p>
          <a:p>
            <a:pPr>
              <a:defRPr/>
            </a:pPr>
            <a:endParaRPr lang="fr-FR" sz="11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Aujourd’hui ils sont inscrits à l’UTM, soit :</a:t>
            </a:r>
          </a:p>
          <a:p>
            <a:pPr>
              <a:defRPr/>
            </a:pPr>
            <a:endParaRPr lang="fr-FR" sz="11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en poursuite de cursus</a:t>
            </a: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en réorientation interne</a:t>
            </a:r>
          </a:p>
          <a:p>
            <a:pPr>
              <a:defRPr/>
            </a:pPr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redoublants</a:t>
            </a:r>
            <a:endParaRPr lang="fr-FR" sz="11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000" y="334800"/>
            <a:ext cx="7545600" cy="576000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 vert="horz" lIns="45720" tIns="0" rIns="45720" bIns="0" rtlCol="0" anchor="ctr" anchorCtr="0">
            <a:norm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Evolution des effectifs 2012-2013 par département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000" y="1016601"/>
            <a:ext cx="75456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eaLnBrk="0" hangingPunct="0">
              <a:defRPr sz="1600" ker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DISCIPLINES EN </a:t>
            </a:r>
            <a:r>
              <a:rPr lang="fr-FR" dirty="0" smtClean="0"/>
              <a:t>HAUSSE </a:t>
            </a:r>
            <a:endParaRPr lang="fr-FR" dirty="0"/>
          </a:p>
        </p:txBody>
      </p:sp>
      <p:sp>
        <p:nvSpPr>
          <p:cNvPr id="13" name="Espace réservé du texte 7"/>
          <p:cNvSpPr txBox="1">
            <a:spLocks/>
          </p:cNvSpPr>
          <p:nvPr/>
        </p:nvSpPr>
        <p:spPr bwMode="auto">
          <a:xfrm>
            <a:off x="774000" y="1917930"/>
            <a:ext cx="3437960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Psychologie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0" name="Espace réservé du texte 7"/>
          <p:cNvSpPr txBox="1">
            <a:spLocks/>
          </p:cNvSpPr>
          <p:nvPr/>
        </p:nvSpPr>
        <p:spPr bwMode="auto">
          <a:xfrm>
            <a:off x="4272856" y="1917930"/>
            <a:ext cx="159528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4 029 </a:t>
            </a: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 bwMode="auto">
          <a:xfrm>
            <a:off x="5940152" y="1917929"/>
            <a:ext cx="237944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+221 </a:t>
            </a:r>
            <a:r>
              <a:rPr lang="fr-FR" sz="1200" kern="0" dirty="0">
                <a:solidFill>
                  <a:schemeClr val="accent6"/>
                </a:solidFill>
              </a:rPr>
              <a:t>étudiants, soit </a:t>
            </a:r>
            <a:r>
              <a:rPr lang="fr-FR" sz="1200" kern="0" dirty="0" smtClean="0">
                <a:solidFill>
                  <a:schemeClr val="accent6"/>
                </a:solidFill>
              </a:rPr>
              <a:t>+5,8%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22" name="Espace réservé du texte 7"/>
          <p:cNvSpPr txBox="1">
            <a:spLocks/>
          </p:cNvSpPr>
          <p:nvPr/>
        </p:nvSpPr>
        <p:spPr bwMode="auto">
          <a:xfrm>
            <a:off x="774000" y="2205962"/>
            <a:ext cx="3437960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>
                <a:solidFill>
                  <a:schemeClr val="accent6"/>
                </a:solidFill>
              </a:rPr>
              <a:t>Sciences économiques et gestion</a:t>
            </a:r>
          </a:p>
        </p:txBody>
      </p:sp>
      <p:sp>
        <p:nvSpPr>
          <p:cNvPr id="23" name="Espace réservé du texte 7"/>
          <p:cNvSpPr txBox="1">
            <a:spLocks/>
          </p:cNvSpPr>
          <p:nvPr/>
        </p:nvSpPr>
        <p:spPr bwMode="auto">
          <a:xfrm>
            <a:off x="4272856" y="2205962"/>
            <a:ext cx="159528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534 </a:t>
            </a: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4" name="Espace réservé du texte 7"/>
          <p:cNvSpPr txBox="1">
            <a:spLocks/>
          </p:cNvSpPr>
          <p:nvPr/>
        </p:nvSpPr>
        <p:spPr bwMode="auto">
          <a:xfrm>
            <a:off x="5940152" y="2205961"/>
            <a:ext cx="237944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>
                <a:solidFill>
                  <a:schemeClr val="accent6"/>
                </a:solidFill>
              </a:rPr>
              <a:t>+</a:t>
            </a:r>
            <a:r>
              <a:rPr lang="fr-FR" sz="1200" kern="0" dirty="0" smtClean="0">
                <a:solidFill>
                  <a:schemeClr val="accent6"/>
                </a:solidFill>
              </a:rPr>
              <a:t>142 </a:t>
            </a:r>
            <a:r>
              <a:rPr lang="fr-FR" sz="1200" kern="0" dirty="0">
                <a:solidFill>
                  <a:schemeClr val="accent6"/>
                </a:solidFill>
              </a:rPr>
              <a:t>étudiants, soit </a:t>
            </a:r>
            <a:r>
              <a:rPr lang="fr-FR" sz="1200" kern="0" dirty="0" smtClean="0">
                <a:solidFill>
                  <a:schemeClr val="accent6"/>
                </a:solidFill>
              </a:rPr>
              <a:t>+36,2%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25" name="Espace réservé du texte 7"/>
          <p:cNvSpPr txBox="1">
            <a:spLocks/>
          </p:cNvSpPr>
          <p:nvPr/>
        </p:nvSpPr>
        <p:spPr bwMode="auto">
          <a:xfrm>
            <a:off x="774000" y="2493994"/>
            <a:ext cx="3437960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Sciences de l’Éducation et de la Formation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6" name="Espace réservé du texte 7"/>
          <p:cNvSpPr txBox="1">
            <a:spLocks/>
          </p:cNvSpPr>
          <p:nvPr/>
        </p:nvSpPr>
        <p:spPr bwMode="auto">
          <a:xfrm>
            <a:off x="4272856" y="2493994"/>
            <a:ext cx="159528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830 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 bwMode="auto">
          <a:xfrm>
            <a:off x="5940152" y="2493993"/>
            <a:ext cx="237944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+111 étudiants, soit +15,4%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8" name="Espace réservé du texte 7"/>
          <p:cNvSpPr txBox="1">
            <a:spLocks/>
          </p:cNvSpPr>
          <p:nvPr/>
        </p:nvSpPr>
        <p:spPr bwMode="auto">
          <a:xfrm>
            <a:off x="774000" y="2812918"/>
            <a:ext cx="3437960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Communication, Etudes visuelles et Arts de la Scène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29" name="Espace réservé du texte 7"/>
          <p:cNvSpPr txBox="1">
            <a:spLocks/>
          </p:cNvSpPr>
          <p:nvPr/>
        </p:nvSpPr>
        <p:spPr bwMode="auto">
          <a:xfrm>
            <a:off x="4272856" y="2812918"/>
            <a:ext cx="159528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292 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0" name="Espace réservé du texte 7"/>
          <p:cNvSpPr txBox="1">
            <a:spLocks/>
          </p:cNvSpPr>
          <p:nvPr/>
        </p:nvSpPr>
        <p:spPr bwMode="auto">
          <a:xfrm>
            <a:off x="5940152" y="2812917"/>
            <a:ext cx="237944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+81 étudiants, soit +38,4%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19" name="Espace réservé du texte 7"/>
          <p:cNvSpPr txBox="1">
            <a:spLocks/>
          </p:cNvSpPr>
          <p:nvPr/>
        </p:nvSpPr>
        <p:spPr bwMode="auto">
          <a:xfrm>
            <a:off x="774000" y="3133828"/>
            <a:ext cx="3437960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Philosophie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31" name="Espace réservé du texte 7"/>
          <p:cNvSpPr txBox="1">
            <a:spLocks/>
          </p:cNvSpPr>
          <p:nvPr/>
        </p:nvSpPr>
        <p:spPr bwMode="auto">
          <a:xfrm>
            <a:off x="4272856" y="3133828"/>
            <a:ext cx="159528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574 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2" name="Espace réservé du texte 7"/>
          <p:cNvSpPr txBox="1">
            <a:spLocks/>
          </p:cNvSpPr>
          <p:nvPr/>
        </p:nvSpPr>
        <p:spPr bwMode="auto">
          <a:xfrm>
            <a:off x="5940152" y="3133827"/>
            <a:ext cx="237944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+64 étudiants, soit +12,5%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3" name="Espace réservé du texte 7"/>
          <p:cNvSpPr txBox="1">
            <a:spLocks/>
          </p:cNvSpPr>
          <p:nvPr/>
        </p:nvSpPr>
        <p:spPr bwMode="auto">
          <a:xfrm>
            <a:off x="774000" y="1556793"/>
            <a:ext cx="3437960" cy="263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Discipline</a:t>
            </a:r>
            <a:endParaRPr lang="fr-FR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Espace réservé du texte 7"/>
          <p:cNvSpPr txBox="1">
            <a:spLocks/>
          </p:cNvSpPr>
          <p:nvPr/>
        </p:nvSpPr>
        <p:spPr bwMode="auto">
          <a:xfrm>
            <a:off x="4272856" y="1556793"/>
            <a:ext cx="1595288" cy="263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2012/2013</a:t>
            </a:r>
            <a:endParaRPr lang="fr-FR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Espace réservé du texte 7"/>
          <p:cNvSpPr txBox="1">
            <a:spLocks/>
          </p:cNvSpPr>
          <p:nvPr/>
        </p:nvSpPr>
        <p:spPr bwMode="auto">
          <a:xfrm>
            <a:off x="5940152" y="1556792"/>
            <a:ext cx="2379448" cy="263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Évolution par rapport à 2011/2012</a:t>
            </a:r>
            <a:endParaRPr lang="fr-FR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74000" y="3645024"/>
            <a:ext cx="75456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eaLnBrk="0" hangingPunct="0">
              <a:defRPr sz="1600" ker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DISCIPLINES EN </a:t>
            </a:r>
            <a:r>
              <a:rPr lang="fr-FR" dirty="0" smtClean="0"/>
              <a:t>BAISSE SUR LA 1ERE ANNEE DE LICENCE</a:t>
            </a:r>
            <a:endParaRPr lang="fr-FR" dirty="0"/>
          </a:p>
        </p:txBody>
      </p:sp>
      <p:sp>
        <p:nvSpPr>
          <p:cNvPr id="37" name="Espace réservé du texte 7"/>
          <p:cNvSpPr txBox="1">
            <a:spLocks/>
          </p:cNvSpPr>
          <p:nvPr/>
        </p:nvSpPr>
        <p:spPr bwMode="auto">
          <a:xfrm>
            <a:off x="773998" y="4509121"/>
            <a:ext cx="3438233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err="1">
                <a:solidFill>
                  <a:schemeClr val="accent6"/>
                </a:solidFill>
              </a:rPr>
              <a:t>L1</a:t>
            </a:r>
            <a:r>
              <a:rPr lang="fr-FR" sz="1200" kern="0" dirty="0">
                <a:solidFill>
                  <a:schemeClr val="accent6"/>
                </a:solidFill>
              </a:rPr>
              <a:t> </a:t>
            </a:r>
            <a:r>
              <a:rPr lang="fr-FR" sz="1200" kern="0" dirty="0" smtClean="0">
                <a:solidFill>
                  <a:schemeClr val="accent6"/>
                </a:solidFill>
              </a:rPr>
              <a:t>LEA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38" name="Espace réservé du texte 7"/>
          <p:cNvSpPr txBox="1">
            <a:spLocks/>
          </p:cNvSpPr>
          <p:nvPr/>
        </p:nvSpPr>
        <p:spPr bwMode="auto">
          <a:xfrm>
            <a:off x="4272780" y="4509121"/>
            <a:ext cx="1594980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894 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9" name="Espace réservé du texte 7"/>
          <p:cNvSpPr txBox="1">
            <a:spLocks/>
          </p:cNvSpPr>
          <p:nvPr/>
        </p:nvSpPr>
        <p:spPr bwMode="auto">
          <a:xfrm>
            <a:off x="5940152" y="4509120"/>
            <a:ext cx="237944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- 70 étudiants, soit -7,3%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40" name="Espace réservé du texte 7"/>
          <p:cNvSpPr txBox="1">
            <a:spLocks/>
          </p:cNvSpPr>
          <p:nvPr/>
        </p:nvSpPr>
        <p:spPr bwMode="auto">
          <a:xfrm>
            <a:off x="773998" y="4798800"/>
            <a:ext cx="3438233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err="1">
                <a:solidFill>
                  <a:schemeClr val="accent6"/>
                </a:solidFill>
              </a:rPr>
              <a:t>L1</a:t>
            </a:r>
            <a:r>
              <a:rPr lang="fr-FR" sz="1200" kern="0" dirty="0">
                <a:solidFill>
                  <a:schemeClr val="accent6"/>
                </a:solidFill>
              </a:rPr>
              <a:t> </a:t>
            </a:r>
            <a:r>
              <a:rPr lang="fr-FR" sz="1200" kern="0" dirty="0" smtClean="0">
                <a:solidFill>
                  <a:schemeClr val="accent6"/>
                </a:solidFill>
              </a:rPr>
              <a:t>Anglais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41" name="Espace réservé du texte 7"/>
          <p:cNvSpPr txBox="1">
            <a:spLocks/>
          </p:cNvSpPr>
          <p:nvPr/>
        </p:nvSpPr>
        <p:spPr bwMode="auto">
          <a:xfrm>
            <a:off x="4272780" y="4798800"/>
            <a:ext cx="1594980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515 </a:t>
            </a:r>
            <a:r>
              <a:rPr lang="fr-FR" sz="1200" kern="0" dirty="0">
                <a:solidFill>
                  <a:schemeClr val="accent6"/>
                </a:solidFill>
              </a:rPr>
              <a:t>étudiants</a:t>
            </a:r>
          </a:p>
        </p:txBody>
      </p:sp>
      <p:sp>
        <p:nvSpPr>
          <p:cNvPr id="42" name="Espace réservé du texte 7"/>
          <p:cNvSpPr txBox="1">
            <a:spLocks/>
          </p:cNvSpPr>
          <p:nvPr/>
        </p:nvSpPr>
        <p:spPr bwMode="auto">
          <a:xfrm>
            <a:off x="5940152" y="4798800"/>
            <a:ext cx="237944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>
                <a:solidFill>
                  <a:schemeClr val="accent6"/>
                </a:solidFill>
              </a:rPr>
              <a:t>- </a:t>
            </a:r>
            <a:r>
              <a:rPr lang="fr-FR" sz="1200" kern="0" dirty="0" smtClean="0">
                <a:solidFill>
                  <a:schemeClr val="accent6"/>
                </a:solidFill>
              </a:rPr>
              <a:t>56 </a:t>
            </a:r>
            <a:r>
              <a:rPr lang="fr-FR" sz="1200" kern="0" dirty="0">
                <a:solidFill>
                  <a:schemeClr val="accent6"/>
                </a:solidFill>
              </a:rPr>
              <a:t>étudiants, soit </a:t>
            </a:r>
            <a:r>
              <a:rPr lang="fr-FR" sz="1200" kern="0" dirty="0" smtClean="0">
                <a:solidFill>
                  <a:schemeClr val="accent6"/>
                </a:solidFill>
              </a:rPr>
              <a:t>-9,8% 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43" name="Espace réservé du texte 7"/>
          <p:cNvSpPr txBox="1">
            <a:spLocks/>
          </p:cNvSpPr>
          <p:nvPr/>
        </p:nvSpPr>
        <p:spPr bwMode="auto">
          <a:xfrm>
            <a:off x="773998" y="5104800"/>
            <a:ext cx="3438233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err="1">
                <a:solidFill>
                  <a:schemeClr val="accent6"/>
                </a:solidFill>
              </a:rPr>
              <a:t>L1</a:t>
            </a:r>
            <a:r>
              <a:rPr lang="fr-FR" sz="1200" kern="0" dirty="0">
                <a:solidFill>
                  <a:schemeClr val="accent6"/>
                </a:solidFill>
              </a:rPr>
              <a:t> Sciences du </a:t>
            </a:r>
            <a:r>
              <a:rPr lang="fr-FR" sz="1200" kern="0" dirty="0" smtClean="0">
                <a:solidFill>
                  <a:schemeClr val="accent6"/>
                </a:solidFill>
              </a:rPr>
              <a:t>Langage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44" name="Espace réservé du texte 7"/>
          <p:cNvSpPr txBox="1">
            <a:spLocks/>
          </p:cNvSpPr>
          <p:nvPr/>
        </p:nvSpPr>
        <p:spPr bwMode="auto">
          <a:xfrm>
            <a:off x="4272780" y="5104800"/>
            <a:ext cx="1594980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126 étudiants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45" name="Espace réservé du texte 7"/>
          <p:cNvSpPr txBox="1">
            <a:spLocks/>
          </p:cNvSpPr>
          <p:nvPr/>
        </p:nvSpPr>
        <p:spPr bwMode="auto">
          <a:xfrm>
            <a:off x="5940152" y="5104800"/>
            <a:ext cx="237944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</a:rPr>
              <a:t>- 40 </a:t>
            </a:r>
            <a:r>
              <a:rPr lang="fr-FR" sz="1200" kern="0" dirty="0">
                <a:solidFill>
                  <a:schemeClr val="accent6"/>
                </a:solidFill>
              </a:rPr>
              <a:t>étudiants, soit </a:t>
            </a:r>
            <a:r>
              <a:rPr lang="fr-FR" sz="1200" kern="0" dirty="0" smtClean="0">
                <a:solidFill>
                  <a:schemeClr val="accent6"/>
                </a:solidFill>
              </a:rPr>
              <a:t>-24,1%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52" name="Espace réservé du texte 7"/>
          <p:cNvSpPr txBox="1">
            <a:spLocks/>
          </p:cNvSpPr>
          <p:nvPr/>
        </p:nvSpPr>
        <p:spPr bwMode="auto">
          <a:xfrm>
            <a:off x="773998" y="4185216"/>
            <a:ext cx="3438233" cy="263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Discipline</a:t>
            </a:r>
            <a:endParaRPr lang="fr-FR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Espace réservé du texte 7"/>
          <p:cNvSpPr txBox="1">
            <a:spLocks/>
          </p:cNvSpPr>
          <p:nvPr/>
        </p:nvSpPr>
        <p:spPr bwMode="auto">
          <a:xfrm>
            <a:off x="4272780" y="4185216"/>
            <a:ext cx="1594980" cy="263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2012/2013</a:t>
            </a:r>
            <a:endParaRPr lang="fr-FR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Espace réservé du texte 7"/>
          <p:cNvSpPr txBox="1">
            <a:spLocks/>
          </p:cNvSpPr>
          <p:nvPr/>
        </p:nvSpPr>
        <p:spPr bwMode="auto">
          <a:xfrm>
            <a:off x="5940152" y="4185215"/>
            <a:ext cx="2379448" cy="263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Évolution par rapport à 2011/2012</a:t>
            </a:r>
            <a:endParaRPr lang="fr-FR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lèche courbée vers le haut 1"/>
          <p:cNvSpPr/>
          <p:nvPr/>
        </p:nvSpPr>
        <p:spPr>
          <a:xfrm>
            <a:off x="2951190" y="1138943"/>
            <a:ext cx="223656" cy="183940"/>
          </a:xfrm>
          <a:prstGeom prst="curvedUp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Flèche courbée vers le haut 54"/>
          <p:cNvSpPr/>
          <p:nvPr/>
        </p:nvSpPr>
        <p:spPr>
          <a:xfrm flipV="1">
            <a:off x="5354406" y="3747793"/>
            <a:ext cx="369722" cy="2284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Espace réservé du texte 7"/>
          <p:cNvSpPr txBox="1">
            <a:spLocks/>
          </p:cNvSpPr>
          <p:nvPr/>
        </p:nvSpPr>
        <p:spPr bwMode="auto">
          <a:xfrm>
            <a:off x="774000" y="5428800"/>
            <a:ext cx="3438233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err="1">
                <a:solidFill>
                  <a:schemeClr val="accent6"/>
                </a:solidFill>
              </a:rPr>
              <a:t>L1</a:t>
            </a:r>
            <a:r>
              <a:rPr lang="fr-FR" sz="1200" kern="0" dirty="0">
                <a:solidFill>
                  <a:schemeClr val="accent6"/>
                </a:solidFill>
              </a:rPr>
              <a:t> Sociologie</a:t>
            </a:r>
          </a:p>
        </p:txBody>
      </p:sp>
      <p:sp>
        <p:nvSpPr>
          <p:cNvPr id="47" name="Espace réservé du texte 7"/>
          <p:cNvSpPr txBox="1">
            <a:spLocks/>
          </p:cNvSpPr>
          <p:nvPr/>
        </p:nvSpPr>
        <p:spPr bwMode="auto">
          <a:xfrm>
            <a:off x="4269600" y="5428800"/>
            <a:ext cx="1594980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503 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48" name="Espace réservé du texte 7"/>
          <p:cNvSpPr txBox="1">
            <a:spLocks/>
          </p:cNvSpPr>
          <p:nvPr/>
        </p:nvSpPr>
        <p:spPr bwMode="auto">
          <a:xfrm>
            <a:off x="5940000" y="5428800"/>
            <a:ext cx="2379448" cy="26370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- 40 étudiants, soit -7,4%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49" name="Espace réservé du texte 7"/>
          <p:cNvSpPr txBox="1">
            <a:spLocks/>
          </p:cNvSpPr>
          <p:nvPr/>
        </p:nvSpPr>
        <p:spPr bwMode="auto">
          <a:xfrm>
            <a:off x="774000" y="5742000"/>
            <a:ext cx="3438233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err="1" smtClean="0">
                <a:solidFill>
                  <a:schemeClr val="accent6"/>
                </a:solidFill>
              </a:rPr>
              <a:t>L1</a:t>
            </a:r>
            <a:r>
              <a:rPr lang="fr-FR" sz="1200" kern="0" dirty="0" smtClean="0">
                <a:solidFill>
                  <a:schemeClr val="accent6"/>
                </a:solidFill>
              </a:rPr>
              <a:t> Géographie et Aménagement</a:t>
            </a:r>
            <a:endParaRPr lang="fr-FR" sz="1200" kern="0" dirty="0">
              <a:solidFill>
                <a:schemeClr val="accent6"/>
              </a:solidFill>
            </a:endParaRPr>
          </a:p>
        </p:txBody>
      </p:sp>
      <p:sp>
        <p:nvSpPr>
          <p:cNvPr id="50" name="Espace réservé du texte 7"/>
          <p:cNvSpPr txBox="1">
            <a:spLocks/>
          </p:cNvSpPr>
          <p:nvPr/>
        </p:nvSpPr>
        <p:spPr bwMode="auto">
          <a:xfrm>
            <a:off x="4269596" y="5742000"/>
            <a:ext cx="1594980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169 étudiants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51" name="Espace réservé du texte 7"/>
          <p:cNvSpPr txBox="1">
            <a:spLocks/>
          </p:cNvSpPr>
          <p:nvPr/>
        </p:nvSpPr>
        <p:spPr bwMode="auto">
          <a:xfrm>
            <a:off x="5936968" y="5742000"/>
            <a:ext cx="2379448" cy="2880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200" kern="0" dirty="0" smtClean="0">
                <a:solidFill>
                  <a:schemeClr val="accent6"/>
                </a:solidFill>
                <a:ea typeface="+mj-ea"/>
                <a:cs typeface="+mj-cs"/>
              </a:rPr>
              <a:t>- 31 étudiants, soit -15,5%</a:t>
            </a:r>
            <a:endParaRPr lang="fr-FR" sz="1200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36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0816" y="332656"/>
            <a:ext cx="7545600" cy="576262"/>
          </a:xfr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fr-FR" sz="3200" b="1" kern="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Les effectifs 2012-2013</a:t>
            </a:r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 bwMode="auto">
          <a:xfrm>
            <a:off x="770816" y="1484784"/>
            <a:ext cx="3084199" cy="785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2000" kern="0" dirty="0" smtClean="0">
                <a:solidFill>
                  <a:srgbClr val="DEDEE0">
                    <a:lumMod val="50000"/>
                  </a:srgbClr>
                </a:solidFill>
                <a:latin typeface="+mj-lt"/>
              </a:rPr>
              <a:t>2011/2012</a:t>
            </a:r>
            <a:endParaRPr lang="fr-FR" sz="2000" kern="0" dirty="0">
              <a:solidFill>
                <a:srgbClr val="DEDEE0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 bwMode="auto">
          <a:xfrm>
            <a:off x="770816" y="2874044"/>
            <a:ext cx="3084199" cy="785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2000" kern="0" dirty="0" smtClean="0">
                <a:solidFill>
                  <a:srgbClr val="DEDEE0">
                    <a:lumMod val="50000"/>
                  </a:srgbClr>
                </a:solidFill>
                <a:latin typeface="+mj-lt"/>
              </a:rPr>
              <a:t>22 985 étudiants</a:t>
            </a:r>
            <a:endParaRPr lang="fr-FR" sz="2000" kern="0" dirty="0">
              <a:solidFill>
                <a:srgbClr val="DEDEE0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770816" y="2281961"/>
            <a:ext cx="3084199" cy="4269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1000" kern="0" dirty="0" smtClean="0">
                <a:solidFill>
                  <a:srgbClr val="DEDEE0">
                    <a:lumMod val="50000"/>
                  </a:srgbClr>
                </a:solidFill>
                <a:latin typeface="+mj-lt"/>
              </a:rPr>
              <a:t>Situation définitive </a:t>
            </a:r>
          </a:p>
          <a:p>
            <a:pPr marL="342900" indent="-342900" algn="ctr" eaLnBrk="0" hangingPunct="0">
              <a:defRPr/>
            </a:pPr>
            <a:r>
              <a:rPr lang="fr-FR" sz="1000" kern="0" dirty="0" smtClean="0">
                <a:solidFill>
                  <a:srgbClr val="DEDEE0">
                    <a:lumMod val="50000"/>
                  </a:srgbClr>
                </a:solidFill>
                <a:latin typeface="+mj-lt"/>
              </a:rPr>
              <a:t>au 15 janvier 2012</a:t>
            </a:r>
            <a:endParaRPr lang="fr-FR" sz="1000" kern="0" dirty="0">
              <a:solidFill>
                <a:srgbClr val="DEDEE0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15" name="Espace réservé du texte 7"/>
          <p:cNvSpPr txBox="1">
            <a:spLocks/>
          </p:cNvSpPr>
          <p:nvPr/>
        </p:nvSpPr>
        <p:spPr bwMode="auto">
          <a:xfrm>
            <a:off x="5220072" y="1484784"/>
            <a:ext cx="3084199" cy="785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2012/2013</a:t>
            </a:r>
          </a:p>
        </p:txBody>
      </p:sp>
      <p:sp>
        <p:nvSpPr>
          <p:cNvPr id="16" name="Espace réservé du texte 7"/>
          <p:cNvSpPr txBox="1">
            <a:spLocks/>
          </p:cNvSpPr>
          <p:nvPr/>
        </p:nvSpPr>
        <p:spPr bwMode="auto">
          <a:xfrm>
            <a:off x="5220072" y="2874044"/>
            <a:ext cx="3084199" cy="862955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2000" kern="0" dirty="0" smtClean="0">
                <a:solidFill>
                  <a:prstClr val="white"/>
                </a:solidFill>
                <a:latin typeface="+mj-lt"/>
              </a:rPr>
              <a:t>23 790 étudiants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Espace réservé du texte 7"/>
          <p:cNvSpPr txBox="1">
            <a:spLocks/>
          </p:cNvSpPr>
          <p:nvPr/>
        </p:nvSpPr>
        <p:spPr bwMode="auto">
          <a:xfrm>
            <a:off x="5232216" y="3809007"/>
            <a:ext cx="3084199" cy="78581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2000" kern="0" dirty="0" smtClean="0">
                <a:solidFill>
                  <a:prstClr val="white"/>
                </a:solidFill>
                <a:latin typeface="+mj-lt"/>
              </a:rPr>
              <a:t>+ 805 étudiants</a:t>
            </a:r>
            <a:endParaRPr lang="fr-FR" sz="20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Espace réservé du texte 7"/>
          <p:cNvSpPr txBox="1">
            <a:spLocks/>
          </p:cNvSpPr>
          <p:nvPr/>
        </p:nvSpPr>
        <p:spPr bwMode="auto">
          <a:xfrm>
            <a:off x="5232217" y="4731419"/>
            <a:ext cx="3084199" cy="78581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2000" kern="0" dirty="0" smtClean="0">
                <a:solidFill>
                  <a:prstClr val="white"/>
                </a:solidFill>
                <a:latin typeface="+mj-lt"/>
              </a:rPr>
              <a:t>+3,5%</a:t>
            </a:r>
            <a:endParaRPr lang="fr-FR" sz="20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 bwMode="auto">
          <a:xfrm>
            <a:off x="5215433" y="2276872"/>
            <a:ext cx="3100982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1000" kern="0" dirty="0" smtClean="0">
                <a:solidFill>
                  <a:srgbClr val="C00000"/>
                </a:solidFill>
                <a:latin typeface="+mj-lt"/>
              </a:rPr>
              <a:t>situation</a:t>
            </a:r>
          </a:p>
          <a:p>
            <a:pPr marL="342900" indent="-342900" algn="ctr" eaLnBrk="0" hangingPunct="0">
              <a:defRPr/>
            </a:pPr>
            <a:r>
              <a:rPr lang="fr-FR" sz="1000" kern="0" dirty="0">
                <a:solidFill>
                  <a:srgbClr val="C00000"/>
                </a:solidFill>
                <a:latin typeface="+mj-lt"/>
              </a:rPr>
              <a:t>a</a:t>
            </a:r>
            <a:r>
              <a:rPr lang="fr-FR" sz="1000" kern="0" dirty="0" smtClean="0">
                <a:solidFill>
                  <a:srgbClr val="C00000"/>
                </a:solidFill>
                <a:latin typeface="+mj-lt"/>
              </a:rPr>
              <a:t>u 15 janvier 2013</a:t>
            </a:r>
            <a:endParaRPr lang="fr-FR" sz="1000" kern="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19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356" y="332656"/>
            <a:ext cx="7542059" cy="432048"/>
          </a:xfr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000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Evolution sur 5 ans des effectifs inscrits à l'UTM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4000" y="5661248"/>
            <a:ext cx="756084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Sur 5 ans, l’université stabilise ses effectifs. </a:t>
            </a:r>
          </a:p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Sur ces deux dernières années, l’UTM affiche une augmentation au total, d’environ 1 400 étudiants (+6,2%). </a:t>
            </a:r>
            <a:endParaRPr lang="fr-FR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612642994"/>
              </p:ext>
            </p:extLst>
          </p:nvPr>
        </p:nvGraphicFramePr>
        <p:xfrm>
          <a:off x="774000" y="980728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356" y="332656"/>
            <a:ext cx="7542059" cy="432048"/>
          </a:xfr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000" kern="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Evolution sur 5 ans des effectifs </a:t>
            </a:r>
            <a:r>
              <a:rPr lang="fr-FR" sz="2000" kern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par niveau d’études</a:t>
            </a:r>
            <a:endParaRPr lang="fr-FR" sz="2000" kern="0" dirty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4000" y="5805264"/>
            <a:ext cx="756084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* Autres formations correspondent à : DAEU, Diplômes d’Université, Préparations aux concours, Préparation diverses et Auditeurs libres</a:t>
            </a:r>
            <a:endParaRPr lang="fr-FR" sz="10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84328544"/>
              </p:ext>
            </p:extLst>
          </p:nvPr>
        </p:nvGraphicFramePr>
        <p:xfrm>
          <a:off x="827584" y="1052736"/>
          <a:ext cx="75072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8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74356" y="5301208"/>
            <a:ext cx="727280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Sur 2012-2013, seul le niveau L1 affiche une légère baisse.</a:t>
            </a:r>
            <a:endParaRPr lang="fr-FR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Les niveaux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L2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et L3, quant à eux, sont en hausse par rapport à l’an passé : il s’agit d’un effet mécanique de la hausse du L1 et du L2 des années précédentes. </a:t>
            </a:r>
            <a:endParaRPr lang="fr-FR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74356" y="332656"/>
            <a:ext cx="7542059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fr-FR" sz="2000" kern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Evolution sur 5 ans des effectifs inscrits au niveau </a:t>
            </a:r>
            <a:r>
              <a:rPr lang="fr-FR" sz="2000" kern="0" dirty="0" smtClean="0">
                <a:solidFill>
                  <a:srgbClr val="C00000"/>
                </a:solidFill>
                <a:latin typeface="+mj-lt"/>
              </a:rPr>
              <a:t>« Licence »</a:t>
            </a:r>
            <a:endParaRPr lang="fr-FR" sz="2000" kern="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537924988"/>
              </p:ext>
            </p:extLst>
          </p:nvPr>
        </p:nvGraphicFramePr>
        <p:xfrm>
          <a:off x="774355" y="980728"/>
          <a:ext cx="75420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3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357" y="260921"/>
            <a:ext cx="7545859" cy="503783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 vert="horz" lIns="45720" tIns="0" rIns="45720" bIns="0" anchor="ctr" anchorCtr="0">
            <a:normAutofit/>
          </a:bodyPr>
          <a:lstStyle/>
          <a:p>
            <a:pPr>
              <a:defRPr sz="16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Evolution des effectifs 2012-2013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000" y="1016601"/>
            <a:ext cx="75456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fr-FR" sz="16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LE NIVEAU LICENCE</a:t>
            </a:r>
            <a:endParaRPr lang="fr-FR" sz="1600" b="1" kern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 bwMode="auto">
          <a:xfrm>
            <a:off x="5508565" y="1628801"/>
            <a:ext cx="281103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1600" b="1" kern="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Évolution par rapport à 2011/2012</a:t>
            </a:r>
            <a:endParaRPr lang="fr-FR" sz="1600" b="1" kern="0" dirty="0">
              <a:solidFill>
                <a:schemeClr val="bg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Espace réservé du texte 7"/>
          <p:cNvSpPr txBox="1">
            <a:spLocks/>
          </p:cNvSpPr>
          <p:nvPr/>
        </p:nvSpPr>
        <p:spPr bwMode="auto">
          <a:xfrm>
            <a:off x="774000" y="1628801"/>
            <a:ext cx="4487261" cy="50405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Arial Narrow" pitchFamily="34" charset="0"/>
              </a:rPr>
              <a:t>2012/2013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13" name="Espace réservé du texte 7"/>
          <p:cNvSpPr txBox="1">
            <a:spLocks/>
          </p:cNvSpPr>
          <p:nvPr/>
        </p:nvSpPr>
        <p:spPr bwMode="auto">
          <a:xfrm>
            <a:off x="774000" y="2204865"/>
            <a:ext cx="689261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latin typeface="Arial Narrow" pitchFamily="34" charset="0"/>
              </a:rPr>
              <a:t>L</a:t>
            </a:r>
          </a:p>
        </p:txBody>
      </p:sp>
      <p:sp>
        <p:nvSpPr>
          <p:cNvPr id="20" name="Espace réservé du texte 7"/>
          <p:cNvSpPr txBox="1">
            <a:spLocks/>
          </p:cNvSpPr>
          <p:nvPr/>
        </p:nvSpPr>
        <p:spPr bwMode="auto">
          <a:xfrm>
            <a:off x="1620008" y="2204865"/>
            <a:ext cx="2807976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latin typeface="Arial Narrow" pitchFamily="34" charset="0"/>
              </a:rPr>
              <a:t>14 307 étudiants</a:t>
            </a:r>
            <a:endParaRPr lang="fr-FR" sz="1400" b="1" dirty="0">
              <a:latin typeface="Arial Narrow" pitchFamily="34" charset="0"/>
            </a:endParaRPr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 bwMode="auto">
          <a:xfrm>
            <a:off x="5508104" y="2204864"/>
            <a:ext cx="281149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ker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latin typeface="Arial Narrow" pitchFamily="34" charset="0"/>
              </a:rPr>
              <a:t>+ 387 étudiants</a:t>
            </a:r>
            <a:r>
              <a:rPr lang="fr-FR" sz="1400" b="1" dirty="0">
                <a:latin typeface="Arial Narrow" pitchFamily="34" charset="0"/>
              </a:rPr>
              <a:t>, soit </a:t>
            </a:r>
            <a:r>
              <a:rPr lang="fr-FR" sz="1400" b="1" dirty="0" smtClean="0">
                <a:latin typeface="Arial Narrow" pitchFamily="34" charset="0"/>
              </a:rPr>
              <a:t>+2,8%</a:t>
            </a:r>
            <a:endParaRPr lang="fr-FR" sz="1400" b="1" dirty="0">
              <a:latin typeface="Arial Narrow" pitchFamily="34" charset="0"/>
            </a:endParaRPr>
          </a:p>
        </p:txBody>
      </p:sp>
      <p:sp>
        <p:nvSpPr>
          <p:cNvPr id="22" name="Espace réservé du texte 7"/>
          <p:cNvSpPr txBox="1">
            <a:spLocks/>
          </p:cNvSpPr>
          <p:nvPr/>
        </p:nvSpPr>
        <p:spPr bwMode="auto">
          <a:xfrm>
            <a:off x="774000" y="2996952"/>
            <a:ext cx="689261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DUT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Espace réservé du texte 7"/>
          <p:cNvSpPr txBox="1">
            <a:spLocks/>
          </p:cNvSpPr>
          <p:nvPr/>
        </p:nvSpPr>
        <p:spPr bwMode="auto">
          <a:xfrm>
            <a:off x="1620008" y="2996952"/>
            <a:ext cx="280797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784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4" name="Espace réservé du texte 7"/>
          <p:cNvSpPr txBox="1">
            <a:spLocks/>
          </p:cNvSpPr>
          <p:nvPr/>
        </p:nvSpPr>
        <p:spPr bwMode="auto">
          <a:xfrm>
            <a:off x="5508104" y="2996951"/>
            <a:ext cx="281149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- 1 étudiants, soit -0,1%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5" name="Espace réservé du texte 7"/>
          <p:cNvSpPr txBox="1">
            <a:spLocks/>
          </p:cNvSpPr>
          <p:nvPr/>
        </p:nvSpPr>
        <p:spPr bwMode="auto">
          <a:xfrm>
            <a:off x="774000" y="3612877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L1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6" name="Espace réservé du texte 7"/>
          <p:cNvSpPr txBox="1">
            <a:spLocks/>
          </p:cNvSpPr>
          <p:nvPr/>
        </p:nvSpPr>
        <p:spPr bwMode="auto">
          <a:xfrm>
            <a:off x="1620008" y="3612877"/>
            <a:ext cx="280797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6 033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 bwMode="auto">
          <a:xfrm>
            <a:off x="5508104" y="3612876"/>
            <a:ext cx="281149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+ 12 étudiants, soit +0,2%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Espace réservé du texte 7"/>
          <p:cNvSpPr txBox="1">
            <a:spLocks/>
          </p:cNvSpPr>
          <p:nvPr/>
        </p:nvSpPr>
        <p:spPr bwMode="auto">
          <a:xfrm>
            <a:off x="774000" y="4099653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L2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Espace réservé du texte 7"/>
          <p:cNvSpPr txBox="1">
            <a:spLocks/>
          </p:cNvSpPr>
          <p:nvPr/>
        </p:nvSpPr>
        <p:spPr bwMode="auto">
          <a:xfrm>
            <a:off x="1620008" y="4099653"/>
            <a:ext cx="280797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3 163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" name="Espace réservé du texte 7"/>
          <p:cNvSpPr txBox="1">
            <a:spLocks/>
          </p:cNvSpPr>
          <p:nvPr/>
        </p:nvSpPr>
        <p:spPr bwMode="auto">
          <a:xfrm>
            <a:off x="5508104" y="4099652"/>
            <a:ext cx="281149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+ 238 étudiants, soit +8,1%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Espace réservé du texte 7"/>
          <p:cNvSpPr txBox="1">
            <a:spLocks/>
          </p:cNvSpPr>
          <p:nvPr/>
        </p:nvSpPr>
        <p:spPr bwMode="auto">
          <a:xfrm>
            <a:off x="774000" y="4581128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L3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2" name="Espace réservé du texte 7"/>
          <p:cNvSpPr txBox="1">
            <a:spLocks/>
          </p:cNvSpPr>
          <p:nvPr/>
        </p:nvSpPr>
        <p:spPr bwMode="auto">
          <a:xfrm>
            <a:off x="1620008" y="4581128"/>
            <a:ext cx="280797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3 442 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3" name="Espace réservé du texte 7"/>
          <p:cNvSpPr txBox="1">
            <a:spLocks/>
          </p:cNvSpPr>
          <p:nvPr/>
        </p:nvSpPr>
        <p:spPr bwMode="auto">
          <a:xfrm>
            <a:off x="5508104" y="4581127"/>
            <a:ext cx="281149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+ 136 étudiants, soit +4,1 %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4" name="Espace réservé du texte 7"/>
          <p:cNvSpPr txBox="1">
            <a:spLocks/>
          </p:cNvSpPr>
          <p:nvPr/>
        </p:nvSpPr>
        <p:spPr bwMode="auto">
          <a:xfrm>
            <a:off x="774000" y="5229200"/>
            <a:ext cx="689261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L Prof</a:t>
            </a:r>
            <a:endParaRPr lang="fr-FR" sz="1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5" name="Espace réservé du texte 7"/>
          <p:cNvSpPr txBox="1">
            <a:spLocks/>
          </p:cNvSpPr>
          <p:nvPr/>
        </p:nvSpPr>
        <p:spPr bwMode="auto">
          <a:xfrm>
            <a:off x="1620008" y="5229200"/>
            <a:ext cx="280797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885 étudiants</a:t>
            </a:r>
            <a:endParaRPr lang="fr-FR" sz="1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6" name="Espace réservé du texte 7"/>
          <p:cNvSpPr txBox="1">
            <a:spLocks/>
          </p:cNvSpPr>
          <p:nvPr/>
        </p:nvSpPr>
        <p:spPr bwMode="auto">
          <a:xfrm>
            <a:off x="5508104" y="5229199"/>
            <a:ext cx="2811496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+2 étudiants, soit +0,2%</a:t>
            </a:r>
            <a:endParaRPr lang="fr-FR" sz="1400" kern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8" name="Espace réservé du texte 7"/>
          <p:cNvSpPr txBox="1">
            <a:spLocks/>
          </p:cNvSpPr>
          <p:nvPr/>
        </p:nvSpPr>
        <p:spPr bwMode="auto">
          <a:xfrm>
            <a:off x="4580238" y="2204865"/>
            <a:ext cx="689261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14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rial Narrow" pitchFamily="34" charset="0"/>
              </a:rPr>
              <a:t>100%</a:t>
            </a:r>
          </a:p>
        </p:txBody>
      </p:sp>
      <p:sp>
        <p:nvSpPr>
          <p:cNvPr id="39" name="Espace réservé du texte 7"/>
          <p:cNvSpPr txBox="1">
            <a:spLocks/>
          </p:cNvSpPr>
          <p:nvPr/>
        </p:nvSpPr>
        <p:spPr bwMode="auto">
          <a:xfrm>
            <a:off x="4580238" y="2996952"/>
            <a:ext cx="689261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6%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0" name="Espace réservé du texte 7"/>
          <p:cNvSpPr txBox="1">
            <a:spLocks/>
          </p:cNvSpPr>
          <p:nvPr/>
        </p:nvSpPr>
        <p:spPr bwMode="auto">
          <a:xfrm>
            <a:off x="4572321" y="3612877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42%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1" name="Espace réservé du texte 7"/>
          <p:cNvSpPr txBox="1">
            <a:spLocks/>
          </p:cNvSpPr>
          <p:nvPr/>
        </p:nvSpPr>
        <p:spPr bwMode="auto">
          <a:xfrm>
            <a:off x="4572001" y="4099653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22%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2" name="Espace réservé du texte 7"/>
          <p:cNvSpPr txBox="1">
            <a:spLocks/>
          </p:cNvSpPr>
          <p:nvPr/>
        </p:nvSpPr>
        <p:spPr bwMode="auto">
          <a:xfrm>
            <a:off x="4572000" y="4581128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24%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3" name="Espace réservé du texte 7"/>
          <p:cNvSpPr txBox="1">
            <a:spLocks/>
          </p:cNvSpPr>
          <p:nvPr/>
        </p:nvSpPr>
        <p:spPr bwMode="auto">
          <a:xfrm>
            <a:off x="4574133" y="5229200"/>
            <a:ext cx="689261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6%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05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74356" y="5301208"/>
            <a:ext cx="727280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  <a:latin typeface="+mn-lt"/>
              </a:rPr>
              <a:t>Sur 2012-2013, le niveau M1 affiche une légère baisse.</a:t>
            </a:r>
            <a:endParaRPr lang="fr-FR" sz="1200" dirty="0">
              <a:solidFill>
                <a:schemeClr val="tx2"/>
              </a:solidFill>
              <a:latin typeface="+mn-lt"/>
            </a:endParaRPr>
          </a:p>
          <a:p>
            <a:r>
              <a:rPr lang="fr-FR" sz="1200" dirty="0" smtClean="0">
                <a:solidFill>
                  <a:schemeClr val="tx2"/>
                </a:solidFill>
                <a:latin typeface="+mn-lt"/>
              </a:rPr>
              <a:t>Le niveau M2 affiche une forte hausse en 2010/2011. Celle-ci est liée à la création des Masters des métiers de l’enseignement. La stabilité sur 2010/2011 en M1 masque en fait une diminution de 608 étudiants inscrits dans les M1 dit « classiques » compensée par 645 étudiants inscrits dans les M1 MEF et EFE.</a:t>
            </a:r>
            <a:endParaRPr lang="fr-FR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74356" y="332656"/>
            <a:ext cx="7542059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fr-FR" sz="2000" kern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Evolution sur 5 ans des effectifs inscrits en </a:t>
            </a:r>
            <a:r>
              <a:rPr lang="fr-FR" sz="2000" kern="0" dirty="0" smtClean="0">
                <a:solidFill>
                  <a:srgbClr val="C00000"/>
                </a:solidFill>
                <a:latin typeface="+mj-lt"/>
              </a:rPr>
              <a:t>« Master »</a:t>
            </a:r>
            <a:endParaRPr lang="fr-FR" sz="2000" kern="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449592486"/>
              </p:ext>
            </p:extLst>
          </p:nvPr>
        </p:nvGraphicFramePr>
        <p:xfrm>
          <a:off x="774355" y="980728"/>
          <a:ext cx="75420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357" y="188913"/>
            <a:ext cx="7545859" cy="576262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 vert="horz" lIns="45720" tIns="0" rIns="45720" bIns="0" anchor="ctr" anchorCtr="0">
            <a:normAutofit/>
          </a:bodyPr>
          <a:lstStyle/>
          <a:p>
            <a:pPr>
              <a:defRPr sz="16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Evolution des effectifs 2012-2013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000" y="1016601"/>
            <a:ext cx="75456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fr-FR" sz="16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LE NIVEAU MASTER</a:t>
            </a:r>
            <a:endParaRPr lang="fr-FR" sz="1600" b="1" kern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Espace réservé du texte 7"/>
          <p:cNvSpPr txBox="1">
            <a:spLocks/>
          </p:cNvSpPr>
          <p:nvPr/>
        </p:nvSpPr>
        <p:spPr bwMode="auto">
          <a:xfrm>
            <a:off x="5922117" y="2060848"/>
            <a:ext cx="2379059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1600" b="1" kern="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Évolution par rapport</a:t>
            </a:r>
          </a:p>
          <a:p>
            <a:pPr marL="342900" indent="-342900" algn="ctr" eaLnBrk="0" hangingPunct="0">
              <a:defRPr/>
            </a:pPr>
            <a:r>
              <a:rPr lang="fr-FR" sz="1600" b="1" kern="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à 2011/2012</a:t>
            </a:r>
            <a:endParaRPr lang="fr-FR" sz="1600" b="1" kern="0" dirty="0">
              <a:solidFill>
                <a:schemeClr val="bg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Espace réservé du texte 7"/>
          <p:cNvSpPr txBox="1">
            <a:spLocks/>
          </p:cNvSpPr>
          <p:nvPr/>
        </p:nvSpPr>
        <p:spPr bwMode="auto">
          <a:xfrm>
            <a:off x="755576" y="2060848"/>
            <a:ext cx="4489200" cy="50405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Arial Narrow" pitchFamily="34" charset="0"/>
              </a:rPr>
              <a:t>2012/2013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 bwMode="auto">
          <a:xfrm>
            <a:off x="755576" y="2813076"/>
            <a:ext cx="689261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latin typeface="Arial Narrow" pitchFamily="34" charset="0"/>
              </a:rPr>
              <a:t>M</a:t>
            </a:r>
            <a:endParaRPr lang="fr-FR" sz="1400" b="1" dirty="0">
              <a:latin typeface="Arial Narrow" pitchFamily="34" charset="0"/>
            </a:endParaRPr>
          </a:p>
        </p:txBody>
      </p:sp>
      <p:sp>
        <p:nvSpPr>
          <p:cNvPr id="18" name="Espace réservé du texte 7"/>
          <p:cNvSpPr txBox="1">
            <a:spLocks/>
          </p:cNvSpPr>
          <p:nvPr/>
        </p:nvSpPr>
        <p:spPr bwMode="auto">
          <a:xfrm>
            <a:off x="1619672" y="2813076"/>
            <a:ext cx="2754392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latin typeface="Arial Narrow" pitchFamily="34" charset="0"/>
              </a:rPr>
              <a:t>5 777 étudiants</a:t>
            </a:r>
            <a:endParaRPr lang="fr-FR" sz="1400" b="1" dirty="0">
              <a:latin typeface="Arial Narrow" pitchFamily="34" charset="0"/>
            </a:endParaRPr>
          </a:p>
        </p:txBody>
      </p:sp>
      <p:sp>
        <p:nvSpPr>
          <p:cNvPr id="19" name="Espace réservé du texte 7"/>
          <p:cNvSpPr txBox="1">
            <a:spLocks/>
          </p:cNvSpPr>
          <p:nvPr/>
        </p:nvSpPr>
        <p:spPr bwMode="auto">
          <a:xfrm>
            <a:off x="5921728" y="2813075"/>
            <a:ext cx="2379448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ker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latin typeface="Arial Narrow" pitchFamily="34" charset="0"/>
              </a:rPr>
              <a:t>- 8 étudiants</a:t>
            </a:r>
            <a:r>
              <a:rPr lang="fr-FR" sz="1400" b="1" dirty="0">
                <a:latin typeface="Arial Narrow" pitchFamily="34" charset="0"/>
              </a:rPr>
              <a:t>, soit </a:t>
            </a:r>
            <a:r>
              <a:rPr lang="fr-FR" sz="1400" b="1" dirty="0" smtClean="0">
                <a:latin typeface="Arial Narrow" pitchFamily="34" charset="0"/>
              </a:rPr>
              <a:t>-0,1%</a:t>
            </a:r>
            <a:endParaRPr lang="fr-FR" sz="1400" b="1" dirty="0">
              <a:latin typeface="Arial Narrow" pitchFamily="34" charset="0"/>
            </a:endParaRPr>
          </a:p>
        </p:txBody>
      </p:sp>
      <p:sp>
        <p:nvSpPr>
          <p:cNvPr id="25" name="Espace réservé du texte 7"/>
          <p:cNvSpPr txBox="1">
            <a:spLocks/>
          </p:cNvSpPr>
          <p:nvPr/>
        </p:nvSpPr>
        <p:spPr bwMode="auto">
          <a:xfrm>
            <a:off x="755576" y="3749179"/>
            <a:ext cx="689261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M1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6" name="Espace réservé du texte 7"/>
          <p:cNvSpPr txBox="1">
            <a:spLocks/>
          </p:cNvSpPr>
          <p:nvPr/>
        </p:nvSpPr>
        <p:spPr bwMode="auto">
          <a:xfrm>
            <a:off x="1619672" y="3749179"/>
            <a:ext cx="27543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3 068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 bwMode="auto">
          <a:xfrm>
            <a:off x="5921728" y="3749178"/>
            <a:ext cx="2379448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- 66 étudiants, soit -2,1%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Espace réservé du texte 7"/>
          <p:cNvSpPr txBox="1">
            <a:spLocks/>
          </p:cNvSpPr>
          <p:nvPr/>
        </p:nvSpPr>
        <p:spPr bwMode="auto">
          <a:xfrm>
            <a:off x="755576" y="4365104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M2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Espace réservé du texte 7"/>
          <p:cNvSpPr txBox="1">
            <a:spLocks/>
          </p:cNvSpPr>
          <p:nvPr/>
        </p:nvSpPr>
        <p:spPr bwMode="auto">
          <a:xfrm>
            <a:off x="1619672" y="4365104"/>
            <a:ext cx="2754392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2 709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" name="Espace réservé du texte 7"/>
          <p:cNvSpPr txBox="1">
            <a:spLocks/>
          </p:cNvSpPr>
          <p:nvPr/>
        </p:nvSpPr>
        <p:spPr bwMode="auto">
          <a:xfrm>
            <a:off x="5921728" y="4365103"/>
            <a:ext cx="2379448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+ 58 étudiants, soit +2,2%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Espace réservé du texte 7"/>
          <p:cNvSpPr txBox="1">
            <a:spLocks/>
          </p:cNvSpPr>
          <p:nvPr/>
        </p:nvSpPr>
        <p:spPr bwMode="auto">
          <a:xfrm>
            <a:off x="4579917" y="2813076"/>
            <a:ext cx="689261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14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rial Narrow" pitchFamily="34" charset="0"/>
              </a:rPr>
              <a:t>100%</a:t>
            </a:r>
          </a:p>
        </p:txBody>
      </p:sp>
      <p:sp>
        <p:nvSpPr>
          <p:cNvPr id="32" name="Espace réservé du texte 7"/>
          <p:cNvSpPr txBox="1">
            <a:spLocks/>
          </p:cNvSpPr>
          <p:nvPr/>
        </p:nvSpPr>
        <p:spPr bwMode="auto">
          <a:xfrm>
            <a:off x="4579917" y="3749179"/>
            <a:ext cx="689261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53%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3" name="Espace réservé du texte 7"/>
          <p:cNvSpPr txBox="1">
            <a:spLocks/>
          </p:cNvSpPr>
          <p:nvPr/>
        </p:nvSpPr>
        <p:spPr bwMode="auto">
          <a:xfrm>
            <a:off x="4572000" y="4365104"/>
            <a:ext cx="689261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47%</a:t>
            </a:r>
            <a:endParaRPr lang="fr-FR" sz="1400" kern="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25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357" y="188913"/>
            <a:ext cx="7545859" cy="576262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/>
        </p:spPr>
        <p:txBody>
          <a:bodyPr vert="horz" lIns="45720" tIns="0" rIns="45720" bIns="0" anchor="ctr" anchorCtr="0">
            <a:normAutofit/>
          </a:bodyPr>
          <a:lstStyle/>
          <a:p>
            <a:pPr>
              <a:defRPr sz="16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Evolution des effectifs 2012-2013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000" y="1016601"/>
            <a:ext cx="75456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fr-FR" sz="16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AUTRES NIVEAUX D’ETUDES</a:t>
            </a:r>
            <a:endParaRPr lang="fr-FR" sz="1600" b="1" kern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 bwMode="auto">
          <a:xfrm>
            <a:off x="4813773" y="1628801"/>
            <a:ext cx="3505827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1600" b="1" kern="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Évolution par rapport à 2011/2012</a:t>
            </a:r>
            <a:endParaRPr lang="fr-FR" sz="1600" b="1" kern="0" dirty="0">
              <a:solidFill>
                <a:schemeClr val="bg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Espace réservé du texte 7"/>
          <p:cNvSpPr txBox="1">
            <a:spLocks/>
          </p:cNvSpPr>
          <p:nvPr/>
        </p:nvSpPr>
        <p:spPr bwMode="auto">
          <a:xfrm>
            <a:off x="774000" y="1628801"/>
            <a:ext cx="3865612" cy="50405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cap="all">
                <a:ln w="50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atin typeface="Arial Narrow" pitchFamily="34" charset="0"/>
              </a:rPr>
              <a:t>2012/2013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 bwMode="auto">
          <a:xfrm>
            <a:off x="4813200" y="2276872"/>
            <a:ext cx="3506400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ker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+ 153 étudiants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 soit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+76,5%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Espace réservé du texte 7"/>
          <p:cNvSpPr txBox="1">
            <a:spLocks/>
          </p:cNvSpPr>
          <p:nvPr/>
        </p:nvSpPr>
        <p:spPr bwMode="auto">
          <a:xfrm>
            <a:off x="773999" y="3356992"/>
            <a:ext cx="1944577" cy="43204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D.A.E.U.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Espace réservé du texte 7"/>
          <p:cNvSpPr txBox="1">
            <a:spLocks/>
          </p:cNvSpPr>
          <p:nvPr/>
        </p:nvSpPr>
        <p:spPr bwMode="auto">
          <a:xfrm>
            <a:off x="2843808" y="3356992"/>
            <a:ext cx="1795804" cy="43204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507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4" name="Espace réservé du texte 7"/>
          <p:cNvSpPr txBox="1">
            <a:spLocks/>
          </p:cNvSpPr>
          <p:nvPr/>
        </p:nvSpPr>
        <p:spPr bwMode="auto">
          <a:xfrm>
            <a:off x="4813200" y="3356991"/>
            <a:ext cx="3506400" cy="43204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+ 37 étudiants, soit +7,9%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7" name="Espace réservé du texte 7"/>
          <p:cNvSpPr txBox="1">
            <a:spLocks/>
          </p:cNvSpPr>
          <p:nvPr/>
        </p:nvSpPr>
        <p:spPr bwMode="auto">
          <a:xfrm>
            <a:off x="773999" y="3933056"/>
            <a:ext cx="194457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D.U.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4" name="Espace réservé du texte 7"/>
          <p:cNvSpPr txBox="1">
            <a:spLocks/>
          </p:cNvSpPr>
          <p:nvPr/>
        </p:nvSpPr>
        <p:spPr bwMode="auto">
          <a:xfrm>
            <a:off x="2843808" y="3933056"/>
            <a:ext cx="179580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735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5" name="Espace réservé du texte 7"/>
          <p:cNvSpPr txBox="1">
            <a:spLocks/>
          </p:cNvSpPr>
          <p:nvPr/>
        </p:nvSpPr>
        <p:spPr bwMode="auto">
          <a:xfrm>
            <a:off x="4813200" y="3933055"/>
            <a:ext cx="3506400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+ 54 étudiants, soit  +7,9%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Espace réservé du texte 7"/>
          <p:cNvSpPr txBox="1">
            <a:spLocks/>
          </p:cNvSpPr>
          <p:nvPr/>
        </p:nvSpPr>
        <p:spPr bwMode="auto">
          <a:xfrm>
            <a:off x="2840624" y="4509120"/>
            <a:ext cx="1795804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133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Espace réservé du texte 7"/>
          <p:cNvSpPr txBox="1">
            <a:spLocks/>
          </p:cNvSpPr>
          <p:nvPr/>
        </p:nvSpPr>
        <p:spPr bwMode="auto">
          <a:xfrm>
            <a:off x="4810016" y="4509119"/>
            <a:ext cx="3506400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+ 116 étudiants, soit  +682,4%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5" name="Espace réservé du texte 7"/>
          <p:cNvSpPr txBox="1">
            <a:spLocks/>
          </p:cNvSpPr>
          <p:nvPr/>
        </p:nvSpPr>
        <p:spPr bwMode="auto">
          <a:xfrm>
            <a:off x="4822022" y="2780928"/>
            <a:ext cx="3506400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342900" indent="-342900" algn="ctr" eaLnBrk="0" hangingPunct="0">
              <a:defRPr sz="2000" ker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+111 étudiants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 soit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+33,2%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Espace réservé du texte 7"/>
          <p:cNvSpPr txBox="1">
            <a:spLocks/>
          </p:cNvSpPr>
          <p:nvPr/>
        </p:nvSpPr>
        <p:spPr bwMode="auto">
          <a:xfrm>
            <a:off x="2843808" y="2276872"/>
            <a:ext cx="1795804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353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 bwMode="auto">
          <a:xfrm>
            <a:off x="782822" y="2276872"/>
            <a:ext cx="1923984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Préparation Agrégation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Espace réservé du texte 7"/>
          <p:cNvSpPr txBox="1">
            <a:spLocks/>
          </p:cNvSpPr>
          <p:nvPr/>
        </p:nvSpPr>
        <p:spPr bwMode="auto">
          <a:xfrm>
            <a:off x="791408" y="2780928"/>
            <a:ext cx="1923984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Préparation autres concours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Espace réservé du texte 7"/>
          <p:cNvSpPr txBox="1">
            <a:spLocks/>
          </p:cNvSpPr>
          <p:nvPr/>
        </p:nvSpPr>
        <p:spPr bwMode="auto">
          <a:xfrm>
            <a:off x="2843808" y="2780928"/>
            <a:ext cx="1795804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445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" name="Espace réservé du texte 7"/>
          <p:cNvSpPr txBox="1">
            <a:spLocks/>
          </p:cNvSpPr>
          <p:nvPr/>
        </p:nvSpPr>
        <p:spPr bwMode="auto">
          <a:xfrm>
            <a:off x="773999" y="4509120"/>
            <a:ext cx="1923984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Certificats (C2I)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Espace réservé du texte 7"/>
          <p:cNvSpPr txBox="1">
            <a:spLocks/>
          </p:cNvSpPr>
          <p:nvPr/>
        </p:nvSpPr>
        <p:spPr bwMode="auto">
          <a:xfrm>
            <a:off x="2840624" y="5013176"/>
            <a:ext cx="1795804" cy="4320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513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2" name="Espace réservé du texte 7"/>
          <p:cNvSpPr txBox="1">
            <a:spLocks/>
          </p:cNvSpPr>
          <p:nvPr/>
        </p:nvSpPr>
        <p:spPr bwMode="auto">
          <a:xfrm>
            <a:off x="4810016" y="5013175"/>
            <a:ext cx="3506400" cy="4320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- 16 étudiants, soit  -3,0%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3" name="Espace réservé du texte 7"/>
          <p:cNvSpPr txBox="1">
            <a:spLocks/>
          </p:cNvSpPr>
          <p:nvPr/>
        </p:nvSpPr>
        <p:spPr bwMode="auto">
          <a:xfrm>
            <a:off x="773999" y="5013176"/>
            <a:ext cx="1923984" cy="4320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Préparations diverses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4" name="Espace réservé du texte 7"/>
          <p:cNvSpPr txBox="1">
            <a:spLocks/>
          </p:cNvSpPr>
          <p:nvPr/>
        </p:nvSpPr>
        <p:spPr bwMode="auto">
          <a:xfrm>
            <a:off x="2848204" y="5517232"/>
            <a:ext cx="179580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115 étudiants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5" name="Espace réservé du texte 7"/>
          <p:cNvSpPr txBox="1">
            <a:spLocks/>
          </p:cNvSpPr>
          <p:nvPr/>
        </p:nvSpPr>
        <p:spPr bwMode="auto">
          <a:xfrm>
            <a:off x="4810016" y="5517232"/>
            <a:ext cx="350640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- 3 étudiants, soit  -2,5%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6" name="Espace réservé du texte 7"/>
          <p:cNvSpPr txBox="1">
            <a:spLocks/>
          </p:cNvSpPr>
          <p:nvPr/>
        </p:nvSpPr>
        <p:spPr bwMode="auto">
          <a:xfrm>
            <a:off x="781579" y="5517232"/>
            <a:ext cx="192398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1400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Auditeurs libres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94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7646</TotalTime>
  <Words>1043</Words>
  <Application>Microsoft Office PowerPoint</Application>
  <PresentationFormat>Affichage à l'écran (4:3)</PresentationFormat>
  <Paragraphs>242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NewsPrint</vt:lpstr>
      <vt:lpstr>Université de Toulouse le Mirail</vt:lpstr>
      <vt:lpstr>Les effectifs 2012-2013</vt:lpstr>
      <vt:lpstr>Evolution sur 5 ans des effectifs inscrits à l'UTM</vt:lpstr>
      <vt:lpstr>Evolution sur 5 ans des effectifs par niveau d’études</vt:lpstr>
      <vt:lpstr>Présentation PowerPoint</vt:lpstr>
      <vt:lpstr>Evolution des effectifs 2012-2013</vt:lpstr>
      <vt:lpstr>Présentation PowerPoint</vt:lpstr>
      <vt:lpstr>Evolution des effectifs 2012-2013</vt:lpstr>
      <vt:lpstr>Evolution des effectifs 2012-2013</vt:lpstr>
      <vt:lpstr>Présentation PowerPoint</vt:lpstr>
      <vt:lpstr>Présentation PowerPoint</vt:lpstr>
      <vt:lpstr>Evolution des effectifs 2012-2013 par département</vt:lpstr>
    </vt:vector>
  </TitlesOfParts>
  <Company>UTM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de Toulouse le Mirail</dc:title>
  <dc:creator>valiere</dc:creator>
  <cp:lastModifiedBy>valiere</cp:lastModifiedBy>
  <cp:revision>653</cp:revision>
  <cp:lastPrinted>2013-01-17T13:47:54Z</cp:lastPrinted>
  <dcterms:created xsi:type="dcterms:W3CDTF">2009-01-12T09:10:53Z</dcterms:created>
  <dcterms:modified xsi:type="dcterms:W3CDTF">2013-01-28T14:56:47Z</dcterms:modified>
</cp:coreProperties>
</file>