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7" autoAdjust="0"/>
  </p:normalViewPr>
  <p:slideViewPr>
    <p:cSldViewPr>
      <p:cViewPr>
        <p:scale>
          <a:sx n="140" d="100"/>
          <a:sy n="140" d="100"/>
        </p:scale>
        <p:origin x="-72" y="17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SES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3 803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1 015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45%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55%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21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38%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</a:t>
          </a:r>
        </a:p>
        <a:p>
          <a:r>
            <a:rPr lang="fr-FR" b="1" dirty="0" smtClean="0"/>
            <a:t>Sociologie et anthropologie 2012/2013</a:t>
          </a:r>
        </a:p>
        <a:p>
          <a:r>
            <a:rPr lang="fr-FR" dirty="0" smtClean="0"/>
            <a:t> 1 334 étudiants </a:t>
          </a:r>
        </a:p>
        <a:p>
          <a:r>
            <a:rPr lang="fr-FR" dirty="0" smtClean="0"/>
            <a:t>486 étudiants inscrits en L1 :</a:t>
          </a:r>
        </a:p>
        <a:p>
          <a:r>
            <a:rPr lang="fr-FR" dirty="0" smtClean="0"/>
            <a:t>31% d’hommes</a:t>
          </a:r>
        </a:p>
        <a:p>
          <a:r>
            <a:rPr lang="fr-FR" dirty="0" smtClean="0"/>
            <a:t>69%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37% 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 37% ont un projet professionnel précis. 15% ont choisi cette discipline pour les débouchés professionnels envisageables après les études (44%).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52% des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58% connaissent les 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32% des répondants 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45% des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38A0CE82-B909-44AB-91A1-9FC8FFE47E2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35% ont choisi de découvrir cette discipline à l’université.</a:t>
          </a:r>
          <a:endParaRPr lang="fr-FR" sz="1400" dirty="0"/>
        </a:p>
      </dgm:t>
    </dgm:pt>
    <dgm:pt modelId="{826CA2A5-1366-4022-B5E9-F3320459C33C}" type="sibTrans" cxnId="{EB45341D-F8ED-4B03-9992-F4245BCF122E}">
      <dgm:prSet/>
      <dgm:spPr/>
      <dgm:t>
        <a:bodyPr/>
        <a:lstStyle/>
        <a:p>
          <a:endParaRPr lang="fr-FR"/>
        </a:p>
      </dgm:t>
    </dgm:pt>
    <dgm:pt modelId="{20BF332F-9A7E-4E9C-AE06-A68F7DA5DB0C}" type="parTrans" cxnId="{EB45341D-F8ED-4B03-9992-F4245BCF122E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Pour 72% des répondants,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2198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577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77742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5218" custLinFactY="76254" custLinFactNeighborX="-1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NeighborY="-9126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11019" custLinFactNeighborX="27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EB45341D-F8ED-4B03-9992-F4245BCF122E}" srcId="{E6C4EC9C-003D-4CF2-998E-5BB0C2615DBC}" destId="{38A0CE82-B909-44AB-91A1-9FC8FFE47E23}" srcOrd="1" destOrd="0" parTransId="{20BF332F-9A7E-4E9C-AE06-A68F7DA5DB0C}" sibTransId="{826CA2A5-1366-4022-B5E9-F3320459C33C}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4D51DB6-1B96-4588-BECD-60F55EA08C07}" type="presOf" srcId="{38A0CE82-B909-44AB-91A1-9FC8FFE47E23}" destId="{A6723134-DB7F-4244-A7F5-DD68258B3C8C}" srcOrd="0" destOrd="1" presId="urn:microsoft.com/office/officeart/2005/8/layout/vList5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baseline="0" dirty="0" smtClean="0">
              <a:solidFill>
                <a:schemeClr val="tx1"/>
              </a:solidFill>
            </a:rPr>
            <a:t>d’autonomie  (51%)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baseline="0" dirty="0" smtClean="0">
              <a:solidFill>
                <a:schemeClr val="tx1"/>
              </a:solidFill>
            </a:rPr>
            <a:t>d’acquérir des savoirs et des savoir-faire (43%)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/>
            <a:t>de la motivation (72%)</a:t>
          </a:r>
          <a:endParaRPr lang="fr-FR" sz="1400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/>
            <a:t>De l’accès aux ressources documentaires (20%)</a:t>
          </a:r>
          <a:endParaRPr lang="fr-FR" sz="1400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C8D83450-8E29-4370-95F4-9E3D439F3CBC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baseline="0" dirty="0" smtClean="0">
              <a:solidFill>
                <a:schemeClr val="tx1"/>
              </a:solidFill>
            </a:rPr>
            <a:t>de se préparer à un métier (26%)</a:t>
          </a:r>
          <a:endParaRPr lang="fr-FR" sz="1400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/>
            <a:t>du travail régulier (67%)</a:t>
          </a:r>
          <a:endParaRPr lang="fr-FR" sz="1400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38B9D761-02B5-4AC4-9C26-A7B8DD4DA5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>
              <a:solidFill>
                <a:schemeClr val="tx1"/>
              </a:solidFill>
            </a:rPr>
            <a:t>de renforcer sa culture générale (27%)</a:t>
          </a:r>
          <a:endParaRPr lang="fr-FR" sz="1400" dirty="0"/>
        </a:p>
      </dgm:t>
    </dgm:pt>
    <dgm:pt modelId="{E3FADDDF-BDB7-403D-81B4-ECE3366B3062}" type="parTrans" cxnId="{64602A52-6EBE-4515-B270-2D415B4BD6EC}">
      <dgm:prSet/>
      <dgm:spPr/>
      <dgm:t>
        <a:bodyPr/>
        <a:lstStyle/>
        <a:p>
          <a:endParaRPr lang="fr-FR"/>
        </a:p>
      </dgm:t>
    </dgm:pt>
    <dgm:pt modelId="{2E9123C9-53D7-4456-9BB0-36150C7F3C50}" type="sibTrans" cxnId="{64602A52-6EBE-4515-B270-2D415B4BD6EC}">
      <dgm:prSet/>
      <dgm:spPr/>
      <dgm:t>
        <a:bodyPr/>
        <a:lstStyle/>
        <a:p>
          <a:endParaRPr lang="fr-FR"/>
        </a:p>
      </dgm:t>
    </dgm:pt>
    <dgm:pt modelId="{D751D64F-7849-496C-A1BD-A64B071FBCDB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/>
            <a:t>de préparer une réorientation dès l’an prochain (19%)</a:t>
          </a:r>
          <a:endParaRPr lang="fr-FR" sz="1400" dirty="0">
            <a:solidFill>
              <a:schemeClr val="tx1"/>
            </a:solidFill>
          </a:endParaRPr>
        </a:p>
      </dgm:t>
    </dgm:pt>
    <dgm:pt modelId="{8AF704FD-1509-46E9-A975-A0B14E58366D}" type="parTrans" cxnId="{B6EC7420-7E67-4C4F-89BF-68D7F8A2292B}">
      <dgm:prSet/>
      <dgm:spPr/>
      <dgm:t>
        <a:bodyPr/>
        <a:lstStyle/>
        <a:p>
          <a:endParaRPr lang="fr-FR"/>
        </a:p>
      </dgm:t>
    </dgm:pt>
    <dgm:pt modelId="{58C27749-9FC7-42AB-AD75-D960FE440134}" type="sibTrans" cxnId="{B6EC7420-7E67-4C4F-89BF-68D7F8A2292B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sz="1200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  <dgm:t>
        <a:bodyPr/>
        <a:lstStyle/>
        <a:p>
          <a:endParaRPr lang="fr-FR"/>
        </a:p>
      </dgm:t>
    </dgm:pt>
    <dgm:pt modelId="{B2EE998E-8E27-45DF-A6A3-F2CEA58FABCE}" type="sibTrans" cxnId="{5BF56F1D-2603-494E-A292-6AAEA631EA57}">
      <dgm:prSet/>
      <dgm:spPr/>
      <dgm:t>
        <a:bodyPr/>
        <a:lstStyle/>
        <a:p>
          <a:endParaRPr lang="fr-FR"/>
        </a:p>
      </dgm:t>
    </dgm:pt>
    <dgm:pt modelId="{4254D948-7F4F-4F8E-B0FD-BC744D5C5A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/>
            <a:t>de la gestion de son temps de travail personnel (19%)</a:t>
          </a:r>
          <a:endParaRPr lang="fr-FR" sz="1400" dirty="0"/>
        </a:p>
      </dgm:t>
    </dgm:pt>
    <dgm:pt modelId="{535BF2B8-35CE-4E69-A4AB-DDC4F9326B97}" type="parTrans" cxnId="{3C33158F-5314-4815-8116-9EFDA6BE878B}">
      <dgm:prSet/>
      <dgm:spPr/>
      <dgm:t>
        <a:bodyPr/>
        <a:lstStyle/>
        <a:p>
          <a:endParaRPr lang="fr-FR"/>
        </a:p>
      </dgm:t>
    </dgm:pt>
    <dgm:pt modelId="{CB065535-3EE8-42A9-9BC8-260D311B3984}" type="sibTrans" cxnId="{3C33158F-5314-4815-8116-9EFDA6BE878B}">
      <dgm:prSet/>
      <dgm:spPr/>
      <dgm:t>
        <a:bodyPr/>
        <a:lstStyle/>
        <a:p>
          <a:endParaRPr lang="fr-FR"/>
        </a:p>
      </dgm:t>
    </dgm:pt>
    <dgm:pt modelId="{FA065D93-FF7F-4730-8991-2CED8542F23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baseline="0" dirty="0" smtClean="0">
              <a:solidFill>
                <a:schemeClr val="tx1"/>
              </a:solidFill>
            </a:rPr>
            <a:t>de savoirs (43%)</a:t>
          </a:r>
          <a:endParaRPr lang="fr-FR" sz="1400" dirty="0"/>
        </a:p>
      </dgm:t>
    </dgm:pt>
    <dgm:pt modelId="{57F3D99D-381B-4CE1-AD82-641C9D9A50FF}" type="parTrans" cxnId="{9E383A40-E8AE-4AE9-B7C5-999F3A106A81}">
      <dgm:prSet/>
      <dgm:spPr/>
      <dgm:t>
        <a:bodyPr/>
        <a:lstStyle/>
        <a:p>
          <a:endParaRPr lang="fr-FR"/>
        </a:p>
      </dgm:t>
    </dgm:pt>
    <dgm:pt modelId="{202CE2BB-4405-4C3B-8C9D-7F51450CB47A}" type="sibTrans" cxnId="{9E383A40-E8AE-4AE9-B7C5-999F3A106A81}">
      <dgm:prSet/>
      <dgm:spPr/>
      <dgm:t>
        <a:bodyPr/>
        <a:lstStyle/>
        <a:p>
          <a:endParaRPr lang="fr-FR"/>
        </a:p>
      </dgm:t>
    </dgm:pt>
    <dgm:pt modelId="{4017C4BB-BEE1-4D14-B513-ADD544B34B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baseline="0" dirty="0" smtClean="0">
              <a:solidFill>
                <a:schemeClr val="tx1"/>
              </a:solidFill>
            </a:rPr>
            <a:t>de rencontres  (41%)</a:t>
          </a:r>
        </a:p>
      </dgm:t>
    </dgm:pt>
    <dgm:pt modelId="{B7D955EB-719A-4798-B270-9177BD41F58D}" type="parTrans" cxnId="{40A669D6-6307-48C5-AB0F-46DF3DFC0DF3}">
      <dgm:prSet/>
      <dgm:spPr/>
      <dgm:t>
        <a:bodyPr/>
        <a:lstStyle/>
        <a:p>
          <a:endParaRPr lang="fr-FR"/>
        </a:p>
      </dgm:t>
    </dgm:pt>
    <dgm:pt modelId="{D3610D5F-0E79-4611-80E2-01B34C1E77F4}" type="sibTrans" cxnId="{40A669D6-6307-48C5-AB0F-46DF3DFC0DF3}">
      <dgm:prSet/>
      <dgm:spPr/>
      <dgm:t>
        <a:bodyPr/>
        <a:lstStyle/>
        <a:p>
          <a:endParaRPr lang="fr-FR"/>
        </a:p>
      </dgm:t>
    </dgm:pt>
    <dgm:pt modelId="{14494076-02D0-48DF-B7D4-FE420A574BF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baseline="0" dirty="0" smtClean="0">
              <a:solidFill>
                <a:schemeClr val="tx1"/>
              </a:solidFill>
            </a:rPr>
            <a:t>d’apprentissage  (34%)</a:t>
          </a:r>
        </a:p>
      </dgm:t>
    </dgm:pt>
    <dgm:pt modelId="{BE1F0FFA-8439-4DE2-9B04-61433AC78D2C}" type="parTrans" cxnId="{C22637EC-B508-4C8B-99F9-B74A8ED5BE8B}">
      <dgm:prSet/>
      <dgm:spPr/>
      <dgm:t>
        <a:bodyPr/>
        <a:lstStyle/>
        <a:p>
          <a:endParaRPr lang="fr-FR"/>
        </a:p>
      </dgm:t>
    </dgm:pt>
    <dgm:pt modelId="{E9E35854-5FB3-4153-B197-B48F31A3DB8A}" type="sibTrans" cxnId="{C22637EC-B508-4C8B-99F9-B74A8ED5BE8B}">
      <dgm:prSet/>
      <dgm:spPr/>
      <dgm:t>
        <a:bodyPr/>
        <a:lstStyle/>
        <a:p>
          <a:endParaRPr lang="fr-FR"/>
        </a:p>
      </dgm:t>
    </dgm:pt>
    <dgm:pt modelId="{618F01F2-16F4-4167-82FB-2F86C9BE91AE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dirty="0" smtClean="0"/>
            <a:t>de construction de son avenir professionnel (20%)</a:t>
          </a:r>
          <a:endParaRPr lang="fr-FR" sz="1400" baseline="0" dirty="0" smtClean="0">
            <a:solidFill>
              <a:schemeClr val="tx1"/>
            </a:solidFill>
          </a:endParaRPr>
        </a:p>
      </dgm:t>
    </dgm:pt>
    <dgm:pt modelId="{8DD04BC0-98D6-4655-B739-4BC8A50BEBFB}" type="parTrans" cxnId="{836C7E2F-4112-484E-BD59-2817C5A3B96D}">
      <dgm:prSet/>
      <dgm:spPr/>
      <dgm:t>
        <a:bodyPr/>
        <a:lstStyle/>
        <a:p>
          <a:endParaRPr lang="fr-FR"/>
        </a:p>
      </dgm:t>
    </dgm:pt>
    <dgm:pt modelId="{5707BB4D-7237-4CD8-AD44-2B5C0B5F9C34}" type="sibTrans" cxnId="{836C7E2F-4112-484E-BD59-2817C5A3B96D}">
      <dgm:prSet/>
      <dgm:spPr/>
      <dgm:t>
        <a:bodyPr/>
        <a:lstStyle/>
        <a:p>
          <a:endParaRPr lang="fr-FR"/>
        </a:p>
      </dgm:t>
    </dgm:pt>
    <dgm:pt modelId="{6D6C68F0-1388-4897-A131-5D884259129B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baseline="0" dirty="0" smtClean="0">
              <a:solidFill>
                <a:schemeClr val="tx1"/>
              </a:solidFill>
            </a:rPr>
            <a:t>d’acquérir des méthodes de travail (19%) </a:t>
          </a:r>
          <a:endParaRPr lang="fr-FR" sz="1400" dirty="0">
            <a:noFill/>
          </a:endParaRPr>
        </a:p>
      </dgm:t>
    </dgm:pt>
    <dgm:pt modelId="{22652446-3222-4366-9EB8-48A8BF24A223}" type="parTrans" cxnId="{B7BCC3B2-D336-40EC-B6F8-EFF50BE65FB8}">
      <dgm:prSet/>
      <dgm:spPr/>
      <dgm:t>
        <a:bodyPr/>
        <a:lstStyle/>
        <a:p>
          <a:endParaRPr lang="fr-FR"/>
        </a:p>
      </dgm:t>
    </dgm:pt>
    <dgm:pt modelId="{B9C0B7C9-2D80-4D63-81B1-3A896C67648E}" type="sibTrans" cxnId="{B7BCC3B2-D336-40EC-B6F8-EFF50BE65FB8}">
      <dgm:prSet/>
      <dgm:spPr/>
      <dgm:t>
        <a:bodyPr/>
        <a:lstStyle/>
        <a:p>
          <a:endParaRPr lang="fr-FR"/>
        </a:p>
      </dgm:t>
    </dgm:pt>
    <dgm:pt modelId="{5E85C8AC-9E73-4013-A124-A9FD0D72F8B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400" dirty="0" smtClean="0"/>
            <a:t>de l’assiduité (35%) </a:t>
          </a:r>
          <a:endParaRPr lang="fr-FR" sz="1400" dirty="0"/>
        </a:p>
      </dgm:t>
    </dgm:pt>
    <dgm:pt modelId="{E53BBEC0-CB9E-4415-B1AD-6B273BA6A197}" type="parTrans" cxnId="{1CA1152B-E2E3-4C46-B67D-A3604E8F4BB4}">
      <dgm:prSet/>
      <dgm:spPr/>
    </dgm:pt>
    <dgm:pt modelId="{7C948705-F016-4AF6-8C85-6BF1592DA9AC}" type="sibTrans" cxnId="{1CA1152B-E2E3-4C46-B67D-A3604E8F4BB4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0BEE812-0829-4FCC-ADA6-AAAB0A9A17B4}" type="presOf" srcId="{38B9D761-02B5-4AC4-9C26-A7B8DD4DA577}" destId="{A6723134-DB7F-4244-A7F5-DD68258B3C8C}" srcOrd="0" destOrd="1" presId="urn:microsoft.com/office/officeart/2005/8/layout/vList5"/>
    <dgm:cxn modelId="{18255A1A-8128-411B-8D23-C828618DF035}" type="presOf" srcId="{D751D64F-7849-496C-A1BD-A64B071FBCDB}" destId="{A6723134-DB7F-4244-A7F5-DD68258B3C8C}" srcOrd="0" destOrd="4" presId="urn:microsoft.com/office/officeart/2005/8/layout/vList5"/>
    <dgm:cxn modelId="{8F3E25C4-2216-4FAE-9245-2679B15A018D}" type="presOf" srcId="{FA065D93-FF7F-4730-8991-2CED8542F239}" destId="{E2D4D233-7564-49A0-8EDD-DC2CD80526EB}" srcOrd="0" destOrd="1" presId="urn:microsoft.com/office/officeart/2005/8/layout/vList5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92FA8AA1-7093-4DC3-A3AA-175DA0F22531}" type="presOf" srcId="{4254D948-7F4F-4F8E-B0FD-BC744D5C5AF0}" destId="{50280043-6F05-48F6-B393-3A364DC4C2EB}" srcOrd="0" destOrd="4" presId="urn:microsoft.com/office/officeart/2005/8/layout/vList5"/>
    <dgm:cxn modelId="{4B9DE76D-1686-4FEC-A533-1230AD3EA23F}" type="presOf" srcId="{618F01F2-16F4-4167-82FB-2F86C9BE91AE}" destId="{E2D4D233-7564-49A0-8EDD-DC2CD80526EB}" srcOrd="0" destOrd="4" presId="urn:microsoft.com/office/officeart/2005/8/layout/vList5"/>
    <dgm:cxn modelId="{5BF56F1D-2603-494E-A292-6AAEA631EA57}" srcId="{E6C4EC9C-003D-4CF2-998E-5BB0C2615DBC}" destId="{2C04FD5C-1E9B-4193-8AF3-D2A70830E5F6}" srcOrd="5" destOrd="0" parTransId="{A3CAC0E9-7C6B-46FE-B24D-E77BCD661D0B}" sibTransId="{B2EE998E-8E27-45DF-A6A3-F2CEA58FABCE}"/>
    <dgm:cxn modelId="{9E383A40-E8AE-4AE9-B7C5-999F3A106A81}" srcId="{02651DC6-2737-45E2-8520-9D9D780501BD}" destId="{FA065D93-FF7F-4730-8991-2CED8542F239}" srcOrd="1" destOrd="0" parTransId="{57F3D99D-381B-4CE1-AD82-641C9D9A50FF}" sibTransId="{202CE2BB-4405-4C3B-8C9D-7F51450CB47A}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B7BCC3B2-D336-40EC-B6F8-EFF50BE65FB8}" srcId="{E6C4EC9C-003D-4CF2-998E-5BB0C2615DBC}" destId="{6D6C68F0-1388-4897-A131-5D884259129B}" srcOrd="3" destOrd="0" parTransId="{22652446-3222-4366-9EB8-48A8BF24A223}" sibTransId="{B9C0B7C9-2D80-4D63-81B1-3A896C67648E}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C22637EC-B508-4C8B-99F9-B74A8ED5BE8B}" srcId="{02651DC6-2737-45E2-8520-9D9D780501BD}" destId="{14494076-02D0-48DF-B7D4-FE420A574BFB}" srcOrd="3" destOrd="0" parTransId="{BE1F0FFA-8439-4DE2-9B04-61433AC78D2C}" sibTransId="{E9E35854-5FB3-4153-B197-B48F31A3DB8A}"/>
    <dgm:cxn modelId="{836C7E2F-4112-484E-BD59-2817C5A3B96D}" srcId="{02651DC6-2737-45E2-8520-9D9D780501BD}" destId="{618F01F2-16F4-4167-82FB-2F86C9BE91AE}" srcOrd="4" destOrd="0" parTransId="{8DD04BC0-98D6-4655-B739-4BC8A50BEBFB}" sibTransId="{5707BB4D-7237-4CD8-AD44-2B5C0B5F9C34}"/>
    <dgm:cxn modelId="{432A182F-C391-4953-8EBD-EB36211DE08F}" type="presOf" srcId="{2C04FD5C-1E9B-4193-8AF3-D2A70830E5F6}" destId="{A6723134-DB7F-4244-A7F5-DD68258B3C8C}" srcOrd="0" destOrd="5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DAF5EC84-44C0-45DD-948F-D4194E91D0AB}" type="presOf" srcId="{C8D83450-8E29-4370-95F4-9E3D439F3CBC}" destId="{A6723134-DB7F-4244-A7F5-DD68258B3C8C}" srcOrd="0" destOrd="2" presId="urn:microsoft.com/office/officeart/2005/8/layout/vList5"/>
    <dgm:cxn modelId="{40A669D6-6307-48C5-AB0F-46DF3DFC0DF3}" srcId="{02651DC6-2737-45E2-8520-9D9D780501BD}" destId="{4017C4BB-BEE1-4D14-B513-ADD544B34B64}" srcOrd="2" destOrd="0" parTransId="{B7D955EB-719A-4798-B270-9177BD41F58D}" sibTransId="{D3610D5F-0E79-4611-80E2-01B34C1E77F4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FD2DF470-6A27-4C96-A3AC-3CF840DE3C11}" type="presOf" srcId="{4017C4BB-BEE1-4D14-B513-ADD544B34B64}" destId="{E2D4D233-7564-49A0-8EDD-DC2CD80526EB}" srcOrd="0" destOrd="2" presId="urn:microsoft.com/office/officeart/2005/8/layout/vList5"/>
    <dgm:cxn modelId="{64602A52-6EBE-4515-B270-2D415B4BD6EC}" srcId="{E6C4EC9C-003D-4CF2-998E-5BB0C2615DBC}" destId="{38B9D761-02B5-4AC4-9C26-A7B8DD4DA577}" srcOrd="1" destOrd="0" parTransId="{E3FADDDF-BDB7-403D-81B4-ECE3366B3062}" sibTransId="{2E9123C9-53D7-4456-9BB0-36150C7F3C50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41372957-91A4-4638-82F9-6061C4B2B4ED}" type="presOf" srcId="{14494076-02D0-48DF-B7D4-FE420A574BFB}" destId="{E2D4D233-7564-49A0-8EDD-DC2CD80526EB}" srcOrd="0" destOrd="3" presId="urn:microsoft.com/office/officeart/2005/8/layout/vList5"/>
    <dgm:cxn modelId="{14E75503-FBC6-4AEF-A222-DB492514BC56}" type="presOf" srcId="{6D6C68F0-1388-4897-A131-5D884259129B}" destId="{A6723134-DB7F-4244-A7F5-DD68258B3C8C}" srcOrd="0" destOrd="3" presId="urn:microsoft.com/office/officeart/2005/8/layout/vList5"/>
    <dgm:cxn modelId="{B6EC7420-7E67-4C4F-89BF-68D7F8A2292B}" srcId="{E6C4EC9C-003D-4CF2-998E-5BB0C2615DBC}" destId="{D751D64F-7849-496C-A1BD-A64B071FBCDB}" srcOrd="4" destOrd="0" parTransId="{8AF704FD-1509-46E9-A975-A0B14E58366D}" sibTransId="{58C27749-9FC7-42AB-AD75-D960FE440134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B0222A2B-80E0-4489-9606-0B569CA978C0}" type="presOf" srcId="{5E85C8AC-9E73-4013-A124-A9FD0D72F8BB}" destId="{50280043-6F05-48F6-B393-3A364DC4C2EB}" srcOrd="0" destOrd="2" presId="urn:microsoft.com/office/officeart/2005/8/layout/vList5"/>
    <dgm:cxn modelId="{C5017223-1BAD-4920-9F0D-5302E1F3BF81}" srcId="{E6C4EC9C-003D-4CF2-998E-5BB0C2615DBC}" destId="{C8D83450-8E29-4370-95F4-9E3D439F3CBC}" srcOrd="2" destOrd="0" parTransId="{D6427EAB-6A49-45CC-A550-D6BCF584196D}" sibTransId="{9D6E97AF-8001-446B-A0A5-DDE9530C36F9}"/>
    <dgm:cxn modelId="{3C33158F-5314-4815-8116-9EFDA6BE878B}" srcId="{4BD4AF6E-DD80-46A5-8A2C-4506A3647C89}" destId="{4254D948-7F4F-4F8E-B0FD-BC744D5C5AF0}" srcOrd="4" destOrd="0" parTransId="{535BF2B8-35CE-4E69-A4AB-DDC4F9326B97}" sibTransId="{CB065535-3EE8-42A9-9BC8-260D311B3984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1CA1152B-E2E3-4C46-B67D-A3604E8F4BB4}" srcId="{4BD4AF6E-DD80-46A5-8A2C-4506A3647C89}" destId="{5E85C8AC-9E73-4013-A124-A9FD0D72F8BB}" srcOrd="2" destOrd="0" parTransId="{E53BBEC0-CB9E-4415-B1AD-6B273BA6A197}" sibTransId="{7C948705-F016-4AF6-8C85-6BF1592DA9AC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200" dirty="0" smtClean="0"/>
            <a:t>47% sont satisfaits des informations obtenues, de l’accueil et de l’accompagnement dont ils ont bénéficié avant les inscriptions (réunions de rentrée, accueil des bacheliers…).</a:t>
          </a:r>
          <a:endParaRPr lang="fr-FR" sz="12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34% envisagent d’adhérer à une association étudiante.</a:t>
          </a:r>
          <a:endParaRPr lang="fr-FR" sz="105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76% des répondants se sont informés avant l’inscription. </a:t>
          </a:r>
          <a:endParaRPr lang="fr-FR" sz="9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19% souhaitent participer à des activités organisées par leur département (foyer, théâtre…).</a:t>
          </a:r>
          <a:endParaRPr lang="fr-FR" sz="12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71% pensent fréquenter la bibliothèque de l’UFR. </a:t>
          </a:r>
          <a:endParaRPr lang="fr-FR" sz="12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71% envisagent de se rendre régulièrement à la bibliothèque centrale.</a:t>
          </a:r>
          <a:endParaRPr lang="fr-FR" sz="12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200" dirty="0" smtClean="0"/>
            <a:t>À la rentrée 2012/2013, 12% des répondants ont bénéficié du dispositif de parrainage. </a:t>
          </a:r>
          <a:r>
            <a:rPr lang="fr-FR" sz="1200" dirty="0" smtClean="0">
              <a:solidFill>
                <a:schemeClr val="tx1"/>
              </a:solidFill>
            </a:rPr>
            <a:t>Ils jugent ce dispositif satisfaisant et utile.</a:t>
          </a:r>
          <a:endParaRPr lang="fr-FR" sz="12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29% ont assisté une journée de découverte de  l’université lorsqu’ils étaient en première.</a:t>
          </a:r>
          <a:endParaRPr lang="fr-FR" sz="12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78% ont activé leur ENT et messagerie étudiante.</a:t>
          </a:r>
          <a:endParaRPr lang="fr-FR" sz="12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DB7A8372-9193-4010-B427-96F8B5F5274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200" dirty="0" smtClean="0"/>
            <a:t>52 % des étudiants répondants ont consulté le site internet pour se documenter sur la formation et les procédures d’inscription.</a:t>
          </a:r>
          <a:endParaRPr lang="fr-FR" sz="900" dirty="0"/>
        </a:p>
      </dgm:t>
    </dgm:pt>
    <dgm:pt modelId="{5E9982C0-2825-465E-B89F-1E13649A8830}" type="parTrans" cxnId="{70FDEF07-B693-4A21-A842-B77D8A376655}">
      <dgm:prSet/>
      <dgm:spPr/>
      <dgm:t>
        <a:bodyPr/>
        <a:lstStyle/>
        <a:p>
          <a:endParaRPr lang="fr-FR"/>
        </a:p>
      </dgm:t>
    </dgm:pt>
    <dgm:pt modelId="{5619485B-C212-4557-AD16-9D4765770128}" type="sibTrans" cxnId="{70FDEF07-B693-4A21-A842-B77D8A376655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402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LinFactNeighborX="0" custLinFactNeighborY="271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16767" custLinFactNeighborX="-419" custLinFactNeighborY="-72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70FDEF07-B693-4A21-A842-B77D8A376655}" srcId="{4BD4AF6E-DD80-46A5-8A2C-4506A3647C89}" destId="{DB7A8372-9193-4010-B427-96F8B5F5274D}" srcOrd="1" destOrd="0" parTransId="{5E9982C0-2825-465E-B89F-1E13649A8830}" sibTransId="{5619485B-C212-4557-AD16-9D4765770128}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8845E6B5-7805-4AE1-B55D-B268BC12B959}" type="presOf" srcId="{DB7A8372-9193-4010-B427-96F8B5F5274D}" destId="{50280043-6F05-48F6-B393-3A364DC4C2EB}" srcOrd="0" destOrd="1" presId="urn:microsoft.com/office/officeart/2005/8/layout/vList5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Effectif total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23 541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33%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67%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5 950 étudiants inscrits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smtClean="0"/>
            <a:t>en L1 soit 25% de l’effectif total</a:t>
          </a:r>
          <a:endParaRPr lang="fr-FR" sz="11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bg1"/>
              </a:solidFill>
            </a:rPr>
            <a:t>Effectif UFR SES 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3 803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1 015 étudiants inscrits en L1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45%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55%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Âge moyen : 21 ans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38% de bacheliers</a:t>
          </a:r>
          <a:endParaRPr lang="fr-FR" sz="11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Effectif département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Sociologie et anthropologie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 1 334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486 étudiants inscrits en L1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31%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69%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344194" y="-1597205"/>
          <a:ext cx="1682146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37% se 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 37% ont un projet professionnel précis. 15% ont choisi cette discipline pour les débouchés professionnels envisageables après les études (44%).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52% des répondants, la discipline est utile pour réaliser leur projet professionnel.</a:t>
          </a:r>
          <a:endParaRPr lang="fr-FR" sz="1400" kern="1200" dirty="0"/>
        </a:p>
      </dsp:txBody>
      <dsp:txXfrm rot="5400000">
        <a:off x="4344194" y="-1597205"/>
        <a:ext cx="1682146" cy="4880252"/>
      </dsp:txXfrm>
    </dsp:sp>
    <dsp:sp modelId="{ED65357B-54B3-4C7F-B6A9-EDFB8B5312AA}">
      <dsp:nvSpPr>
        <dsp:cNvPr id="0" name=""/>
        <dsp:cNvSpPr/>
      </dsp:nvSpPr>
      <dsp:spPr>
        <a:xfrm>
          <a:off x="0" y="29653"/>
          <a:ext cx="2745141" cy="162653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0" y="29653"/>
        <a:ext cx="2745141" cy="1626532"/>
      </dsp:txXfrm>
    </dsp:sp>
    <dsp:sp modelId="{A6723134-DB7F-4244-A7F5-DD68258B3C8C}">
      <dsp:nvSpPr>
        <dsp:cNvPr id="0" name=""/>
        <dsp:cNvSpPr/>
      </dsp:nvSpPr>
      <dsp:spPr>
        <a:xfrm rot="5400000">
          <a:off x="4571411" y="1767523"/>
          <a:ext cx="1229001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72% des répondants,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35% ont choisi de découvrir cette discipline à l’université.</a:t>
          </a:r>
          <a:endParaRPr lang="fr-FR" sz="1400" kern="1200" dirty="0"/>
        </a:p>
      </dsp:txBody>
      <dsp:txXfrm rot="5400000">
        <a:off x="4571411" y="1767523"/>
        <a:ext cx="1229001" cy="4885022"/>
      </dsp:txXfrm>
    </dsp:sp>
    <dsp:sp modelId="{8E1C7C36-B28E-463E-9B7C-CBD4F4A7DFE7}">
      <dsp:nvSpPr>
        <dsp:cNvPr id="0" name=""/>
        <dsp:cNvSpPr/>
      </dsp:nvSpPr>
      <dsp:spPr>
        <a:xfrm>
          <a:off x="0" y="3699264"/>
          <a:ext cx="2747825" cy="1036567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0" y="3699264"/>
        <a:ext cx="2747825" cy="1036567"/>
      </dsp:txXfrm>
    </dsp:sp>
    <dsp:sp modelId="{50280043-6F05-48F6-B393-3A364DC4C2EB}">
      <dsp:nvSpPr>
        <dsp:cNvPr id="0" name=""/>
        <dsp:cNvSpPr/>
      </dsp:nvSpPr>
      <dsp:spPr>
        <a:xfrm rot="5400000">
          <a:off x="4364678" y="310171"/>
          <a:ext cx="1656087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45% des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32% des répondants 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58% connaissent les poursuites d’études proposées dans leur discipline. </a:t>
          </a:r>
          <a:endParaRPr lang="fr-FR" sz="1400" kern="1200" dirty="0"/>
        </a:p>
      </dsp:txBody>
      <dsp:txXfrm rot="5400000">
        <a:off x="4364678" y="310171"/>
        <a:ext cx="1656087" cy="4880252"/>
      </dsp:txXfrm>
    </dsp:sp>
    <dsp:sp modelId="{D26BBCC6-3BAD-4683-92E0-56281F08A9CC}">
      <dsp:nvSpPr>
        <dsp:cNvPr id="0" name=""/>
        <dsp:cNvSpPr/>
      </dsp:nvSpPr>
      <dsp:spPr>
        <a:xfrm>
          <a:off x="0" y="1829452"/>
          <a:ext cx="2745141" cy="177636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0" y="1829452"/>
        <a:ext cx="2745141" cy="17763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baseline="0" dirty="0" smtClean="0">
              <a:solidFill>
                <a:schemeClr val="tx1"/>
              </a:solidFill>
            </a:rPr>
            <a:t>d’autonomie  (51%)</a:t>
          </a:r>
          <a:endParaRPr lang="fr-FR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baseline="0" dirty="0" smtClean="0">
              <a:solidFill>
                <a:schemeClr val="tx1"/>
              </a:solidFill>
            </a:rPr>
            <a:t>de savoirs (43%)</a:t>
          </a:r>
          <a:endParaRPr lang="fr-FR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baseline="0" dirty="0" smtClean="0">
              <a:solidFill>
                <a:schemeClr val="tx1"/>
              </a:solidFill>
            </a:rPr>
            <a:t>de rencontres  (41%)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baseline="0" dirty="0" smtClean="0">
              <a:solidFill>
                <a:schemeClr val="tx1"/>
              </a:solidFill>
            </a:rPr>
            <a:t>d’apprentissage  (34%)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dirty="0" smtClean="0"/>
            <a:t>de construction de son avenir professionnel (20%)</a:t>
          </a:r>
          <a:endParaRPr lang="fr-FR" sz="1400" kern="1200" baseline="0" dirty="0" smtClean="0">
            <a:solidFill>
              <a:schemeClr val="tx1"/>
            </a:solidFill>
          </a:endParaRPr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baseline="0" dirty="0" smtClean="0">
              <a:solidFill>
                <a:schemeClr val="tx1"/>
              </a:solidFill>
            </a:rPr>
            <a:t>d’acquérir des savoirs et des savoir-faire (43%)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de renforcer sa culture générale (27%)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baseline="0" dirty="0" smtClean="0">
              <a:solidFill>
                <a:schemeClr val="tx1"/>
              </a:solidFill>
            </a:rPr>
            <a:t>de se préparer à un métier (26%)</a:t>
          </a:r>
          <a:endParaRPr lang="fr-FR" sz="1400" kern="1200" dirty="0">
            <a:noFill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baseline="0" dirty="0" smtClean="0">
              <a:solidFill>
                <a:schemeClr val="tx1"/>
              </a:solidFill>
            </a:rPr>
            <a:t>d’acquérir des méthodes de travail (19%) </a:t>
          </a:r>
          <a:endParaRPr lang="fr-FR" sz="1400" kern="1200" dirty="0">
            <a:noFill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de préparer une réorientation dès l’an prochain (19%)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de la motivation (72%)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du travail régulier (67%)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de l’assiduité (35%) 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De l’accès aux ressources documentaires (20%)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de la gestion de son temps de travail personnel (19%)</a:t>
          </a:r>
          <a:endParaRPr lang="fr-FR" sz="14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47053" y="-1699502"/>
          <a:ext cx="1476429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47% sont satisfaits des informations obtenues, de l’accueil et de l’accompagnement dont ils ont bénéficié avant les inscriptions (réunions de rentrée, accueil des bacheliers…).</a:t>
          </a:r>
          <a:endParaRPr lang="fr-FR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À la rentrée 2012/2013, 12% des répondants ont bénéficié du dispositif de parrainage. </a:t>
          </a:r>
          <a:r>
            <a:rPr lang="fr-FR" sz="1200" kern="1200" dirty="0" smtClean="0">
              <a:solidFill>
                <a:schemeClr val="tx1"/>
              </a:solidFill>
            </a:rPr>
            <a:t>Ils jugent ce dispositif satisfaisant et utile.</a:t>
          </a:r>
          <a:endParaRPr lang="fr-FR" sz="1200" kern="1200" dirty="0">
            <a:solidFill>
              <a:schemeClr val="tx1"/>
            </a:solidFill>
          </a:endParaRPr>
        </a:p>
      </dsp:txBody>
      <dsp:txXfrm rot="5400000">
        <a:off x="4447053" y="-1699502"/>
        <a:ext cx="1476429" cy="4880252"/>
      </dsp:txXfrm>
    </dsp:sp>
    <dsp:sp modelId="{ED65357B-54B3-4C7F-B6A9-EDFB8B5312AA}">
      <dsp:nvSpPr>
        <dsp:cNvPr id="0" name=""/>
        <dsp:cNvSpPr/>
      </dsp:nvSpPr>
      <dsp:spPr>
        <a:xfrm>
          <a:off x="0" y="2945"/>
          <a:ext cx="2745141" cy="147535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0" y="2945"/>
        <a:ext cx="2745141" cy="1475355"/>
      </dsp:txXfrm>
    </dsp:sp>
    <dsp:sp modelId="{A6723134-DB7F-4244-A7F5-DD68258B3C8C}">
      <dsp:nvSpPr>
        <dsp:cNvPr id="0" name=""/>
        <dsp:cNvSpPr/>
      </dsp:nvSpPr>
      <dsp:spPr>
        <a:xfrm rot="5400000">
          <a:off x="4357711" y="116694"/>
          <a:ext cx="1655112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34% envisagent d’adhérer à une association étudiante.</a:t>
          </a:r>
          <a:endParaRPr lang="fr-FR" sz="105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19% souhaitent participer à des activités organisées par leur département (foyer, théâtre…).</a:t>
          </a:r>
          <a:endParaRPr lang="fr-FR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71% pensent fréquenter la bibliothèque de l’UFR. </a:t>
          </a:r>
          <a:endParaRPr lang="fr-FR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71% envisagent de se rendre régulièrement à la bibliothèque centrale.</a:t>
          </a:r>
          <a:endParaRPr lang="fr-FR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78% ont activé leur ENT et messagerie étudiante.</a:t>
          </a:r>
          <a:endParaRPr lang="fr-FR" sz="1200" kern="1200" dirty="0"/>
        </a:p>
      </dsp:txBody>
      <dsp:txXfrm rot="5400000">
        <a:off x="4357711" y="116694"/>
        <a:ext cx="1655112" cy="4880252"/>
      </dsp:txXfrm>
    </dsp:sp>
    <dsp:sp modelId="{8E1C7C36-B28E-463E-9B7C-CBD4F4A7DFE7}">
      <dsp:nvSpPr>
        <dsp:cNvPr id="0" name=""/>
        <dsp:cNvSpPr/>
      </dsp:nvSpPr>
      <dsp:spPr>
        <a:xfrm>
          <a:off x="0" y="1552605"/>
          <a:ext cx="2745141" cy="200843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0" y="1552605"/>
        <a:ext cx="2745141" cy="2008430"/>
      </dsp:txXfrm>
    </dsp:sp>
    <dsp:sp modelId="{50280043-6F05-48F6-B393-3A364DC4C2EB}">
      <dsp:nvSpPr>
        <dsp:cNvPr id="0" name=""/>
        <dsp:cNvSpPr/>
      </dsp:nvSpPr>
      <dsp:spPr>
        <a:xfrm rot="5400000">
          <a:off x="4489731" y="1921401"/>
          <a:ext cx="1378182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76% des répondants se sont informés avant l’inscription. </a:t>
          </a:r>
          <a:endParaRPr lang="fr-FR" sz="9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52 % des étudiants répondants ont consulté le site internet pour se documenter sur la formation et les procédures d’inscription.</a:t>
          </a:r>
          <a:endParaRPr lang="fr-FR" sz="9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29% ont assisté une journée de découverte de  l’université lorsqu’ils étaient en première.</a:t>
          </a:r>
          <a:endParaRPr lang="fr-FR" sz="1200" kern="1200" dirty="0"/>
        </a:p>
      </dsp:txBody>
      <dsp:txXfrm rot="5400000">
        <a:off x="4489731" y="1921401"/>
        <a:ext cx="1378182" cy="4885022"/>
      </dsp:txXfrm>
    </dsp:sp>
    <dsp:sp modelId="{D26BBCC6-3BAD-4683-92E0-56281F08A9CC}">
      <dsp:nvSpPr>
        <dsp:cNvPr id="0" name=""/>
        <dsp:cNvSpPr/>
      </dsp:nvSpPr>
      <dsp:spPr>
        <a:xfrm>
          <a:off x="0" y="3637212"/>
          <a:ext cx="2747825" cy="147535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0" y="3637212"/>
        <a:ext cx="2747825" cy="1475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Sociologie et anthropologie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06552732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Sociologie et anthropologie</a:t>
            </a:r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486 inscrits </a:t>
            </a:r>
            <a:r>
              <a:rPr lang="fr-FR" sz="1200" dirty="0" smtClean="0"/>
              <a:t>en L1, 113 ont répondu à l’enquête soit un taux de réponse de 23,2%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64% des répondants sont des femmes</a:t>
            </a:r>
            <a:r>
              <a:rPr lang="fr-FR" sz="1200" dirty="0" smtClean="0"/>
              <a:t>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64 </a:t>
            </a:r>
            <a:r>
              <a:rPr lang="fr-FR" sz="1200" dirty="0" smtClean="0"/>
              <a:t>répondants sont des bacheliers de l’année 2012. </a:t>
            </a:r>
            <a:r>
              <a:rPr lang="fr-FR" sz="1200" smtClean="0"/>
              <a:t>Sur les 113 répondants inscrits pour la première fois à l’UTM, 82 </a:t>
            </a:r>
            <a:r>
              <a:rPr lang="fr-FR" sz="1200" dirty="0" smtClean="0"/>
              <a:t>ont obtenu un baccalauréat général</a:t>
            </a:r>
            <a:r>
              <a:rPr lang="fr-FR" sz="1200" dirty="0" smtClean="0">
                <a:solidFill>
                  <a:schemeClr val="tx1"/>
                </a:solidFill>
              </a:rPr>
              <a:t>, 15 ont</a:t>
            </a:r>
            <a:r>
              <a:rPr lang="fr-FR" sz="1200" dirty="0" smtClean="0"/>
              <a:t> un bac technologique et 16 ont un bac professionnel.</a:t>
            </a:r>
          </a:p>
          <a:p>
            <a:pPr algn="just"/>
            <a:r>
              <a:rPr lang="fr-FR" sz="1200" dirty="0" smtClean="0"/>
              <a:t>49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55% 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19% exercent 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12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En fin de terminale certains envisageaient de s’inscrire :</a:t>
            </a:r>
          </a:p>
          <a:p>
            <a:pPr algn="just"/>
            <a:r>
              <a:rPr lang="fr-FR" sz="1200" dirty="0" smtClean="0"/>
              <a:t>- en BTS (19), </a:t>
            </a:r>
            <a:r>
              <a:rPr lang="fr-FR" sz="1200" dirty="0"/>
              <a:t>dans une autre licence (6), dans </a:t>
            </a:r>
            <a:r>
              <a:rPr lang="fr-FR" sz="1200" dirty="0" smtClean="0"/>
              <a:t>une école de commerce (3), en DUT (12), dans une école des métiers du secteur social (16), dans une école d’arts (9), en IEP (10) dans une autre formation (18).</a:t>
            </a:r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47445228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5606595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41277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484784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(1/3 des répondants souhaitent valider un master)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3429000"/>
            <a:ext cx="4320480" cy="23762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5976" y="3555013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faire aboutir une réorientation dès l’année suivante. 19% des répondants considèrent ce passage à l’université comme une étape provisoire.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348880"/>
            <a:ext cx="4320480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330877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étudié. 44% se sont renseignés sur les débouchés possibles et 37% des répondants ont un projet professionnel précis.</a:t>
            </a:r>
            <a:endParaRPr lang="fr-FR" sz="1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4491697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En effet, la première année est parfois considérée comme une année de transition entre deux situations, deux possibilités de formation. </a:t>
            </a:r>
          </a:p>
          <a:p>
            <a:pPr algn="just"/>
            <a:r>
              <a:rPr lang="fr-FR" sz="1400" dirty="0" smtClean="0"/>
              <a:t>87 étudiants ont souhaité s’inscrire dans d’autres formations.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89279486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r>
              <a:rPr lang="fr-FR" sz="1400" dirty="0" smtClean="0"/>
              <a:t>Pour 45% des répondants, l’inscription en licence à l’UTM représente le premier choix d’études après le bac. </a:t>
            </a:r>
            <a:endParaRPr lang="fr-FR" sz="1400" smtClean="0"/>
          </a:p>
          <a:p>
            <a:pPr marL="0" indent="0" algn="just">
              <a:buNone/>
            </a:pPr>
            <a:r>
              <a:rPr lang="fr-FR" sz="1400" smtClean="0"/>
              <a:t>Faire </a:t>
            </a:r>
            <a:r>
              <a:rPr lang="fr-FR" sz="1400" dirty="0" smtClean="0"/>
              <a:t>des études universitaires longues motive 58% des répondants.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76%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intérêt marqué pour le domaine d’étude qu’elle recouvre (72%) et à un projet précis dans 28% des cas. </a:t>
            </a:r>
          </a:p>
          <a:p>
            <a:pPr marL="0" indent="0" algn="just">
              <a:buNone/>
            </a:pPr>
            <a:r>
              <a:rPr lang="fr-FR" sz="1400" dirty="0" smtClean="0"/>
              <a:t>¼ des répondants souhaitent découvrir la sociologie à l’université.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 </a:t>
            </a:r>
          </a:p>
          <a:p>
            <a:pPr marL="0" indent="0" algn="just">
              <a:buNone/>
            </a:pPr>
            <a:r>
              <a:rPr lang="fr-FR" sz="1400" dirty="0" smtClean="0"/>
              <a:t>37% des étudiants interrogés déclarent avoir un projet professionnel précis. 44% connaissent les débouchés possibles après des études en sciences sociales. </a:t>
            </a:r>
          </a:p>
          <a:p>
            <a:pPr marL="0" indent="0" algn="just">
              <a:buNone/>
            </a:pPr>
            <a:r>
              <a:rPr lang="fr-FR" sz="1400" dirty="0" smtClean="0"/>
              <a:t>Pour 41% des répondants le niveau d’études qu’ils auront validé leur permettra d’accéder plus facilement à l’emploi.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50% des répondants envisagent l’université comme un lieu révélateur de leur autonomie dans tous les sens du terme. Ils sont 19% à exercer une activité salariée d’environ 20h par semaine pour financer cette autonomie et plus particulièrement leurs études.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1201</Words>
  <Application>Microsoft Office PowerPoint</Application>
  <PresentationFormat>Affichage à l'écran (4:3)</PresentationFormat>
  <Paragraphs>117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54</cp:revision>
  <dcterms:created xsi:type="dcterms:W3CDTF">2012-11-30T14:18:21Z</dcterms:created>
  <dcterms:modified xsi:type="dcterms:W3CDTF">2013-02-15T09:24:44Z</dcterms:modified>
</cp:coreProperties>
</file>