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7" autoAdjust="0"/>
  </p:normalViewPr>
  <p:slideViewPr>
    <p:cSldViewPr>
      <p:cViewPr>
        <p:scale>
          <a:sx n="130" d="100"/>
          <a:sy n="130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SES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3 803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1 015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45%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55%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21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38% de bacheliers</a:t>
          </a:r>
          <a:endParaRPr lang="fr-FR" dirty="0">
            <a:solidFill>
              <a:schemeClr val="bg1"/>
            </a:solidFill>
          </a:endParaRPr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</a:t>
          </a:r>
        </a:p>
        <a:p>
          <a:r>
            <a:rPr lang="fr-FR" b="1" dirty="0" smtClean="0"/>
            <a:t>Sciences Économiques et Gestion 2012/2013</a:t>
          </a:r>
        </a:p>
        <a:p>
          <a:r>
            <a:rPr lang="fr-FR" dirty="0" smtClean="0"/>
            <a:t> 520 étudiants </a:t>
          </a:r>
        </a:p>
        <a:p>
          <a:r>
            <a:rPr lang="fr-FR" dirty="0" smtClean="0"/>
            <a:t>261 étudiants inscrits en L1 :</a:t>
          </a:r>
        </a:p>
        <a:p>
          <a:r>
            <a:rPr lang="fr-FR" dirty="0" smtClean="0"/>
            <a:t>53% d’hommes</a:t>
          </a:r>
        </a:p>
        <a:p>
          <a:r>
            <a:rPr lang="fr-FR" dirty="0" smtClean="0"/>
            <a:t>47%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12 étudiants </a:t>
          </a:r>
          <a:r>
            <a:rPr lang="fr-FR" sz="1400" dirty="0" smtClean="0"/>
            <a:t>se sont informés sur les débouchés de la discipline.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</a:t>
          </a:r>
          <a:r>
            <a:rPr lang="fr-FR" sz="1400" b="0" dirty="0" smtClean="0">
              <a:solidFill>
                <a:schemeClr val="tx1"/>
              </a:solidFill>
            </a:rPr>
            <a:t>7 répondants</a:t>
          </a:r>
          <a:r>
            <a:rPr lang="fr-FR" sz="1400" b="0" dirty="0" smtClean="0">
              <a:solidFill>
                <a:schemeClr val="tx1"/>
              </a:solidFill>
            </a:rPr>
            <a:t>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19 </a:t>
          </a:r>
          <a:r>
            <a:rPr lang="fr-FR" sz="1400" dirty="0" smtClean="0"/>
            <a:t>connaissent les poursuites d’études proposées dans leur discipline. </a:t>
          </a:r>
          <a:endParaRPr lang="fr-FR" sz="1400" dirty="0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14 répondants </a:t>
          </a:r>
          <a:r>
            <a:rPr lang="fr-FR" sz="1400" dirty="0" smtClean="0"/>
            <a:t>envisagent de suivre un parcours d’études long (master 2).</a:t>
          </a:r>
          <a:endParaRPr lang="fr-FR" sz="1400" dirty="0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7 étudiants </a:t>
          </a:r>
          <a:r>
            <a:rPr lang="fr-FR" sz="1400" dirty="0" smtClean="0"/>
            <a:t>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 4 ont postulé ailleurs.</a:t>
          </a:r>
          <a:endParaRPr lang="fr-FR" sz="1400" dirty="0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38A0CE82-B909-44AB-91A1-9FC8FFE47E23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10 </a:t>
          </a:r>
          <a:r>
            <a:rPr lang="fr-FR" sz="1400" dirty="0" smtClean="0"/>
            <a:t>estiment avoir des aptitudes dans la discipline choisie.</a:t>
          </a:r>
          <a:endParaRPr lang="fr-FR" sz="1400" dirty="0"/>
        </a:p>
      </dgm:t>
    </dgm:pt>
    <dgm:pt modelId="{826CA2A5-1366-4022-B5E9-F3320459C33C}" type="sibTrans" cxnId="{EB45341D-F8ED-4B03-9992-F4245BCF122E}">
      <dgm:prSet/>
      <dgm:spPr/>
      <dgm:t>
        <a:bodyPr/>
        <a:lstStyle/>
        <a:p>
          <a:endParaRPr lang="fr-FR"/>
        </a:p>
      </dgm:t>
    </dgm:pt>
    <dgm:pt modelId="{20BF332F-9A7E-4E9C-AE06-A68F7DA5DB0C}" type="parTrans" cxnId="{EB45341D-F8ED-4B03-9992-F4245BCF122E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Pour </a:t>
          </a:r>
          <a:r>
            <a:rPr lang="fr-FR" sz="1400" dirty="0" smtClean="0"/>
            <a:t>23 répondants</a:t>
          </a:r>
          <a:r>
            <a:rPr lang="fr-FR" sz="1400" dirty="0" smtClean="0"/>
            <a:t>, la filière choisie correspond à un intérêt pour la discipline.</a:t>
          </a:r>
          <a:endParaRPr lang="fr-FR" sz="1400" dirty="0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112E6E8E-698D-48D6-9531-14B710DC5FFF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>
              <a:solidFill>
                <a:schemeClr val="tx1"/>
              </a:solidFill>
            </a:rPr>
            <a:t>14 </a:t>
          </a:r>
          <a:r>
            <a:rPr lang="fr-FR" sz="1400" dirty="0" smtClean="0">
              <a:solidFill>
                <a:schemeClr val="tx1"/>
              </a:solidFill>
            </a:rPr>
            <a:t>ont un projet professionnel précis.</a:t>
          </a:r>
          <a:endParaRPr lang="fr-FR" sz="1400" dirty="0"/>
        </a:p>
      </dgm:t>
    </dgm:pt>
    <dgm:pt modelId="{C33D0F3C-E208-4583-9ADD-6FAA3A2185FC}" type="parTrans" cxnId="{B94BA560-9B19-4604-BB25-DE8707557EFA}">
      <dgm:prSet/>
      <dgm:spPr/>
    </dgm:pt>
    <dgm:pt modelId="{4048AC5F-A0ED-4A45-94CE-DD6A1B1944F0}" type="sibTrans" cxnId="{B94BA560-9B19-4604-BB25-DE8707557EFA}">
      <dgm:prSet/>
      <dgm:spPr/>
    </dgm:pt>
    <dgm:pt modelId="{4A4FF7E1-72E3-49B1-B90A-8E7BD8EAF4E8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12 </a:t>
          </a:r>
          <a:r>
            <a:rPr lang="fr-FR" sz="1400" dirty="0" smtClean="0"/>
            <a:t>s’inscrivent en économie et gestion pour poursuivre leurs études dans un domaine disciplinaire en lien avec la série du baccalauréat (ES).</a:t>
          </a:r>
          <a:endParaRPr lang="fr-FR" sz="1400" dirty="0"/>
        </a:p>
      </dgm:t>
    </dgm:pt>
    <dgm:pt modelId="{C77775B0-CA11-4604-A49C-CAB91899429F}" type="parTrans" cxnId="{2079CCDB-5C3D-4B2A-BC99-5723EFC02C8C}">
      <dgm:prSet/>
      <dgm:spPr/>
    </dgm:pt>
    <dgm:pt modelId="{F03400DC-AF9A-499D-B271-14A0CC1FA00C}" type="sibTrans" cxnId="{2079CCDB-5C3D-4B2A-BC99-5723EFC02C8C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  <dgm:t>
        <a:bodyPr/>
        <a:lstStyle/>
        <a:p>
          <a:endParaRPr lang="fr-FR"/>
        </a:p>
      </dgm:t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  <dgm:t>
        <a:bodyPr/>
        <a:lstStyle/>
        <a:p>
          <a:endParaRPr lang="fr-FR"/>
        </a:p>
      </dgm:t>
    </dgm:pt>
    <dgm:pt modelId="{4FE600F4-98B6-4E76-9089-2B845485D62D}" type="pres">
      <dgm:prSet presAssocID="{E6C4EC9C-003D-4CF2-998E-5BB0C2615DBC}" presName="linNode" presStyleCnt="0"/>
      <dgm:spPr/>
      <dgm:t>
        <a:bodyPr/>
        <a:lstStyle/>
        <a:p>
          <a:endParaRPr lang="fr-FR"/>
        </a:p>
      </dgm:t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6254" custLinFactNeighborX="-161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  <dgm:t>
        <a:bodyPr/>
        <a:lstStyle/>
        <a:p>
          <a:endParaRPr lang="fr-FR"/>
        </a:p>
      </dgm:t>
    </dgm:pt>
    <dgm:pt modelId="{2221DDEC-89A0-4FFF-8B66-E3FF55ADBEC6}" type="pres">
      <dgm:prSet presAssocID="{4BD4AF6E-DD80-46A5-8A2C-4506A3647C89}" presName="linNode" presStyleCnt="0"/>
      <dgm:spPr/>
      <dgm:t>
        <a:bodyPr/>
        <a:lstStyle/>
        <a:p>
          <a:endParaRPr lang="fr-FR"/>
        </a:p>
      </dgm:t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55257" custLinFactY="-83132" custLinFactNeighborX="473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6D1B8499-6456-4CF8-92C6-1E3BBD3AAC31}" type="presOf" srcId="{4A4FF7E1-72E3-49B1-B90A-8E7BD8EAF4E8}" destId="{A6723134-DB7F-4244-A7F5-DD68258B3C8C}" srcOrd="0" destOrd="2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EB45341D-F8ED-4B03-9992-F4245BCF122E}" srcId="{E6C4EC9C-003D-4CF2-998E-5BB0C2615DBC}" destId="{38A0CE82-B909-44AB-91A1-9FC8FFE47E23}" srcOrd="1" destOrd="0" parTransId="{20BF332F-9A7E-4E9C-AE06-A68F7DA5DB0C}" sibTransId="{826CA2A5-1366-4022-B5E9-F3320459C33C}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C4D51DB6-1B96-4588-BECD-60F55EA08C07}" type="presOf" srcId="{38A0CE82-B909-44AB-91A1-9FC8FFE47E23}" destId="{A6723134-DB7F-4244-A7F5-DD68258B3C8C}" srcOrd="0" destOrd="1" presId="urn:microsoft.com/office/officeart/2005/8/layout/vList5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2079CCDB-5C3D-4B2A-BC99-5723EFC02C8C}" srcId="{E6C4EC9C-003D-4CF2-998E-5BB0C2615DBC}" destId="{4A4FF7E1-72E3-49B1-B90A-8E7BD8EAF4E8}" srcOrd="2" destOrd="0" parTransId="{C77775B0-CA11-4604-A49C-CAB91899429F}" sibTransId="{F03400DC-AF9A-499D-B271-14A0CC1FA00C}"/>
    <dgm:cxn modelId="{B94BA560-9B19-4604-BB25-DE8707557EFA}" srcId="{02651DC6-2737-45E2-8520-9D9D780501BD}" destId="{112E6E8E-698D-48D6-9531-14B710DC5FFF}" srcOrd="1" destOrd="0" parTransId="{C33D0F3C-E208-4583-9ADD-6FAA3A2185FC}" sibTransId="{4048AC5F-A0ED-4A45-94CE-DD6A1B1944F0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C9A351FA-AD3A-4F17-9894-EBE995928D7F}" type="presOf" srcId="{112E6E8E-698D-48D6-9531-14B710DC5FFF}" destId="{E2D4D233-7564-49A0-8EDD-DC2CD80526EB}" srcOrd="0" destOrd="1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savoir  </a:t>
          </a:r>
          <a:r>
            <a:rPr lang="fr-FR" baseline="0" dirty="0" smtClean="0">
              <a:solidFill>
                <a:schemeClr val="tx1"/>
              </a:solidFill>
            </a:rPr>
            <a:t>(21/27)</a:t>
          </a:r>
          <a:endParaRPr lang="fr-FR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baseline="0" dirty="0" smtClean="0">
              <a:solidFill>
                <a:schemeClr val="tx1"/>
              </a:solidFill>
            </a:rPr>
            <a:t>(8/27)</a:t>
          </a:r>
          <a:endParaRPr lang="fr-FR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motivation </a:t>
          </a:r>
          <a:r>
            <a:rPr lang="fr-FR" dirty="0" smtClean="0"/>
            <a:t>(17/27)</a:t>
          </a:r>
          <a:endParaRPr lang="fr-FR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AF83A6BB-8740-4467-A8E1-77DD1BAD5602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l’organisation du travail personnel </a:t>
          </a:r>
          <a:r>
            <a:rPr lang="fr-FR" dirty="0" smtClean="0"/>
            <a:t>(6)</a:t>
          </a:r>
          <a:endParaRPr lang="fr-FR" dirty="0"/>
        </a:p>
      </dgm:t>
    </dgm:pt>
    <dgm:pt modelId="{39C6EA7E-CCB5-45A6-B40D-2CA6CF4F2873}" type="parTrans" cxnId="{D74D544C-5C59-4283-A499-FBDE92707054}">
      <dgm:prSet/>
      <dgm:spPr/>
      <dgm:t>
        <a:bodyPr/>
        <a:lstStyle/>
        <a:p>
          <a:endParaRPr lang="fr-FR"/>
        </a:p>
      </dgm:t>
    </dgm:pt>
    <dgm:pt modelId="{A77130A9-917B-4A03-96E6-47FD6E08C988}" type="sibTrans" cxnId="{D74D544C-5C59-4283-A499-FBDE92707054}">
      <dgm:prSet/>
      <dgm:spPr/>
      <dgm:t>
        <a:bodyPr/>
        <a:lstStyle/>
        <a:p>
          <a:endParaRPr lang="fr-FR"/>
        </a:p>
      </dgm:t>
    </dgm:pt>
    <dgm:pt modelId="{C8D83450-8E29-4370-95F4-9E3D439F3CBC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se préparer à un métier </a:t>
          </a:r>
          <a:r>
            <a:rPr lang="fr-FR" baseline="0" dirty="0" smtClean="0">
              <a:solidFill>
                <a:schemeClr val="tx1"/>
              </a:solidFill>
            </a:rPr>
            <a:t>(5) </a:t>
          </a:r>
          <a:endParaRPr lang="fr-FR" dirty="0">
            <a:noFill/>
          </a:endParaRPr>
        </a:p>
      </dgm:t>
    </dgm:pt>
    <dgm:pt modelId="{D6427EAB-6A49-45CC-A550-D6BCF584196D}" type="parTrans" cxnId="{C5017223-1BAD-4920-9F0D-5302E1F3BF81}">
      <dgm:prSet/>
      <dgm:spPr/>
      <dgm:t>
        <a:bodyPr/>
        <a:lstStyle/>
        <a:p>
          <a:endParaRPr lang="fr-FR"/>
        </a:p>
      </dgm:t>
    </dgm:pt>
    <dgm:pt modelId="{9D6E97AF-8001-446B-A0A5-DDE9530C36F9}" type="sibTrans" cxnId="{C5017223-1BAD-4920-9F0D-5302E1F3BF81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travail régulier </a:t>
          </a:r>
          <a:r>
            <a:rPr lang="fr-FR" dirty="0" smtClean="0"/>
            <a:t>(15) </a:t>
          </a:r>
          <a:endParaRPr lang="fr-FR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5C6CAC95-6DE5-4AF3-8478-C7059B2BEFA0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construction de son avenir professionnel </a:t>
          </a:r>
          <a:r>
            <a:rPr lang="fr-FR" dirty="0" smtClean="0"/>
            <a:t>(6)</a:t>
          </a:r>
          <a:endParaRPr lang="fr-FR" dirty="0"/>
        </a:p>
      </dgm:t>
    </dgm:pt>
    <dgm:pt modelId="{20D6EDA2-C4EC-44A6-AFB3-FED74C52E5E7}" type="parTrans" cxnId="{C9992724-7AFB-49E9-AF6B-7C4CDF125136}">
      <dgm:prSet/>
      <dgm:spPr/>
    </dgm:pt>
    <dgm:pt modelId="{C312B940-BEC3-491D-9E69-F7A6A81A2821}" type="sibTrans" cxnId="{C9992724-7AFB-49E9-AF6B-7C4CDF125136}">
      <dgm:prSet/>
      <dgm:spPr/>
    </dgm:pt>
    <dgm:pt modelId="{3C38F439-8754-4FC1-A4B8-88CBF3B8896B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d’apprentissage  </a:t>
          </a:r>
          <a:r>
            <a:rPr lang="fr-FR" baseline="0" dirty="0" smtClean="0">
              <a:solidFill>
                <a:schemeClr val="tx1"/>
              </a:solidFill>
            </a:rPr>
            <a:t>(11)</a:t>
          </a:r>
          <a:endParaRPr lang="fr-FR" dirty="0"/>
        </a:p>
      </dgm:t>
    </dgm:pt>
    <dgm:pt modelId="{7CB4B958-A187-4442-8607-64FCC0FE72C8}" type="parTrans" cxnId="{D7B1174C-9382-4478-BC03-D894A9770101}">
      <dgm:prSet/>
      <dgm:spPr/>
    </dgm:pt>
    <dgm:pt modelId="{6D856561-711C-4157-8303-342C83708A8C}" type="sibTrans" cxnId="{D7B1174C-9382-4478-BC03-D894A9770101}">
      <dgm:prSet/>
      <dgm:spPr/>
    </dgm:pt>
    <dgm:pt modelId="{AAB93B05-F818-4862-8500-73C285EF7C63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d’acquérir un niveau de qualification </a:t>
          </a:r>
          <a:r>
            <a:rPr lang="fr-FR" dirty="0" smtClean="0">
              <a:solidFill>
                <a:schemeClr val="tx1"/>
              </a:solidFill>
            </a:rPr>
            <a:t>(4)</a:t>
          </a:r>
          <a:endParaRPr lang="fr-FR" dirty="0">
            <a:solidFill>
              <a:schemeClr val="tx1"/>
            </a:solidFill>
          </a:endParaRPr>
        </a:p>
      </dgm:t>
    </dgm:pt>
    <dgm:pt modelId="{60FE5720-39D8-47A4-8E6D-FA51421CD660}" type="parTrans" cxnId="{68492CD8-0F71-4B3D-BC13-ED650E4CD5CF}">
      <dgm:prSet/>
      <dgm:spPr/>
    </dgm:pt>
    <dgm:pt modelId="{8E6D6258-EA6C-460E-980C-3B04E5D90D7A}" type="sibTrans" cxnId="{68492CD8-0F71-4B3D-BC13-ED650E4CD5CF}">
      <dgm:prSet/>
      <dgm:spPr/>
    </dgm:pt>
    <dgm:pt modelId="{971A598B-7260-4DBF-9CF4-45829FA3E0E8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d’autonomie </a:t>
          </a:r>
          <a:r>
            <a:rPr lang="fr-FR" dirty="0" smtClean="0"/>
            <a:t>(14)</a:t>
          </a:r>
          <a:endParaRPr lang="fr-FR" dirty="0"/>
        </a:p>
      </dgm:t>
    </dgm:pt>
    <dgm:pt modelId="{9AE59011-A6FF-4B3B-9A49-2D5AD55DA3D7}" type="parTrans" cxnId="{3E608EF3-3D58-4677-81B4-B1A443CA716B}">
      <dgm:prSet/>
      <dgm:spPr/>
    </dgm:pt>
    <dgm:pt modelId="{C0016F6E-72FF-4E05-86E4-C5081C27BB0B}" type="sibTrans" cxnId="{3E608EF3-3D58-4677-81B4-B1A443CA716B}">
      <dgm:prSet/>
      <dgm:spPr/>
    </dgm:pt>
    <dgm:pt modelId="{F3E684FB-414B-4E37-AD20-BE2D54945CCD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l’assiduité </a:t>
          </a:r>
          <a:r>
            <a:rPr lang="fr-FR" dirty="0" smtClean="0"/>
            <a:t>(12) </a:t>
          </a:r>
          <a:endParaRPr lang="fr-FR" dirty="0"/>
        </a:p>
      </dgm:t>
    </dgm:pt>
    <dgm:pt modelId="{28D8C5EC-6C7B-49E1-9CBC-7D429970A18C}" type="parTrans" cxnId="{ED17BA51-24FD-45C8-A85C-825D49816FCF}">
      <dgm:prSet/>
      <dgm:spPr/>
    </dgm:pt>
    <dgm:pt modelId="{84C1FA96-4285-46CC-B4EF-9FC3D8551320}" type="sibTrans" cxnId="{ED17BA51-24FD-45C8-A85C-825D49816FCF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LinFactNeighborX="-1314" custLinFactNeighborY="-6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9992724-7AFB-49E9-AF6B-7C4CDF125136}" srcId="{02651DC6-2737-45E2-8520-9D9D780501BD}" destId="{5C6CAC95-6DE5-4AF3-8478-C7059B2BEFA0}" srcOrd="3" destOrd="0" parTransId="{20D6EDA2-C4EC-44A6-AFB3-FED74C52E5E7}" sibTransId="{C312B940-BEC3-491D-9E69-F7A6A81A2821}"/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D74D544C-5C59-4283-A499-FBDE92707054}" srcId="{4BD4AF6E-DD80-46A5-8A2C-4506A3647C89}" destId="{AF83A6BB-8740-4467-A8E1-77DD1BAD5602}" srcOrd="3" destOrd="0" parTransId="{39C6EA7E-CCB5-45A6-B40D-2CA6CF4F2873}" sibTransId="{A77130A9-917B-4A03-96E6-47FD6E08C988}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D7B1174C-9382-4478-BC03-D894A9770101}" srcId="{02651DC6-2737-45E2-8520-9D9D780501BD}" destId="{3C38F439-8754-4FC1-A4B8-88CBF3B8896B}" srcOrd="2" destOrd="0" parTransId="{7CB4B958-A187-4442-8607-64FCC0FE72C8}" sibTransId="{6D856561-711C-4157-8303-342C83708A8C}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2691FE1E-FC3E-4B98-8209-16923ACCF707}" type="presOf" srcId="{F3E684FB-414B-4E37-AD20-BE2D54945CCD}" destId="{50280043-6F05-48F6-B393-3A364DC4C2EB}" srcOrd="0" destOrd="2" presId="urn:microsoft.com/office/officeart/2005/8/layout/vList5"/>
    <dgm:cxn modelId="{26EA600A-F0AC-4A79-94FD-F61E8FA2DD70}" type="presOf" srcId="{3C38F439-8754-4FC1-A4B8-88CBF3B8896B}" destId="{E2D4D233-7564-49A0-8EDD-DC2CD80526EB}" srcOrd="0" destOrd="2" presId="urn:microsoft.com/office/officeart/2005/8/layout/vList5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5CAE963A-11EC-49D6-8EEE-49599A613499}" type="presOf" srcId="{5C6CAC95-6DE5-4AF3-8478-C7059B2BEFA0}" destId="{E2D4D233-7564-49A0-8EDD-DC2CD80526EB}" srcOrd="0" destOrd="3" presId="urn:microsoft.com/office/officeart/2005/8/layout/vList5"/>
    <dgm:cxn modelId="{DAF5EC84-44C0-45DD-948F-D4194E91D0AB}" type="presOf" srcId="{C8D83450-8E29-4370-95F4-9E3D439F3CBC}" destId="{A6723134-DB7F-4244-A7F5-DD68258B3C8C}" srcOrd="0" destOrd="1" presId="urn:microsoft.com/office/officeart/2005/8/layout/vList5"/>
    <dgm:cxn modelId="{7F6209E8-1466-4948-A8C5-077E7F8EE59A}" type="presOf" srcId="{971A598B-7260-4DBF-9CF4-45829FA3E0E8}" destId="{E2D4D233-7564-49A0-8EDD-DC2CD80526EB}" srcOrd="0" destOrd="1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BCF543B2-B3C6-49F2-8DB9-55D92B860636}" type="presOf" srcId="{9DE68122-EEEC-45B3-82A7-206805A1C584}" destId="{E2D4D233-7564-49A0-8EDD-DC2CD80526EB}" srcOrd="0" destOrd="0" presId="urn:microsoft.com/office/officeart/2005/8/layout/vList5"/>
    <dgm:cxn modelId="{68492CD8-0F71-4B3D-BC13-ED650E4CD5CF}" srcId="{E6C4EC9C-003D-4CF2-998E-5BB0C2615DBC}" destId="{AAB93B05-F818-4862-8500-73C285EF7C63}" srcOrd="2" destOrd="0" parTransId="{60FE5720-39D8-47A4-8E6D-FA51421CD660}" sibTransId="{8E6D6258-EA6C-460E-980C-3B04E5D90D7A}"/>
    <dgm:cxn modelId="{FD1E485A-C67C-49BF-BE13-C84A0914BBA3}" type="presOf" srcId="{AAB93B05-F818-4862-8500-73C285EF7C63}" destId="{A6723134-DB7F-4244-A7F5-DD68258B3C8C}" srcOrd="0" destOrd="2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957E68C9-4349-41C7-8B8E-006A71C5E887}" type="presOf" srcId="{AF83A6BB-8740-4467-A8E1-77DD1BAD5602}" destId="{50280043-6F05-48F6-B393-3A364DC4C2EB}" srcOrd="0" destOrd="3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D576F108-2FE3-4534-B4A6-38036D22CE3C}" type="presOf" srcId="{E68695E6-7F68-4F8E-9236-C2AE74143A77}" destId="{A6723134-DB7F-4244-A7F5-DD68258B3C8C}" srcOrd="0" destOrd="0" presId="urn:microsoft.com/office/officeart/2005/8/layout/vList5"/>
    <dgm:cxn modelId="{3E608EF3-3D58-4677-81B4-B1A443CA716B}" srcId="{02651DC6-2737-45E2-8520-9D9D780501BD}" destId="{971A598B-7260-4DBF-9CF4-45829FA3E0E8}" srcOrd="1" destOrd="0" parTransId="{9AE59011-A6FF-4B3B-9A49-2D5AD55DA3D7}" sibTransId="{C0016F6E-72FF-4E05-86E4-C5081C27BB0B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ED17BA51-24FD-45C8-A85C-825D49816FCF}" srcId="{4BD4AF6E-DD80-46A5-8A2C-4506A3647C89}" destId="{F3E684FB-414B-4E37-AD20-BE2D54945CCD}" srcOrd="2" destOrd="0" parTransId="{28D8C5EC-6C7B-49E1-9CBC-7D429970A18C}" sibTransId="{84C1FA96-4285-46CC-B4EF-9FC3D8551320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C5017223-1BAD-4920-9F0D-5302E1F3BF81}" srcId="{E6C4EC9C-003D-4CF2-998E-5BB0C2615DBC}" destId="{C8D83450-8E29-4370-95F4-9E3D439F3CBC}" srcOrd="1" destOrd="0" parTransId="{D6427EAB-6A49-45CC-A550-D6BCF584196D}" sibTransId="{9D6E97AF-8001-446B-A0A5-DDE9530C36F9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19/27 </a:t>
          </a:r>
          <a:r>
            <a:rPr lang="fr-FR" sz="1100" dirty="0" smtClean="0"/>
            <a:t>sont satisfaits des informations obtenues,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19 /27 répondants </a:t>
          </a:r>
          <a:r>
            <a:rPr lang="fr-FR" sz="1100" dirty="0" smtClean="0"/>
            <a:t>ne souhaitent pas adhérer à une association étudiante ou à avoir des loisirs culturels ou sportifs sur le campus.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23 répondants </a:t>
          </a:r>
          <a:r>
            <a:rPr lang="fr-FR" sz="1100" dirty="0" smtClean="0"/>
            <a:t>se sont informés sur l’UTM et l’offre de formation. </a:t>
          </a:r>
          <a:r>
            <a:rPr lang="fr-FR" sz="1100" dirty="0" smtClean="0"/>
            <a:t>15 étudiants </a:t>
          </a:r>
          <a:r>
            <a:rPr lang="fr-FR" sz="1100" dirty="0" smtClean="0"/>
            <a:t>répondants ont consulté le site internet pour se documenter sur la formation et les procédures d’inscription.</a:t>
          </a:r>
          <a:endParaRPr lang="fr-FR" sz="8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18 </a:t>
          </a:r>
          <a:r>
            <a:rPr lang="fr-FR" sz="1100" dirty="0" smtClean="0"/>
            <a:t>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15 </a:t>
          </a:r>
          <a:r>
            <a:rPr lang="fr-FR" sz="1100" dirty="0" smtClean="0"/>
            <a:t>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</a:t>
          </a:r>
          <a:r>
            <a:rPr lang="fr-FR" sz="1100" dirty="0" smtClean="0"/>
            <a:t>4 d’entre eux seulement ont </a:t>
          </a:r>
          <a:r>
            <a:rPr lang="fr-FR" sz="1100" dirty="0" smtClean="0"/>
            <a:t>bénéficié du dispositif de parrainage. </a:t>
          </a:r>
          <a:r>
            <a:rPr lang="fr-FR" sz="1100" dirty="0" smtClean="0">
              <a:solidFill>
                <a:schemeClr val="tx1"/>
              </a:solidFill>
            </a:rPr>
            <a:t>Ils ont </a:t>
          </a:r>
          <a:r>
            <a:rPr lang="fr-FR" sz="1100" dirty="0" smtClean="0">
              <a:solidFill>
                <a:schemeClr val="tx1"/>
              </a:solidFill>
            </a:rPr>
            <a:t>participé à la visite du campus et ils jugent ce dispositif satisfaisant et utile.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3 répondants </a:t>
          </a:r>
          <a:r>
            <a:rPr lang="fr-FR" sz="1100" dirty="0" smtClean="0"/>
            <a:t>déclarent avoir bénéficier 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8/27 ont </a:t>
          </a:r>
          <a:r>
            <a:rPr lang="fr-FR" sz="1100" dirty="0" smtClean="0"/>
            <a:t>assisté une journée « d’immersion » à l’université lorsqu’ils étaient en première.</a:t>
          </a:r>
          <a:endParaRPr lang="fr-FR" sz="11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Parmi eux, tous ont tenu compte des conseils d’orientation données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20 </a:t>
          </a:r>
          <a:r>
            <a:rPr lang="fr-FR" sz="1100" dirty="0" smtClean="0"/>
            <a:t>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F2257F79-D440-4DF6-A891-85EB9C35976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endParaRPr lang="fr-FR" sz="600" dirty="0"/>
        </a:p>
      </dgm:t>
    </dgm:pt>
    <dgm:pt modelId="{6E4AC3BB-5EAC-47CA-91FB-2460B9E84C94}" type="parTrans" cxnId="{66894A3E-795D-4849-9352-7A4DBC9BF2BF}">
      <dgm:prSet/>
      <dgm:spPr/>
      <dgm:t>
        <a:bodyPr/>
        <a:lstStyle/>
        <a:p>
          <a:endParaRPr lang="fr-FR"/>
        </a:p>
      </dgm:t>
    </dgm:pt>
    <dgm:pt modelId="{FC415798-46EC-4CAF-9BC1-EE4A07136E15}" type="sibTrans" cxnId="{66894A3E-795D-4849-9352-7A4DBC9BF2BF}">
      <dgm:prSet/>
      <dgm:spPr/>
      <dgm:t>
        <a:bodyPr/>
        <a:lstStyle/>
        <a:p>
          <a:endParaRPr lang="fr-FR"/>
        </a:p>
      </dgm:t>
    </dgm:pt>
    <dgm:pt modelId="{C830BD46-ABDA-4B27-AE06-1A69BE8B8FC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endParaRPr lang="fr-FR" sz="600" dirty="0"/>
        </a:p>
      </dgm:t>
    </dgm:pt>
    <dgm:pt modelId="{916A0D6E-B77F-4CEF-812E-DE7AC282B574}" type="parTrans" cxnId="{84515C3C-3D29-425F-BD3D-8DAA606DF267}">
      <dgm:prSet/>
      <dgm:spPr/>
      <dgm:t>
        <a:bodyPr/>
        <a:lstStyle/>
        <a:p>
          <a:endParaRPr lang="fr-FR"/>
        </a:p>
      </dgm:t>
    </dgm:pt>
    <dgm:pt modelId="{A22865E5-D3AA-4C32-8CA4-A484C594DD2B}" type="sibTrans" cxnId="{84515C3C-3D29-425F-BD3D-8DAA606DF267}">
      <dgm:prSet/>
      <dgm:spPr/>
      <dgm:t>
        <a:bodyPr/>
        <a:lstStyle/>
        <a:p>
          <a:endParaRPr lang="fr-FR"/>
        </a:p>
      </dgm:t>
    </dgm:pt>
    <dgm:pt modelId="{50216087-2BB9-4578-B19F-D5F234E50199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endParaRPr lang="fr-FR" sz="600" dirty="0"/>
        </a:p>
      </dgm:t>
    </dgm:pt>
    <dgm:pt modelId="{DFA862E6-3F7C-450E-9022-F05B8A810A18}" type="parTrans" cxnId="{7DE1E11D-8FD3-4EB7-9B89-E86942956AD8}">
      <dgm:prSet/>
      <dgm:spPr/>
      <dgm:t>
        <a:bodyPr/>
        <a:lstStyle/>
        <a:p>
          <a:endParaRPr lang="fr-FR"/>
        </a:p>
      </dgm:t>
    </dgm:pt>
    <dgm:pt modelId="{09F9AEE0-CC6D-48A2-B5B9-12FAC59A468C}" type="sibTrans" cxnId="{7DE1E11D-8FD3-4EB7-9B89-E86942956AD8}">
      <dgm:prSet/>
      <dgm:spPr/>
      <dgm:t>
        <a:bodyPr/>
        <a:lstStyle/>
        <a:p>
          <a:endParaRPr lang="fr-FR"/>
        </a:p>
      </dgm:t>
    </dgm:pt>
    <dgm:pt modelId="{CC146C2C-7358-4DBB-9976-D66D4ECE334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endParaRPr lang="fr-FR" sz="500" dirty="0"/>
        </a:p>
      </dgm:t>
    </dgm:pt>
    <dgm:pt modelId="{403BC1B6-0F44-40A1-9373-EBD4CEDB6F25}" type="parTrans" cxnId="{367F0067-E48F-4A17-8422-0D3E5CD7C145}">
      <dgm:prSet/>
      <dgm:spPr/>
      <dgm:t>
        <a:bodyPr/>
        <a:lstStyle/>
        <a:p>
          <a:endParaRPr lang="fr-FR"/>
        </a:p>
      </dgm:t>
    </dgm:pt>
    <dgm:pt modelId="{CF84A2D7-69E5-46B1-8F06-87446EF1B7E6}" type="sibTrans" cxnId="{367F0067-E48F-4A17-8422-0D3E5CD7C145}">
      <dgm:prSet/>
      <dgm:spPr/>
      <dgm:t>
        <a:bodyPr/>
        <a:lstStyle/>
        <a:p>
          <a:endParaRPr lang="fr-FR"/>
        </a:p>
      </dgm:t>
    </dgm:pt>
    <dgm:pt modelId="{E498895F-9FF6-4D1B-85A2-454A0C4B535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endParaRPr lang="fr-FR" sz="300" dirty="0"/>
        </a:p>
      </dgm:t>
    </dgm:pt>
    <dgm:pt modelId="{AE36239D-50A0-4C47-8A4E-F90416F7B5C7}" type="parTrans" cxnId="{F6C2B840-4E2D-47D1-8F35-CC2CDC04F166}">
      <dgm:prSet/>
      <dgm:spPr/>
      <dgm:t>
        <a:bodyPr/>
        <a:lstStyle/>
        <a:p>
          <a:endParaRPr lang="fr-FR"/>
        </a:p>
      </dgm:t>
    </dgm:pt>
    <dgm:pt modelId="{7417CC88-AF8F-4563-A8E6-92E851721B78}" type="sibTrans" cxnId="{F6C2B840-4E2D-47D1-8F35-CC2CDC04F166}">
      <dgm:prSet/>
      <dgm:spPr/>
      <dgm:t>
        <a:bodyPr/>
        <a:lstStyle/>
        <a:p>
          <a:endParaRPr lang="fr-FR"/>
        </a:p>
      </dgm:t>
    </dgm:pt>
    <dgm:pt modelId="{C168904C-96BE-48E1-9760-1D4E76CBB7BE}">
      <dgm:prSet custT="1"/>
      <dgm:spPr/>
      <dgm:t>
        <a:bodyPr/>
        <a:lstStyle/>
        <a:p>
          <a:pPr algn="just"/>
          <a:endParaRPr lang="fr-FR" sz="1100" dirty="0"/>
        </a:p>
      </dgm:t>
    </dgm:pt>
    <dgm:pt modelId="{B404AAA6-C7A5-4F3D-99C3-63C9971E4114}" type="parTrans" cxnId="{34844978-914F-4C5F-AF27-337C9AE39A9A}">
      <dgm:prSet/>
      <dgm:spPr/>
      <dgm:t>
        <a:bodyPr/>
        <a:lstStyle/>
        <a:p>
          <a:endParaRPr lang="fr-FR"/>
        </a:p>
      </dgm:t>
    </dgm:pt>
    <dgm:pt modelId="{113E12CA-6FDB-4FA9-A29D-BB7C636D5D0E}" type="sibTrans" cxnId="{34844978-914F-4C5F-AF27-337C9AE39A9A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7153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LinFactNeighborY="-103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16767" custLinFactNeighborY="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1285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CF02A703-97DC-494E-ADD4-92AD39DB3551}" type="presOf" srcId="{C168904C-96BE-48E1-9760-1D4E76CBB7BE}" destId="{300B1ECE-07E9-4254-A025-1B430ECCE2DB}" srcOrd="0" destOrd="1" presId="urn:microsoft.com/office/officeart/2005/8/layout/vList5"/>
    <dgm:cxn modelId="{ABA0F52E-797B-44A5-BE16-804CE0D18FDB}" type="presOf" srcId="{1BE99703-C52E-4659-923C-4E12012D1857}" destId="{300B1ECE-07E9-4254-A025-1B430ECCE2DB}" srcOrd="0" destOrd="3" presId="urn:microsoft.com/office/officeart/2005/8/layout/vList5"/>
    <dgm:cxn modelId="{ED8D0530-2849-46FE-8B21-0A6023B161DF}" type="presOf" srcId="{2CFD3B3C-DCDF-4CF3-AF2C-D4ED3DADCFBA}" destId="{E2D4D233-7564-49A0-8EDD-DC2CD80526EB}" srcOrd="0" destOrd="2" presId="urn:microsoft.com/office/officeart/2005/8/layout/vList5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291B268-899B-4844-9470-E15FAE341F11}" srcId="{02651DC6-2737-45E2-8520-9D9D780501BD}" destId="{2CFD3B3C-DCDF-4CF3-AF2C-D4ED3DADCFBA}" srcOrd="2" destOrd="0" parTransId="{0D78980E-67D1-4229-8422-5CFB5D470A34}" sibTransId="{17AD3749-539E-4042-8175-F9BB220BF3E9}"/>
    <dgm:cxn modelId="{7DE1E11D-8FD3-4EB7-9B89-E86942956AD8}" srcId="{E6C4EC9C-003D-4CF2-998E-5BB0C2615DBC}" destId="{50216087-2BB9-4578-B19F-D5F234E50199}" srcOrd="5" destOrd="0" parTransId="{DFA862E6-3F7C-450E-9022-F05B8A810A18}" sibTransId="{09F9AEE0-CC6D-48A2-B5B9-12FAC59A468C}"/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71342D5A-E33D-4E7C-ABF4-52247125D9F9}" type="presOf" srcId="{E498895F-9FF6-4D1B-85A2-454A0C4B5354}" destId="{50280043-6F05-48F6-B393-3A364DC4C2EB}" srcOrd="0" destOrd="1" presId="urn:microsoft.com/office/officeart/2005/8/layout/vList5"/>
    <dgm:cxn modelId="{66894A3E-795D-4849-9352-7A4DBC9BF2BF}" srcId="{E6C4EC9C-003D-4CF2-998E-5BB0C2615DBC}" destId="{F2257F79-D440-4DF6-A891-85EB9C359760}" srcOrd="1" destOrd="0" parTransId="{6E4AC3BB-5EAC-47CA-91FB-2460B9E84C94}" sibTransId="{FC415798-46EC-4CAF-9BC1-EE4A07136E15}"/>
    <dgm:cxn modelId="{2220FB87-A037-4E87-B347-1EC07E08EF5A}" srcId="{E6C4EC9C-003D-4CF2-998E-5BB0C2615DBC}" destId="{893C8FE0-C831-40A7-99C6-6A79E8EA9E64}" srcOrd="6" destOrd="0" parTransId="{A65662B0-99EF-4439-8604-4A9FD7F86C60}" sibTransId="{BBC0845B-5BC3-4AB7-BC12-291B5103E86C}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4904B4B6-5F14-43DA-841F-ECDC43CAEE2C}" type="presOf" srcId="{CC146C2C-7358-4DBB-9976-D66D4ECE3345}" destId="{E2D4D233-7564-49A0-8EDD-DC2CD80526EB}" srcOrd="0" destOrd="1" presId="urn:microsoft.com/office/officeart/2005/8/layout/vList5"/>
    <dgm:cxn modelId="{34844978-914F-4C5F-AF27-337C9AE39A9A}" srcId="{22D6ADFE-1B63-4EE2-8562-6FA72862E678}" destId="{C168904C-96BE-48E1-9760-1D4E76CBB7BE}" srcOrd="1" destOrd="0" parTransId="{B404AAA6-C7A5-4F3D-99C3-63C9971E4114}" sibTransId="{113E12CA-6FDB-4FA9-A29D-BB7C636D5D0E}"/>
    <dgm:cxn modelId="{F971002D-03DA-4A53-8292-38B30D0F31BC}" srcId="{4BD4AF6E-DD80-46A5-8A2C-4506A3647C89}" destId="{3F9DBDAD-A3D8-4758-9552-9BD6516BC4C2}" srcOrd="2" destOrd="0" parTransId="{D1C61518-F556-452A-BED0-D5662B71FE28}" sibTransId="{D29302A9-6B4D-46F5-89EB-957BBF0B2898}"/>
    <dgm:cxn modelId="{E567184E-F72F-4942-91F6-320B6F749A72}" srcId="{22D6ADFE-1B63-4EE2-8562-6FA72862E678}" destId="{34BF6C00-E95C-44FE-9AFA-6911DCAE4E7D}" srcOrd="2" destOrd="0" parTransId="{DD81BBBB-54DC-4094-A940-4E389A8783D1}" sibTransId="{6AB956AD-3F3F-4422-8C13-6D2472A96D79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3F991CCC-1016-40AA-B126-0B7C27731D3B}" type="presOf" srcId="{50216087-2BB9-4578-B19F-D5F234E50199}" destId="{A6723134-DB7F-4244-A7F5-DD68258B3C8C}" srcOrd="0" destOrd="5" presId="urn:microsoft.com/office/officeart/2005/8/layout/vList5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F6C2B840-4E2D-47D1-8F35-CC2CDC04F166}" srcId="{4BD4AF6E-DD80-46A5-8A2C-4506A3647C89}" destId="{E498895F-9FF6-4D1B-85A2-454A0C4B5354}" srcOrd="1" destOrd="0" parTransId="{AE36239D-50A0-4C47-8A4E-F90416F7B5C7}" sibTransId="{7417CC88-AF8F-4563-A8E6-92E851721B78}"/>
    <dgm:cxn modelId="{595D09C2-41F4-4364-80BF-40B7EB4B59C3}" type="presOf" srcId="{D2AAF450-1E97-4AF4-A1BD-2A32BCA661B5}" destId="{A6723134-DB7F-4244-A7F5-DD68258B3C8C}" srcOrd="0" destOrd="4" presId="urn:microsoft.com/office/officeart/2005/8/layout/vList5"/>
    <dgm:cxn modelId="{84515C3C-3D29-425F-BD3D-8DAA606DF267}" srcId="{E6C4EC9C-003D-4CF2-998E-5BB0C2615DBC}" destId="{C830BD46-ABDA-4B27-AE06-1A69BE8B8FC1}" srcOrd="3" destOrd="0" parTransId="{916A0D6E-B77F-4CEF-812E-DE7AC282B574}" sibTransId="{A22865E5-D3AA-4C32-8CA4-A484C594DD2B}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902F810-D727-4C6B-A6CB-0E1DF23960EE}" srcId="{22D6ADFE-1B63-4EE2-8562-6FA72862E678}" destId="{1BE99703-C52E-4659-923C-4E12012D1857}" srcOrd="3" destOrd="0" parTransId="{1D623665-57F4-4833-93C7-692CB7FBFD6F}" sibTransId="{BCA05883-2499-4CFE-8F58-8747D1188F49}"/>
    <dgm:cxn modelId="{61052141-F0C2-4CC5-9F32-CAC916F40299}" type="presOf" srcId="{C830BD46-ABDA-4B27-AE06-1A69BE8B8FC1}" destId="{A6723134-DB7F-4244-A7F5-DD68258B3C8C}" srcOrd="0" destOrd="3" presId="urn:microsoft.com/office/officeart/2005/8/layout/vList5"/>
    <dgm:cxn modelId="{61186937-FC96-4405-8C15-D55C95B35B15}" type="presOf" srcId="{F2257F79-D440-4DF6-A891-85EB9C359760}" destId="{A6723134-DB7F-4244-A7F5-DD68258B3C8C}" srcOrd="0" destOrd="1" presId="urn:microsoft.com/office/officeart/2005/8/layout/vList5"/>
    <dgm:cxn modelId="{367F0067-E48F-4A17-8422-0D3E5CD7C145}" srcId="{02651DC6-2737-45E2-8520-9D9D780501BD}" destId="{CC146C2C-7358-4DBB-9976-D66D4ECE3345}" srcOrd="1" destOrd="0" parTransId="{403BC1B6-0F44-40A1-9373-EBD4CEDB6F25}" sibTransId="{CF84A2D7-69E5-46B1-8F06-87446EF1B7E6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9807B7F5-EC72-4931-88CE-3F8E1B381AC6}" type="presOf" srcId="{34BF6C00-E95C-44FE-9AFA-6911DCAE4E7D}" destId="{300B1ECE-07E9-4254-A025-1B430ECCE2DB}" srcOrd="0" destOrd="2" presId="urn:microsoft.com/office/officeart/2005/8/layout/vList5"/>
    <dgm:cxn modelId="{93C60DAB-355A-4776-A8D5-12807C45EE43}" type="presOf" srcId="{893C8FE0-C831-40A7-99C6-6A79E8EA9E64}" destId="{A6723134-DB7F-4244-A7F5-DD68258B3C8C}" srcOrd="0" destOrd="6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3CF97135-F7BB-4EAB-AFC9-AC0997B63EF1}" srcId="{E6C4EC9C-003D-4CF2-998E-5BB0C2615DBC}" destId="{D2AAF450-1E97-4AF4-A1BD-2A32BCA661B5}" srcOrd="4" destOrd="0" parTransId="{DF371FE1-22E9-4E16-AAA4-EAF9571C0D82}" sibTransId="{663EFFD2-5F85-4C40-BEE0-425EFE3C902E}"/>
    <dgm:cxn modelId="{2E7F1296-91FE-45D3-8AFE-1889257D88DC}" type="presOf" srcId="{3F9DBDAD-A3D8-4758-9552-9BD6516BC4C2}" destId="{50280043-6F05-48F6-B393-3A364DC4C2EB}" srcOrd="0" destOrd="2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/>
            <a:t>Effectif total 2012/2013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23 541 étudiants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33% d’hommes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67% de femmes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5 950 étudiants inscrits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smtClean="0"/>
            <a:t>en L1 soit 25% de l’effectif total</a:t>
          </a:r>
          <a:endParaRPr lang="fr-FR" sz="10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>
              <a:solidFill>
                <a:schemeClr val="bg1"/>
              </a:solidFill>
            </a:rPr>
            <a:t>Effectif UFR SES  2012/2013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3 803 étudiants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1 015 étudiants inscrits en L1 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45% d’hommes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55% de femmes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Âge moyen : 21 ans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38% de bacheliers</a:t>
          </a:r>
          <a:endParaRPr lang="fr-FR" sz="1000" kern="1200" dirty="0">
            <a:solidFill>
              <a:schemeClr val="bg1"/>
            </a:solidFill>
          </a:endParaRPr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/>
            <a:t>Effectif département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/>
            <a:t>Sciences Économiques et Gestion 2012/2013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 520 étudiants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261 étudiants inscrits en L1 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53% d’hommes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47% de femmes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49589" y="-1797390"/>
          <a:ext cx="127881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12 étudiants </a:t>
          </a:r>
          <a:r>
            <a:rPr lang="fr-FR" sz="1400" kern="1200" dirty="0" smtClean="0"/>
            <a:t>se sont informés sur les débouchés de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14 </a:t>
          </a:r>
          <a:r>
            <a:rPr lang="fr-FR" sz="1400" kern="1200" dirty="0" smtClean="0">
              <a:solidFill>
                <a:schemeClr val="tx1"/>
              </a:solidFill>
            </a:rPr>
            <a:t>ont un projet professionnel précis.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</a:t>
          </a:r>
          <a:r>
            <a:rPr lang="fr-FR" sz="1400" b="0" kern="1200" dirty="0" smtClean="0">
              <a:solidFill>
                <a:schemeClr val="tx1"/>
              </a:solidFill>
            </a:rPr>
            <a:t>7 répondants</a:t>
          </a:r>
          <a:r>
            <a:rPr lang="fr-FR" sz="1400" b="0" kern="1200" dirty="0" smtClean="0">
              <a:solidFill>
                <a:schemeClr val="tx1"/>
              </a:solidFill>
            </a:rPr>
            <a:t>, la discipline est utile pour réaliser leur projet professionnel.</a:t>
          </a:r>
          <a:endParaRPr lang="fr-FR" sz="1400" kern="1200" dirty="0"/>
        </a:p>
      </dsp:txBody>
      <dsp:txXfrm rot="5400000">
        <a:off x="4549589" y="-1797390"/>
        <a:ext cx="1278810" cy="4880252"/>
      </dsp:txXfrm>
    </dsp:sp>
    <dsp:sp modelId="{ED65357B-54B3-4C7F-B6A9-EDFB8B5312AA}">
      <dsp:nvSpPr>
        <dsp:cNvPr id="0" name=""/>
        <dsp:cNvSpPr/>
      </dsp:nvSpPr>
      <dsp:spPr>
        <a:xfrm>
          <a:off x="3726" y="1"/>
          <a:ext cx="2745141" cy="12854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1"/>
        <a:ext cx="2745141" cy="1285470"/>
      </dsp:txXfrm>
    </dsp:sp>
    <dsp:sp modelId="{A6723134-DB7F-4244-A7F5-DD68258B3C8C}">
      <dsp:nvSpPr>
        <dsp:cNvPr id="0" name=""/>
        <dsp:cNvSpPr/>
      </dsp:nvSpPr>
      <dsp:spPr>
        <a:xfrm rot="5400000">
          <a:off x="4311145" y="1510979"/>
          <a:ext cx="174686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Pour </a:t>
          </a:r>
          <a:r>
            <a:rPr lang="fr-FR" sz="1400" kern="1200" dirty="0" smtClean="0"/>
            <a:t>23 répondants</a:t>
          </a:r>
          <a:r>
            <a:rPr lang="fr-FR" sz="1400" kern="1200" dirty="0" smtClean="0"/>
            <a:t>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10 </a:t>
          </a:r>
          <a:r>
            <a:rPr lang="fr-FR" sz="1400" kern="1200" dirty="0" smtClean="0"/>
            <a:t>estiment avoir des aptitudes dans la discipline choisie.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12 </a:t>
          </a:r>
          <a:r>
            <a:rPr lang="fr-FR" sz="1400" kern="1200" dirty="0" smtClean="0"/>
            <a:t>s’inscrivent en économie et gestion pour poursuivre leurs études dans un domaine disciplinaire en lien avec la série du baccalauréat (ES).</a:t>
          </a:r>
          <a:endParaRPr lang="fr-FR" sz="1400" kern="1200" dirty="0"/>
        </a:p>
      </dsp:txBody>
      <dsp:txXfrm rot="5400000">
        <a:off x="4311145" y="1510979"/>
        <a:ext cx="1746860" cy="4880252"/>
      </dsp:txXfrm>
    </dsp:sp>
    <dsp:sp modelId="{8E1C7C36-B28E-463E-9B7C-CBD4F4A7DFE7}">
      <dsp:nvSpPr>
        <dsp:cNvPr id="0" name=""/>
        <dsp:cNvSpPr/>
      </dsp:nvSpPr>
      <dsp:spPr>
        <a:xfrm>
          <a:off x="3726" y="3046709"/>
          <a:ext cx="2745141" cy="177782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046709"/>
        <a:ext cx="2745141" cy="1777826"/>
      </dsp:txXfrm>
    </dsp:sp>
    <dsp:sp modelId="{50280043-6F05-48F6-B393-3A364DC4C2EB}">
      <dsp:nvSpPr>
        <dsp:cNvPr id="0" name=""/>
        <dsp:cNvSpPr/>
      </dsp:nvSpPr>
      <dsp:spPr>
        <a:xfrm rot="5400000">
          <a:off x="4429049" y="-236292"/>
          <a:ext cx="152734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7 étudiants </a:t>
          </a:r>
          <a:r>
            <a:rPr lang="fr-FR" sz="1400" kern="1200" dirty="0" smtClean="0"/>
            <a:t>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 4 ont postulé ailleurs.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14 répondants </a:t>
          </a:r>
          <a:r>
            <a:rPr lang="fr-FR" sz="1400" kern="1200" dirty="0" smtClean="0"/>
            <a:t>envisagent de suivre un parcours d’études long (master 2).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19 </a:t>
          </a:r>
          <a:r>
            <a:rPr lang="fr-FR" sz="1400" kern="1200" dirty="0" smtClean="0"/>
            <a:t>connaissent les poursuites d’études proposées dans leur discipline. </a:t>
          </a:r>
          <a:endParaRPr lang="fr-FR" sz="1400" kern="1200" dirty="0"/>
        </a:p>
      </dsp:txBody>
      <dsp:txXfrm rot="5400000">
        <a:off x="4429049" y="-236292"/>
        <a:ext cx="1527345" cy="4880252"/>
      </dsp:txXfrm>
    </dsp:sp>
    <dsp:sp modelId="{D26BBCC6-3BAD-4683-92E0-56281F08A9CC}">
      <dsp:nvSpPr>
        <dsp:cNvPr id="0" name=""/>
        <dsp:cNvSpPr/>
      </dsp:nvSpPr>
      <dsp:spPr>
        <a:xfrm>
          <a:off x="3726" y="1354592"/>
          <a:ext cx="2745141" cy="163826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354592"/>
        <a:ext cx="2745141" cy="16382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baseline="0" dirty="0" smtClean="0">
              <a:solidFill>
                <a:schemeClr val="tx1"/>
              </a:solidFill>
            </a:rPr>
            <a:t>de savoir  </a:t>
          </a:r>
          <a:r>
            <a:rPr lang="fr-FR" sz="1600" kern="1200" baseline="0" dirty="0" smtClean="0">
              <a:solidFill>
                <a:schemeClr val="tx1"/>
              </a:solidFill>
            </a:rPr>
            <a:t>(21/27)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d’autonomie </a:t>
          </a:r>
          <a:r>
            <a:rPr lang="fr-FR" sz="1600" kern="1200" dirty="0" smtClean="0"/>
            <a:t>(14)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baseline="0" dirty="0" smtClean="0">
              <a:solidFill>
                <a:schemeClr val="tx1"/>
              </a:solidFill>
            </a:rPr>
            <a:t>d’apprentissage  </a:t>
          </a:r>
          <a:r>
            <a:rPr lang="fr-FR" sz="1600" kern="1200" baseline="0" dirty="0" smtClean="0">
              <a:solidFill>
                <a:schemeClr val="tx1"/>
              </a:solidFill>
            </a:rPr>
            <a:t>(11)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de construction de son avenir professionnel </a:t>
          </a:r>
          <a:r>
            <a:rPr lang="fr-FR" sz="1600" kern="1200" dirty="0" smtClean="0"/>
            <a:t>(6)</a:t>
          </a:r>
          <a:endParaRPr lang="fr-FR" sz="1600" kern="1200" dirty="0"/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sz="1600" kern="1200" baseline="0" dirty="0" smtClean="0">
              <a:solidFill>
                <a:schemeClr val="tx1"/>
              </a:solidFill>
            </a:rPr>
            <a:t>(8/27)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baseline="0" dirty="0" smtClean="0">
              <a:solidFill>
                <a:schemeClr val="tx1"/>
              </a:solidFill>
            </a:rPr>
            <a:t>de se préparer à un métier </a:t>
          </a:r>
          <a:r>
            <a:rPr lang="fr-FR" sz="1600" kern="1200" baseline="0" dirty="0" smtClean="0">
              <a:solidFill>
                <a:schemeClr val="tx1"/>
              </a:solidFill>
            </a:rPr>
            <a:t>(5) </a:t>
          </a:r>
          <a:endParaRPr lang="fr-FR" sz="1600" kern="1200" dirty="0">
            <a:noFill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>
              <a:solidFill>
                <a:schemeClr val="tx1"/>
              </a:solidFill>
            </a:rPr>
            <a:t>d’acquérir un niveau de qualification </a:t>
          </a:r>
          <a:r>
            <a:rPr lang="fr-FR" sz="1600" kern="1200" dirty="0" smtClean="0">
              <a:solidFill>
                <a:schemeClr val="tx1"/>
              </a:solidFill>
            </a:rPr>
            <a:t>(4)</a:t>
          </a:r>
          <a:endParaRPr lang="fr-FR" sz="1600" kern="1200" dirty="0">
            <a:solidFill>
              <a:schemeClr val="tx1"/>
            </a:solidFill>
          </a:endParaRPr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60734" y="1515918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de la motivation </a:t>
          </a:r>
          <a:r>
            <a:rPr lang="fr-FR" sz="1600" kern="1200" dirty="0" smtClean="0"/>
            <a:t>(17/27)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du travail régulier </a:t>
          </a:r>
          <a:r>
            <a:rPr lang="fr-FR" sz="1600" kern="1200" dirty="0" smtClean="0"/>
            <a:t>(15) 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de l’assiduité </a:t>
          </a:r>
          <a:r>
            <a:rPr lang="fr-FR" sz="1600" kern="1200" dirty="0" smtClean="0"/>
            <a:t>(12) 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de l’organisation du travail personnel </a:t>
          </a:r>
          <a:r>
            <a:rPr lang="fr-FR" sz="1600" kern="1200" dirty="0" smtClean="0"/>
            <a:t>(6)</a:t>
          </a:r>
          <a:endParaRPr lang="fr-FR" sz="1600" kern="1200" dirty="0"/>
        </a:p>
      </dsp:txBody>
      <dsp:txXfrm rot="5400000">
        <a:off x="4460734" y="1515918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623800" y="-1875818"/>
          <a:ext cx="112293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19/27 </a:t>
          </a:r>
          <a:r>
            <a:rPr lang="fr-FR" sz="1100" kern="1200" dirty="0" smtClean="0"/>
            <a:t>sont satisfaits des informations obtenues,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5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</a:t>
          </a:r>
          <a:r>
            <a:rPr lang="fr-FR" sz="1100" kern="1200" dirty="0" smtClean="0"/>
            <a:t>4 d’entre eux seulement ont </a:t>
          </a:r>
          <a:r>
            <a:rPr lang="fr-FR" sz="1100" kern="1200" dirty="0" smtClean="0"/>
            <a:t>bénéficié du dispositif de parrainage. </a:t>
          </a:r>
          <a:r>
            <a:rPr lang="fr-FR" sz="1100" kern="1200" dirty="0" smtClean="0">
              <a:solidFill>
                <a:schemeClr val="tx1"/>
              </a:solidFill>
            </a:rPr>
            <a:t>Ils ont </a:t>
          </a:r>
          <a:r>
            <a:rPr lang="fr-FR" sz="1100" kern="1200" dirty="0" smtClean="0">
              <a:solidFill>
                <a:schemeClr val="tx1"/>
              </a:solidFill>
            </a:rPr>
            <a:t>participé à la visite du campus et ils jugent ce dispositif satisfaisant et utile.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623800" y="-1875818"/>
        <a:ext cx="1122935" cy="4880252"/>
      </dsp:txXfrm>
    </dsp:sp>
    <dsp:sp modelId="{ED65357B-54B3-4C7F-B6A9-EDFB8B5312AA}">
      <dsp:nvSpPr>
        <dsp:cNvPr id="0" name=""/>
        <dsp:cNvSpPr/>
      </dsp:nvSpPr>
      <dsp:spPr>
        <a:xfrm>
          <a:off x="0" y="3248"/>
          <a:ext cx="2745141" cy="112211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0" y="3248"/>
        <a:ext cx="2745141" cy="1122118"/>
      </dsp:txXfrm>
    </dsp:sp>
    <dsp:sp modelId="{A6723134-DB7F-4244-A7F5-DD68258B3C8C}">
      <dsp:nvSpPr>
        <dsp:cNvPr id="0" name=""/>
        <dsp:cNvSpPr/>
      </dsp:nvSpPr>
      <dsp:spPr>
        <a:xfrm rot="5400000">
          <a:off x="4415323" y="-488300"/>
          <a:ext cx="1539888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19 /27 répondants </a:t>
          </a:r>
          <a:r>
            <a:rPr lang="fr-FR" sz="1100" kern="1200" dirty="0" smtClean="0"/>
            <a:t>ne souhaitent pas adhérer à une association étudiante ou à avoir des loisirs culturels ou sportifs sur le campus.</a:t>
          </a:r>
          <a:endParaRPr lang="fr-FR" sz="1000" kern="1200" dirty="0"/>
        </a:p>
        <a:p>
          <a:pPr marL="57150" lvl="1" indent="-57150" algn="just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6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18 </a:t>
          </a:r>
          <a:r>
            <a:rPr lang="fr-FR" sz="1100" kern="1200" dirty="0" smtClean="0"/>
            <a:t>pensent fréquenter la bibliothèque de l’UFR. </a:t>
          </a:r>
          <a:endParaRPr lang="fr-FR" sz="1100" kern="1200" dirty="0"/>
        </a:p>
        <a:p>
          <a:pPr marL="57150" lvl="1" indent="-57150" algn="just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6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15 </a:t>
          </a:r>
          <a:r>
            <a:rPr lang="fr-FR" sz="1100" kern="1200" dirty="0" smtClean="0"/>
            <a:t>envisagent de se rendre régulièrement à la bibliothèque centrale.</a:t>
          </a:r>
          <a:endParaRPr lang="fr-FR" sz="1100" kern="1200" dirty="0"/>
        </a:p>
        <a:p>
          <a:pPr marL="57150" lvl="1" indent="-57150" algn="just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6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20 </a:t>
          </a:r>
          <a:r>
            <a:rPr lang="fr-FR" sz="1100" kern="1200" dirty="0" smtClean="0"/>
            <a:t>ont activé leur ENT et messagerie étudiante.</a:t>
          </a:r>
          <a:endParaRPr lang="fr-FR" sz="1100" kern="1200" dirty="0"/>
        </a:p>
      </dsp:txBody>
      <dsp:txXfrm rot="5400000">
        <a:off x="4415323" y="-488300"/>
        <a:ext cx="1539888" cy="4880252"/>
      </dsp:txXfrm>
    </dsp:sp>
    <dsp:sp modelId="{8E1C7C36-B28E-463E-9B7C-CBD4F4A7DFE7}">
      <dsp:nvSpPr>
        <dsp:cNvPr id="0" name=""/>
        <dsp:cNvSpPr/>
      </dsp:nvSpPr>
      <dsp:spPr>
        <a:xfrm>
          <a:off x="0" y="1188044"/>
          <a:ext cx="2745141" cy="152756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0" y="1188044"/>
        <a:ext cx="2745141" cy="1527562"/>
      </dsp:txXfrm>
    </dsp:sp>
    <dsp:sp modelId="{50280043-6F05-48F6-B393-3A364DC4C2EB}">
      <dsp:nvSpPr>
        <dsp:cNvPr id="0" name=""/>
        <dsp:cNvSpPr/>
      </dsp:nvSpPr>
      <dsp:spPr>
        <a:xfrm rot="5400000">
          <a:off x="4666230" y="903201"/>
          <a:ext cx="1048211" cy="488502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23 répondants </a:t>
          </a:r>
          <a:r>
            <a:rPr lang="fr-FR" sz="1100" kern="1200" dirty="0" smtClean="0"/>
            <a:t>se sont informés sur l’UTM et l’offre de formation. </a:t>
          </a:r>
          <a:r>
            <a:rPr lang="fr-FR" sz="1100" kern="1200" dirty="0" smtClean="0"/>
            <a:t>15 étudiants </a:t>
          </a:r>
          <a:r>
            <a:rPr lang="fr-FR" sz="1100" kern="1200" dirty="0" smtClean="0"/>
            <a:t>répondants ont consulté le site internet pour se documenter sur la formation et les procédures d’inscription.</a:t>
          </a:r>
          <a:endParaRPr lang="fr-FR" sz="800" kern="1200" dirty="0"/>
        </a:p>
        <a:p>
          <a:pPr marL="57150" lvl="1" indent="-57150" algn="just" defTabSz="133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3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8/27 ont </a:t>
          </a:r>
          <a:r>
            <a:rPr lang="fr-FR" sz="1100" kern="1200" dirty="0" smtClean="0"/>
            <a:t>assisté une journée « d’immersion » à l’université lorsqu’ils étaient en première.</a:t>
          </a:r>
          <a:endParaRPr lang="fr-FR" sz="1100" kern="1200" dirty="0"/>
        </a:p>
      </dsp:txBody>
      <dsp:txXfrm rot="5400000">
        <a:off x="4666230" y="903201"/>
        <a:ext cx="1048211" cy="4885022"/>
      </dsp:txXfrm>
    </dsp:sp>
    <dsp:sp modelId="{D26BBCC6-3BAD-4683-92E0-56281F08A9CC}">
      <dsp:nvSpPr>
        <dsp:cNvPr id="0" name=""/>
        <dsp:cNvSpPr/>
      </dsp:nvSpPr>
      <dsp:spPr>
        <a:xfrm>
          <a:off x="0" y="2766317"/>
          <a:ext cx="2747825" cy="112211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0" y="2766317"/>
        <a:ext cx="2747825" cy="1122118"/>
      </dsp:txXfrm>
    </dsp:sp>
    <dsp:sp modelId="{300B1ECE-07E9-4254-A025-1B430ECCE2DB}">
      <dsp:nvSpPr>
        <dsp:cNvPr id="0" name=""/>
        <dsp:cNvSpPr/>
      </dsp:nvSpPr>
      <dsp:spPr>
        <a:xfrm rot="5400000">
          <a:off x="4608454" y="2092788"/>
          <a:ext cx="1153627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 répondants </a:t>
          </a:r>
          <a:r>
            <a:rPr lang="fr-FR" sz="1100" kern="1200" dirty="0" smtClean="0"/>
            <a:t>déclarent avoir bénéficier 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Parmi eux, tous ont tenu compte des conseils d’orientation données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608454" y="2092788"/>
        <a:ext cx="1153627" cy="4880252"/>
      </dsp:txXfrm>
    </dsp:sp>
    <dsp:sp modelId="{F49B9222-0EC8-4BE7-8634-2BC82E562347}">
      <dsp:nvSpPr>
        <dsp:cNvPr id="0" name=""/>
        <dsp:cNvSpPr/>
      </dsp:nvSpPr>
      <dsp:spPr>
        <a:xfrm>
          <a:off x="0" y="3960442"/>
          <a:ext cx="2745141" cy="114494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0" y="3960442"/>
        <a:ext cx="2745141" cy="1144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Sciences Économiques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et Gestion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57772763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888432" cy="504056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Sciences Économiques et Gestion</a:t>
            </a:r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261 inscrits </a:t>
            </a:r>
            <a:r>
              <a:rPr lang="fr-FR" sz="1200" dirty="0" smtClean="0"/>
              <a:t>en L1, 27 ont répondu à l’enquête soit un taux de réponse de 10</a:t>
            </a:r>
            <a:r>
              <a:rPr lang="fr-FR" sz="1200" dirty="0" smtClean="0"/>
              <a:t>%*</a:t>
            </a:r>
            <a:endParaRPr lang="fr-FR" sz="1200" dirty="0" smtClean="0"/>
          </a:p>
          <a:p>
            <a:pPr algn="just"/>
            <a:endParaRPr lang="fr-FR" sz="1050" dirty="0" smtClean="0"/>
          </a:p>
          <a:p>
            <a:pPr algn="just"/>
            <a:r>
              <a:rPr lang="fr-FR" sz="1200" dirty="0" smtClean="0"/>
              <a:t>16 </a:t>
            </a:r>
            <a:r>
              <a:rPr lang="fr-FR" sz="1200" dirty="0" smtClean="0"/>
              <a:t>répondants sont des femmes.</a:t>
            </a:r>
          </a:p>
          <a:p>
            <a:pPr algn="just"/>
            <a:endParaRPr lang="fr-FR" sz="900" dirty="0" smtClean="0"/>
          </a:p>
          <a:p>
            <a:pPr algn="just"/>
            <a:r>
              <a:rPr lang="fr-FR" sz="1200" dirty="0" smtClean="0"/>
              <a:t>9 répondants sont des bacheliers de l’année 2012. </a:t>
            </a:r>
          </a:p>
          <a:p>
            <a:pPr algn="just"/>
            <a:r>
              <a:rPr lang="fr-FR" sz="1200" dirty="0" smtClean="0"/>
              <a:t>20/27 ont obtenu un baccalauréat général, 5 ont un bac technologique et 2 ont un bac professionnel.</a:t>
            </a:r>
          </a:p>
          <a:p>
            <a:pPr algn="just"/>
            <a:r>
              <a:rPr lang="fr-FR" sz="1200" dirty="0" smtClean="0"/>
              <a:t>11 ont eu une mention au bac.</a:t>
            </a:r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 13  </a:t>
            </a:r>
            <a:r>
              <a:rPr lang="fr-FR" sz="1200" dirty="0" smtClean="0"/>
              <a:t>sont boursiers.</a:t>
            </a:r>
          </a:p>
          <a:p>
            <a:pPr algn="just"/>
            <a:endParaRPr lang="fr-FR" sz="7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 9 </a:t>
            </a:r>
            <a:r>
              <a:rPr lang="fr-FR" sz="1200" dirty="0" smtClean="0"/>
              <a:t>exercent une activité salariée pendant leurs études.</a:t>
            </a:r>
          </a:p>
          <a:p>
            <a:pPr algn="just">
              <a:buFont typeface="Arial" pitchFamily="34" charset="0"/>
              <a:buChar char="•"/>
            </a:pPr>
            <a:endParaRPr lang="fr-FR" sz="1200" dirty="0"/>
          </a:p>
          <a:p>
            <a:pPr algn="just"/>
            <a:r>
              <a:rPr lang="fr-FR" sz="1200" dirty="0" smtClean="0"/>
              <a:t>En fin de terminale certains envisageaient de s’inscrire :</a:t>
            </a:r>
          </a:p>
          <a:p>
            <a:pPr algn="just">
              <a:buFontTx/>
              <a:buChar char="-"/>
            </a:pPr>
            <a:r>
              <a:rPr lang="fr-FR" sz="1200" dirty="0" smtClean="0"/>
              <a:t>en </a:t>
            </a:r>
            <a:r>
              <a:rPr lang="fr-FR" sz="1200" dirty="0" smtClean="0"/>
              <a:t>BTS (6), </a:t>
            </a:r>
            <a:r>
              <a:rPr lang="fr-FR" sz="1200" dirty="0"/>
              <a:t>dans une </a:t>
            </a:r>
            <a:r>
              <a:rPr lang="fr-FR" sz="1200" dirty="0" smtClean="0"/>
              <a:t>école de commerce (1), en IEP (2), </a:t>
            </a:r>
            <a:r>
              <a:rPr lang="fr-FR" sz="1200" dirty="0"/>
              <a:t>dans </a:t>
            </a:r>
            <a:r>
              <a:rPr lang="fr-FR" sz="1200" dirty="0" smtClean="0"/>
              <a:t>une autre formation (2), en DUT (5), dans une école des métiers du secteur social (1</a:t>
            </a:r>
            <a:r>
              <a:rPr lang="fr-FR" sz="1200" dirty="0" smtClean="0"/>
              <a:t>).</a:t>
            </a:r>
          </a:p>
          <a:p>
            <a:pPr algn="just">
              <a:buFontTx/>
              <a:buChar char="-"/>
            </a:pPr>
            <a:endParaRPr lang="fr-FR" sz="600" dirty="0" smtClean="0"/>
          </a:p>
          <a:p>
            <a:pPr algn="just"/>
            <a:r>
              <a:rPr lang="fr-FR" sz="800" i="1" dirty="0" smtClean="0">
                <a:solidFill>
                  <a:schemeClr val="tx1"/>
                </a:solidFill>
              </a:rPr>
              <a:t>*étant donné le faible nombre de répondants, l’ensemble des résultats sont indicatifs </a:t>
            </a:r>
            <a:endParaRPr lang="fr-FR" sz="800" i="1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47445228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56065957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412776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547210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 2).</a:t>
            </a:r>
            <a:endParaRPr lang="fr-FR" sz="1400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211960" y="3212976"/>
            <a:ext cx="4320480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348880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283968" y="3212976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offrir la possibilité de se préparer à un métier dans le domaine étudié. 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3861048"/>
            <a:ext cx="4392488" cy="1800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3933056"/>
            <a:ext cx="39604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L’inscription en première année correspond à un intérêt marqué pour la discipline mais aussi pour les débouchés possibles qu’elle permet d’atteindre.</a:t>
            </a:r>
          </a:p>
          <a:p>
            <a:pPr algn="just"/>
            <a:r>
              <a:rPr lang="fr-FR" sz="1400" dirty="0" smtClean="0"/>
              <a:t>S’inscrivant dans la continuité </a:t>
            </a:r>
            <a:r>
              <a:rPr lang="fr-FR" sz="1400" smtClean="0"/>
              <a:t>du baccalauréat, </a:t>
            </a:r>
            <a:r>
              <a:rPr lang="fr-FR" sz="1400" dirty="0" smtClean="0"/>
              <a:t>pour une majorité </a:t>
            </a:r>
            <a:r>
              <a:rPr lang="fr-FR" sz="1400" smtClean="0"/>
              <a:t>des répondants </a:t>
            </a:r>
            <a:r>
              <a:rPr lang="fr-FR" sz="1400" dirty="0" smtClean="0"/>
              <a:t>le choix de cette discipline  les conforte dans leur envie de faire des études supérieures.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4427984" y="2348880"/>
            <a:ext cx="38884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Elle  permet de renforcer des savoirs acquis au lycée et de développer des aptitudes dans la discipline.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89279486"/>
              </p:ext>
            </p:extLst>
          </p:nvPr>
        </p:nvGraphicFramePr>
        <p:xfrm>
          <a:off x="1259632" y="908720"/>
          <a:ext cx="76328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que…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r>
              <a:rPr lang="fr-FR" sz="1400" dirty="0" smtClean="0"/>
              <a:t>C’est l’envie de faire des études universitaires longues et l’intérêt pour la discipline qui motivent le choix de l’inscription à l’UTM. </a:t>
            </a: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85% des futurs étudiants se renseignent sur la formation avant de faire leur choix. Ils sont nombreux à connaitre les poursuites d’études qu’offre l’UTM dans leur discipline (70%).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 </a:t>
            </a:r>
            <a:r>
              <a:rPr lang="fr-FR" sz="1400" smtClean="0"/>
              <a:t>de formation précis </a:t>
            </a:r>
            <a:r>
              <a:rPr lang="fr-FR" sz="1400" dirty="0" smtClean="0"/>
              <a:t>dans 54% des cas. 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54% des étudiants interrogés déclarent avoir un projet professionnel précis.</a:t>
            </a:r>
          </a:p>
          <a:p>
            <a:pPr marL="0" indent="0" algn="just">
              <a:buNone/>
            </a:pPr>
            <a:r>
              <a:rPr lang="fr-FR" sz="1400" dirty="0" smtClean="0"/>
              <a:t>44% se sont informés sur les métiers possibles après des études en sciences économiques et gestion.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L’université comme vecteur du savoir et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Pour 77% des répondants l’université représente un lieu d’acquisition de savoirs et de savoir-faire.</a:t>
            </a:r>
          </a:p>
          <a:p>
            <a:pPr marL="0" indent="0" algn="just">
              <a:buNone/>
            </a:pPr>
            <a:r>
              <a:rPr lang="fr-FR" sz="1400" dirty="0" smtClean="0"/>
              <a:t>52% des répondants envisagent l’université comme un lieu révélateur de leur autonomie dans tous les sens du terme. Ils sont 33% à exercer une activité salariée d’environ 20h par semaine pour financer cette autonomie et plus particulièrement leurs études.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1155</Words>
  <Application>Microsoft Office PowerPoint</Application>
  <PresentationFormat>Affichage à l'écran (4:3)</PresentationFormat>
  <Paragraphs>117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53</cp:revision>
  <dcterms:created xsi:type="dcterms:W3CDTF">2012-11-30T14:18:21Z</dcterms:created>
  <dcterms:modified xsi:type="dcterms:W3CDTF">2013-04-18T08:37:09Z</dcterms:modified>
</cp:coreProperties>
</file>