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1" r:id="rId4"/>
    <p:sldId id="259" r:id="rId5"/>
    <p:sldId id="260" r:id="rId6"/>
    <p:sldId id="262" r:id="rId7"/>
    <p:sldId id="267" r:id="rId8"/>
  </p:sldIdLst>
  <p:sldSz cx="9144000" cy="6858000" type="screen4x3"/>
  <p:notesSz cx="6797675" cy="98742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87" autoAdjust="0"/>
  </p:normalViewPr>
  <p:slideViewPr>
    <p:cSldViewPr>
      <p:cViewPr>
        <p:scale>
          <a:sx n="140" d="100"/>
          <a:sy n="140" d="100"/>
        </p:scale>
        <p:origin x="120" y="10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32C0C2-A6DE-44CE-A63F-230E538FEFD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D07984D9-7BC1-44F2-820E-961F0357FD3B}">
      <dgm:prSet phldrT="[Texte]"/>
      <dgm:spPr>
        <a:solidFill>
          <a:srgbClr val="00B0F0"/>
        </a:solidFill>
        <a:ln>
          <a:noFill/>
        </a:ln>
      </dgm:spPr>
      <dgm:t>
        <a:bodyPr/>
        <a:lstStyle/>
        <a:p>
          <a:r>
            <a:rPr lang="fr-FR" b="1" dirty="0" smtClean="0"/>
            <a:t>Effectif total 2012/2013</a:t>
          </a:r>
        </a:p>
        <a:p>
          <a:r>
            <a:rPr lang="fr-FR" dirty="0" smtClean="0"/>
            <a:t>23 541 étudiants </a:t>
          </a:r>
        </a:p>
        <a:p>
          <a:r>
            <a:rPr lang="fr-FR" dirty="0" smtClean="0"/>
            <a:t>33% d’hommes</a:t>
          </a:r>
        </a:p>
        <a:p>
          <a:r>
            <a:rPr lang="fr-FR" dirty="0" smtClean="0"/>
            <a:t>67% de femmes</a:t>
          </a:r>
        </a:p>
        <a:p>
          <a:r>
            <a:rPr lang="fr-FR" dirty="0" smtClean="0"/>
            <a:t>5 950 étudiants inscrits </a:t>
          </a:r>
        </a:p>
        <a:p>
          <a:r>
            <a:rPr lang="fr-FR" smtClean="0"/>
            <a:t>en L1 soit 25% de l’effectif total</a:t>
          </a:r>
          <a:endParaRPr lang="fr-FR" dirty="0"/>
        </a:p>
      </dgm:t>
    </dgm:pt>
    <dgm:pt modelId="{A5219553-747D-4EA5-B13D-DA3CEFC8CA85}" type="parTrans" cxnId="{4EE20CAE-FEAC-4CCB-88BF-716D9B7C0328}">
      <dgm:prSet/>
      <dgm:spPr/>
      <dgm:t>
        <a:bodyPr/>
        <a:lstStyle/>
        <a:p>
          <a:endParaRPr lang="fr-FR"/>
        </a:p>
      </dgm:t>
    </dgm:pt>
    <dgm:pt modelId="{AF7701CC-D712-4E5B-A2D3-CA697A1DD254}" type="sibTrans" cxnId="{4EE20CAE-FEAC-4CCB-88BF-716D9B7C0328}">
      <dgm:prSet/>
      <dgm:spPr/>
      <dgm:t>
        <a:bodyPr/>
        <a:lstStyle/>
        <a:p>
          <a:endParaRPr lang="fr-FR"/>
        </a:p>
      </dgm:t>
    </dgm:pt>
    <dgm:pt modelId="{5057C7FE-3CD0-48E3-93F3-E65DB9AE270A}">
      <dgm:prSet phldrT="[Texte]"/>
      <dgm:spPr>
        <a:solidFill>
          <a:srgbClr val="00B0F0"/>
        </a:solidFill>
        <a:ln>
          <a:noFill/>
        </a:ln>
      </dgm:spPr>
      <dgm:t>
        <a:bodyPr/>
        <a:lstStyle/>
        <a:p>
          <a:pPr algn="ctr"/>
          <a:r>
            <a:rPr lang="fr-FR" b="1" dirty="0" smtClean="0">
              <a:solidFill>
                <a:schemeClr val="bg1"/>
              </a:solidFill>
            </a:rPr>
            <a:t>Effectif UFR LLCE  2012/2013</a:t>
          </a:r>
        </a:p>
        <a:p>
          <a:pPr algn="ctr"/>
          <a:r>
            <a:rPr lang="fr-FR" dirty="0" smtClean="0">
              <a:solidFill>
                <a:schemeClr val="bg1"/>
              </a:solidFill>
            </a:rPr>
            <a:t>5 338 étudiants </a:t>
          </a:r>
        </a:p>
        <a:p>
          <a:pPr algn="ctr"/>
          <a:r>
            <a:rPr lang="fr-FR" dirty="0" smtClean="0">
              <a:solidFill>
                <a:schemeClr val="bg1"/>
              </a:solidFill>
            </a:rPr>
            <a:t>2 061 étudiants inscrits en L1 :</a:t>
          </a:r>
        </a:p>
        <a:p>
          <a:pPr algn="ctr"/>
          <a:r>
            <a:rPr lang="fr-FR" dirty="0" smtClean="0">
              <a:solidFill>
                <a:schemeClr val="bg1"/>
              </a:solidFill>
            </a:rPr>
            <a:t>30% d’hommes</a:t>
          </a:r>
        </a:p>
        <a:p>
          <a:pPr algn="ctr"/>
          <a:r>
            <a:rPr lang="fr-FR" dirty="0" smtClean="0">
              <a:solidFill>
                <a:schemeClr val="bg1"/>
              </a:solidFill>
            </a:rPr>
            <a:t>70% de femmes</a:t>
          </a:r>
        </a:p>
        <a:p>
          <a:pPr algn="ctr"/>
          <a:r>
            <a:rPr lang="fr-FR" dirty="0" smtClean="0">
              <a:solidFill>
                <a:schemeClr val="bg1"/>
              </a:solidFill>
            </a:rPr>
            <a:t>Âge moyen : 20 ans</a:t>
          </a:r>
        </a:p>
        <a:p>
          <a:pPr algn="ctr"/>
          <a:r>
            <a:rPr lang="fr-FR" dirty="0" smtClean="0">
              <a:solidFill>
                <a:schemeClr val="bg1"/>
              </a:solidFill>
            </a:rPr>
            <a:t>40% de bacheliers</a:t>
          </a:r>
          <a:endParaRPr lang="fr-FR" dirty="0">
            <a:solidFill>
              <a:schemeClr val="bg1"/>
            </a:solidFill>
          </a:endParaRPr>
        </a:p>
      </dgm:t>
    </dgm:pt>
    <dgm:pt modelId="{8548DADC-9DFF-42D2-857C-E098EE0E8EB7}" type="parTrans" cxnId="{7CBFEC6D-B909-4EAF-83FC-8D184AB9D917}">
      <dgm:prSet/>
      <dgm:spPr/>
      <dgm:t>
        <a:bodyPr/>
        <a:lstStyle/>
        <a:p>
          <a:endParaRPr lang="fr-FR"/>
        </a:p>
      </dgm:t>
    </dgm:pt>
    <dgm:pt modelId="{5E1EABDA-5232-4908-90E1-3C15AB9E3C24}" type="sibTrans" cxnId="{7CBFEC6D-B909-4EAF-83FC-8D184AB9D917}">
      <dgm:prSet/>
      <dgm:spPr/>
      <dgm:t>
        <a:bodyPr/>
        <a:lstStyle/>
        <a:p>
          <a:endParaRPr lang="fr-FR"/>
        </a:p>
      </dgm:t>
    </dgm:pt>
    <dgm:pt modelId="{EA9C9E9A-8DB7-40ED-9A6A-F856C358746D}">
      <dgm:prSet phldrT="[Texte]"/>
      <dgm:spPr>
        <a:solidFill>
          <a:srgbClr val="00B0F0"/>
        </a:solidFill>
        <a:ln>
          <a:noFill/>
        </a:ln>
      </dgm:spPr>
      <dgm:t>
        <a:bodyPr/>
        <a:lstStyle/>
        <a:p>
          <a:r>
            <a:rPr lang="fr-FR" b="1" dirty="0" smtClean="0"/>
            <a:t>Effectif département </a:t>
          </a:r>
        </a:p>
        <a:p>
          <a:r>
            <a:rPr lang="fr-FR" b="1" dirty="0" smtClean="0"/>
            <a:t>Sciences du langage 2012/2013</a:t>
          </a:r>
        </a:p>
        <a:p>
          <a:r>
            <a:rPr lang="fr-FR" dirty="0" smtClean="0"/>
            <a:t>447 étudiants </a:t>
          </a:r>
        </a:p>
        <a:p>
          <a:r>
            <a:rPr lang="fr-FR" dirty="0" smtClean="0"/>
            <a:t>125 étudiants inscrits en L1 :</a:t>
          </a:r>
        </a:p>
        <a:p>
          <a:r>
            <a:rPr lang="fr-FR" dirty="0" smtClean="0"/>
            <a:t>13% d’hommes</a:t>
          </a:r>
        </a:p>
        <a:p>
          <a:r>
            <a:rPr lang="fr-FR" dirty="0" smtClean="0"/>
            <a:t>87% de femmes</a:t>
          </a:r>
        </a:p>
        <a:p>
          <a:endParaRPr lang="fr-FR" dirty="0"/>
        </a:p>
      </dgm:t>
    </dgm:pt>
    <dgm:pt modelId="{7D923910-EF98-4840-9507-062E569C086C}" type="parTrans" cxnId="{A09F0666-5F68-4162-8200-556ED9C18BEC}">
      <dgm:prSet/>
      <dgm:spPr/>
      <dgm:t>
        <a:bodyPr/>
        <a:lstStyle/>
        <a:p>
          <a:endParaRPr lang="fr-FR"/>
        </a:p>
      </dgm:t>
    </dgm:pt>
    <dgm:pt modelId="{88296209-9F4C-4EA0-BBC8-AC74B8DD13B1}" type="sibTrans" cxnId="{A09F0666-5F68-4162-8200-556ED9C18BEC}">
      <dgm:prSet/>
      <dgm:spPr/>
      <dgm:t>
        <a:bodyPr/>
        <a:lstStyle/>
        <a:p>
          <a:endParaRPr lang="fr-FR"/>
        </a:p>
      </dgm:t>
    </dgm:pt>
    <dgm:pt modelId="{322B9A81-7691-4517-8ED4-73A2DC9EF024}" type="pres">
      <dgm:prSet presAssocID="{4632C0C2-A6DE-44CE-A63F-230E538FEFD8}" presName="Name0" presStyleCnt="0">
        <dgm:presLayoutVars>
          <dgm:dir/>
          <dgm:animLvl val="lvl"/>
          <dgm:resizeHandles val="exact"/>
        </dgm:presLayoutVars>
      </dgm:prSet>
      <dgm:spPr/>
      <dgm:t>
        <a:bodyPr/>
        <a:lstStyle/>
        <a:p>
          <a:endParaRPr lang="fr-FR"/>
        </a:p>
      </dgm:t>
    </dgm:pt>
    <dgm:pt modelId="{929A6AE9-6B18-45BB-8758-1AA87C30EC2B}" type="pres">
      <dgm:prSet presAssocID="{D07984D9-7BC1-44F2-820E-961F0357FD3B}" presName="linNode" presStyleCnt="0"/>
      <dgm:spPr/>
    </dgm:pt>
    <dgm:pt modelId="{3F39E502-2F07-4F80-B98D-6C6166D93FB5}" type="pres">
      <dgm:prSet presAssocID="{D07984D9-7BC1-44F2-820E-961F0357FD3B}" presName="parentText" presStyleLbl="node1" presStyleIdx="0" presStyleCnt="3" custLinFactNeighborX="-80887" custLinFactNeighborY="3878">
        <dgm:presLayoutVars>
          <dgm:chMax val="1"/>
          <dgm:bulletEnabled val="1"/>
        </dgm:presLayoutVars>
      </dgm:prSet>
      <dgm:spPr/>
      <dgm:t>
        <a:bodyPr/>
        <a:lstStyle/>
        <a:p>
          <a:endParaRPr lang="fr-FR"/>
        </a:p>
      </dgm:t>
    </dgm:pt>
    <dgm:pt modelId="{C154FEE0-537E-47AF-9979-15EFBA979207}" type="pres">
      <dgm:prSet presAssocID="{AF7701CC-D712-4E5B-A2D3-CA697A1DD254}" presName="sp" presStyleCnt="0"/>
      <dgm:spPr/>
    </dgm:pt>
    <dgm:pt modelId="{7593E90A-B60E-4D9C-8A93-4A9A846F1D97}" type="pres">
      <dgm:prSet presAssocID="{5057C7FE-3CD0-48E3-93F3-E65DB9AE270A}" presName="linNode" presStyleCnt="0"/>
      <dgm:spPr/>
    </dgm:pt>
    <dgm:pt modelId="{A1B2FAE8-85E0-4876-877B-2C479A6C16DE}" type="pres">
      <dgm:prSet presAssocID="{5057C7FE-3CD0-48E3-93F3-E65DB9AE270A}" presName="parentText" presStyleLbl="node1" presStyleIdx="1" presStyleCnt="3" custLinFactNeighborX="-80016" custLinFactNeighborY="374">
        <dgm:presLayoutVars>
          <dgm:chMax val="1"/>
          <dgm:bulletEnabled val="1"/>
        </dgm:presLayoutVars>
      </dgm:prSet>
      <dgm:spPr/>
      <dgm:t>
        <a:bodyPr/>
        <a:lstStyle/>
        <a:p>
          <a:endParaRPr lang="fr-FR"/>
        </a:p>
      </dgm:t>
    </dgm:pt>
    <dgm:pt modelId="{DC65A000-7260-4BCE-91FF-3900AF15E200}" type="pres">
      <dgm:prSet presAssocID="{5E1EABDA-5232-4908-90E1-3C15AB9E3C24}" presName="sp" presStyleCnt="0"/>
      <dgm:spPr/>
    </dgm:pt>
    <dgm:pt modelId="{CEE8D9DA-E55C-4AC2-A635-E1293A485EDF}" type="pres">
      <dgm:prSet presAssocID="{EA9C9E9A-8DB7-40ED-9A6A-F856C358746D}" presName="linNode" presStyleCnt="0"/>
      <dgm:spPr/>
    </dgm:pt>
    <dgm:pt modelId="{43A0A384-4A19-4EC8-A392-D3517BEBF6BB}" type="pres">
      <dgm:prSet presAssocID="{EA9C9E9A-8DB7-40ED-9A6A-F856C358746D}" presName="parentText" presStyleLbl="node1" presStyleIdx="2" presStyleCnt="3" custLinFactNeighborX="-80016">
        <dgm:presLayoutVars>
          <dgm:chMax val="1"/>
          <dgm:bulletEnabled val="1"/>
        </dgm:presLayoutVars>
      </dgm:prSet>
      <dgm:spPr/>
      <dgm:t>
        <a:bodyPr/>
        <a:lstStyle/>
        <a:p>
          <a:endParaRPr lang="fr-FR"/>
        </a:p>
      </dgm:t>
    </dgm:pt>
  </dgm:ptLst>
  <dgm:cxnLst>
    <dgm:cxn modelId="{4EE20CAE-FEAC-4CCB-88BF-716D9B7C0328}" srcId="{4632C0C2-A6DE-44CE-A63F-230E538FEFD8}" destId="{D07984D9-7BC1-44F2-820E-961F0357FD3B}" srcOrd="0" destOrd="0" parTransId="{A5219553-747D-4EA5-B13D-DA3CEFC8CA85}" sibTransId="{AF7701CC-D712-4E5B-A2D3-CA697A1DD254}"/>
    <dgm:cxn modelId="{44F20615-5936-4762-8407-DD40393FE0DA}" type="presOf" srcId="{EA9C9E9A-8DB7-40ED-9A6A-F856C358746D}" destId="{43A0A384-4A19-4EC8-A392-D3517BEBF6BB}" srcOrd="0" destOrd="0" presId="urn:microsoft.com/office/officeart/2005/8/layout/vList5"/>
    <dgm:cxn modelId="{A09F0666-5F68-4162-8200-556ED9C18BEC}" srcId="{4632C0C2-A6DE-44CE-A63F-230E538FEFD8}" destId="{EA9C9E9A-8DB7-40ED-9A6A-F856C358746D}" srcOrd="2" destOrd="0" parTransId="{7D923910-EF98-4840-9507-062E569C086C}" sibTransId="{88296209-9F4C-4EA0-BBC8-AC74B8DD13B1}"/>
    <dgm:cxn modelId="{42F671B6-8A0C-4B91-B3F4-475084E34109}" type="presOf" srcId="{4632C0C2-A6DE-44CE-A63F-230E538FEFD8}" destId="{322B9A81-7691-4517-8ED4-73A2DC9EF024}" srcOrd="0" destOrd="0" presId="urn:microsoft.com/office/officeart/2005/8/layout/vList5"/>
    <dgm:cxn modelId="{7CBFEC6D-B909-4EAF-83FC-8D184AB9D917}" srcId="{4632C0C2-A6DE-44CE-A63F-230E538FEFD8}" destId="{5057C7FE-3CD0-48E3-93F3-E65DB9AE270A}" srcOrd="1" destOrd="0" parTransId="{8548DADC-9DFF-42D2-857C-E098EE0E8EB7}" sibTransId="{5E1EABDA-5232-4908-90E1-3C15AB9E3C24}"/>
    <dgm:cxn modelId="{79D3EAE1-DB27-4E46-BB68-15C64FABC2E0}" type="presOf" srcId="{D07984D9-7BC1-44F2-820E-961F0357FD3B}" destId="{3F39E502-2F07-4F80-B98D-6C6166D93FB5}" srcOrd="0" destOrd="0" presId="urn:microsoft.com/office/officeart/2005/8/layout/vList5"/>
    <dgm:cxn modelId="{8936B845-7AA5-40EC-ADC6-46842311895C}" type="presOf" srcId="{5057C7FE-3CD0-48E3-93F3-E65DB9AE270A}" destId="{A1B2FAE8-85E0-4876-877B-2C479A6C16DE}" srcOrd="0" destOrd="0" presId="urn:microsoft.com/office/officeart/2005/8/layout/vList5"/>
    <dgm:cxn modelId="{2D3665E0-30F5-4F1A-AA58-E61EBBDAD821}" type="presParOf" srcId="{322B9A81-7691-4517-8ED4-73A2DC9EF024}" destId="{929A6AE9-6B18-45BB-8758-1AA87C30EC2B}" srcOrd="0" destOrd="0" presId="urn:microsoft.com/office/officeart/2005/8/layout/vList5"/>
    <dgm:cxn modelId="{34CA105F-1ECB-423A-9B29-7368C54E88F4}" type="presParOf" srcId="{929A6AE9-6B18-45BB-8758-1AA87C30EC2B}" destId="{3F39E502-2F07-4F80-B98D-6C6166D93FB5}" srcOrd="0" destOrd="0" presId="urn:microsoft.com/office/officeart/2005/8/layout/vList5"/>
    <dgm:cxn modelId="{B2651B83-F666-4F2C-956F-F2C8B8255C68}" type="presParOf" srcId="{322B9A81-7691-4517-8ED4-73A2DC9EF024}" destId="{C154FEE0-537E-47AF-9979-15EFBA979207}" srcOrd="1" destOrd="0" presId="urn:microsoft.com/office/officeart/2005/8/layout/vList5"/>
    <dgm:cxn modelId="{3F84A114-EAFC-496D-846C-B4012F8E2260}" type="presParOf" srcId="{322B9A81-7691-4517-8ED4-73A2DC9EF024}" destId="{7593E90A-B60E-4D9C-8A93-4A9A846F1D97}" srcOrd="2" destOrd="0" presId="urn:microsoft.com/office/officeart/2005/8/layout/vList5"/>
    <dgm:cxn modelId="{B67AF9AD-A5F8-4C50-9FA7-8F8B7AA3C256}" type="presParOf" srcId="{7593E90A-B60E-4D9C-8A93-4A9A846F1D97}" destId="{A1B2FAE8-85E0-4876-877B-2C479A6C16DE}" srcOrd="0" destOrd="0" presId="urn:microsoft.com/office/officeart/2005/8/layout/vList5"/>
    <dgm:cxn modelId="{4283E6F1-AF10-4DF5-91C3-585FC2F627FE}" type="presParOf" srcId="{322B9A81-7691-4517-8ED4-73A2DC9EF024}" destId="{DC65A000-7260-4BCE-91FF-3900AF15E200}" srcOrd="3" destOrd="0" presId="urn:microsoft.com/office/officeart/2005/8/layout/vList5"/>
    <dgm:cxn modelId="{A86F77E8-E59A-4A34-9DCA-F00CAA29C84B}" type="presParOf" srcId="{322B9A81-7691-4517-8ED4-73A2DC9EF024}" destId="{CEE8D9DA-E55C-4AC2-A635-E1293A485EDF}" srcOrd="4" destOrd="0" presId="urn:microsoft.com/office/officeart/2005/8/layout/vList5"/>
    <dgm:cxn modelId="{DBC3C4C3-08E3-44CF-8F52-BAF628553DE2}" type="presParOf" srcId="{CEE8D9DA-E55C-4AC2-A635-E1293A485EDF}" destId="{43A0A384-4A19-4EC8-A392-D3517BEBF6BB}" srcOrd="0"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lnSpc>
              <a:spcPct val="100000"/>
            </a:lnSpc>
            <a:spcAft>
              <a:spcPts val="0"/>
            </a:spcAft>
          </a:pPr>
          <a:r>
            <a:rPr lang="fr-FR" sz="2400" dirty="0" smtClean="0"/>
            <a:t>La réalisation </a:t>
          </a:r>
        </a:p>
        <a:p>
          <a:pPr algn="l">
            <a:lnSpc>
              <a:spcPct val="100000"/>
            </a:lnSpc>
            <a:spcAft>
              <a:spcPts val="0"/>
            </a:spcAft>
          </a:pPr>
          <a:r>
            <a:rPr lang="fr-FR" sz="2400" dirty="0" smtClean="0"/>
            <a:t>d’un projet professionnel</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400" dirty="0" smtClean="0"/>
            <a:t>26/38 se sont informés sur les débouchés de la discipline ou du domaine.</a:t>
          </a:r>
          <a:endParaRPr lang="fr-FR" sz="14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solidFill>
                <a:schemeClr val="bg1"/>
              </a:solidFill>
            </a:rPr>
            <a:t>L’intérêt pour une discipline</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DE998111-0B66-46AD-A733-4A6E54862A69}">
      <dgm:prSet custT="1"/>
      <dgm:spPr/>
      <dgm:t>
        <a:bodyPr/>
        <a:lstStyle/>
        <a:p>
          <a:pPr algn="just"/>
          <a:r>
            <a:rPr lang="fr-FR" sz="1400" dirty="0" smtClean="0">
              <a:solidFill>
                <a:schemeClr val="tx1"/>
              </a:solidFill>
            </a:rPr>
            <a:t>25 ont un projet professionnel précis.</a:t>
          </a:r>
          <a:endParaRPr lang="fr-FR" sz="1400" dirty="0">
            <a:solidFill>
              <a:schemeClr val="tx1"/>
            </a:solidFill>
          </a:endParaRPr>
        </a:p>
      </dgm:t>
    </dgm:pt>
    <dgm:pt modelId="{353000DD-BBE5-4CAD-A72E-001F917C4F4F}" type="parTrans" cxnId="{357D3D80-404D-4D4A-83DB-5D449203E26F}">
      <dgm:prSet/>
      <dgm:spPr/>
      <dgm:t>
        <a:bodyPr/>
        <a:lstStyle/>
        <a:p>
          <a:endParaRPr lang="fr-FR"/>
        </a:p>
      </dgm:t>
    </dgm:pt>
    <dgm:pt modelId="{FAB32938-45EE-41B7-8FBB-3D0079E94789}" type="sibTrans" cxnId="{357D3D80-404D-4D4A-83DB-5D449203E26F}">
      <dgm:prSet/>
      <dgm:spPr/>
      <dgm:t>
        <a:bodyPr/>
        <a:lstStyle/>
        <a:p>
          <a:endParaRPr lang="fr-FR"/>
        </a:p>
      </dgm:t>
    </dgm:pt>
    <dgm:pt modelId="{C908D744-6054-4A9D-8209-FFDE7E7AAEE8}">
      <dgm:prSet custT="1"/>
      <dgm:spPr/>
      <dgm:t>
        <a:bodyPr/>
        <a:lstStyle/>
        <a:p>
          <a:pPr algn="just"/>
          <a:r>
            <a:rPr lang="fr-FR" sz="1400" b="0" dirty="0" smtClean="0">
              <a:solidFill>
                <a:schemeClr val="tx1"/>
              </a:solidFill>
            </a:rPr>
            <a:t>Pour 25 répondants, la discipline est utile pour réaliser leur projet professionnel.</a:t>
          </a:r>
          <a:endParaRPr lang="fr-FR" sz="1400" dirty="0"/>
        </a:p>
      </dgm:t>
    </dgm:pt>
    <dgm:pt modelId="{B872D9A9-090B-4DD1-A855-9801D7F4D6E6}" type="parTrans" cxnId="{A1FA17E0-78F0-436D-AD5C-424F05BB739F}">
      <dgm:prSet/>
      <dgm:spPr/>
      <dgm:t>
        <a:bodyPr/>
        <a:lstStyle/>
        <a:p>
          <a:endParaRPr lang="fr-FR"/>
        </a:p>
      </dgm:t>
    </dgm:pt>
    <dgm:pt modelId="{90AE30A6-4509-44F3-A81B-70FD88959C56}" type="sibTrans" cxnId="{A1FA17E0-78F0-436D-AD5C-424F05BB739F}">
      <dgm:prSet/>
      <dgm:spPr/>
      <dgm:t>
        <a:bodyPr/>
        <a:lstStyle/>
        <a:p>
          <a:endParaRPr lang="fr-FR"/>
        </a:p>
      </dgm:t>
    </dgm:pt>
    <dgm:pt modelId="{3EC7822B-A7AC-4F5B-850D-01E6B84953C0}">
      <dgm:prSet phldrT="[Texte]" custT="1"/>
      <dgm:spPr>
        <a:solidFill>
          <a:schemeClr val="accent1">
            <a:lumMod val="20000"/>
            <a:lumOff val="80000"/>
            <a:alpha val="90000"/>
          </a:schemeClr>
        </a:solidFill>
      </dgm:spPr>
      <dgm:t>
        <a:bodyPr anchor="t"/>
        <a:lstStyle/>
        <a:p>
          <a:pPr algn="just"/>
          <a:r>
            <a:rPr lang="fr-FR" sz="1400" dirty="0" smtClean="0"/>
            <a:t>26 connaissent les poursuites d’études proposées dans leur discipline. </a:t>
          </a:r>
          <a:endParaRPr lang="fr-FR" sz="1400" dirty="0"/>
        </a:p>
      </dgm:t>
    </dgm:pt>
    <dgm:pt modelId="{127DE8A3-B679-4F57-B721-096ED41A3F3F}" type="sibTrans" cxnId="{7C3D8F9F-CA43-455E-8EE0-EEE281945D8A}">
      <dgm:prSet/>
      <dgm:spPr/>
      <dgm:t>
        <a:bodyPr/>
        <a:lstStyle/>
        <a:p>
          <a:endParaRPr lang="fr-FR"/>
        </a:p>
      </dgm:t>
    </dgm:pt>
    <dgm:pt modelId="{A3FEAAAB-0C0B-4985-9DC8-AFCA8C13707B}" type="parTrans" cxnId="{7C3D8F9F-CA43-455E-8EE0-EEE281945D8A}">
      <dgm:prSet/>
      <dgm:spPr/>
      <dgm:t>
        <a:bodyPr/>
        <a:lstStyle/>
        <a:p>
          <a:endParaRPr lang="fr-FR"/>
        </a:p>
      </dgm:t>
    </dgm:pt>
    <dgm:pt modelId="{602DC611-D5B3-4636-9F7A-5D4A3F25A1EB}">
      <dgm:prSet phldrT="[Texte]" custT="1"/>
      <dgm:spPr>
        <a:solidFill>
          <a:schemeClr val="accent1">
            <a:lumMod val="20000"/>
            <a:lumOff val="80000"/>
            <a:alpha val="90000"/>
          </a:schemeClr>
        </a:solidFill>
      </dgm:spPr>
      <dgm:t>
        <a:bodyPr anchor="t"/>
        <a:lstStyle/>
        <a:p>
          <a:pPr algn="just"/>
          <a:r>
            <a:rPr lang="fr-FR" sz="1400" dirty="0" smtClean="0"/>
            <a:t>20 répondants envisagent de suivre un parcours d’études long (master 2).</a:t>
          </a:r>
          <a:endParaRPr lang="fr-FR" sz="1400" dirty="0"/>
        </a:p>
      </dgm:t>
    </dgm:pt>
    <dgm:pt modelId="{C93E3884-BDB7-4773-A6DB-9C55F197221B}" type="sibTrans" cxnId="{CAF64CF4-A4BB-4FD7-BB2B-CAE786F183D2}">
      <dgm:prSet/>
      <dgm:spPr/>
      <dgm:t>
        <a:bodyPr/>
        <a:lstStyle/>
        <a:p>
          <a:endParaRPr lang="fr-FR"/>
        </a:p>
      </dgm:t>
    </dgm:pt>
    <dgm:pt modelId="{3C9E9C5E-2E56-4088-A821-9116F22606F5}" type="parTrans" cxnId="{CAF64CF4-A4BB-4FD7-BB2B-CAE786F183D2}">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400" dirty="0" smtClean="0"/>
            <a:t>17/38 souhaitent entreprendre des études universitaires</a:t>
          </a:r>
          <a:endParaRPr lang="fr-FR" sz="1400" dirty="0"/>
        </a:p>
      </dgm:t>
    </dgm:pt>
    <dgm:pt modelId="{904BC02D-620D-4023-96C6-72347AD9CA34}" type="sibTrans" cxnId="{13073168-FF87-49C3-90AD-463FCFBA04B4}">
      <dgm:prSet/>
      <dgm:spPr/>
      <dgm:t>
        <a:bodyPr/>
        <a:lstStyle/>
        <a:p>
          <a:endParaRPr lang="fr-FR"/>
        </a:p>
      </dgm:t>
    </dgm:pt>
    <dgm:pt modelId="{D8F89CA7-20B4-4517-8CEC-511BD39366B2}" type="parTrans" cxnId="{13073168-FF87-49C3-90AD-463FCFBA04B4}">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 choix d’un parcours universitaire</a:t>
          </a:r>
          <a:endParaRPr lang="fr-FR" sz="2400" dirty="0"/>
        </a:p>
      </dgm:t>
    </dgm:pt>
    <dgm:pt modelId="{07259874-C583-4D13-B44C-546C7FFD9F95}" type="sibTrans" cxnId="{BC1408BB-1D61-4690-9B72-14BED18615DD}">
      <dgm:prSet/>
      <dgm:spPr/>
      <dgm:t>
        <a:bodyPr/>
        <a:lstStyle/>
        <a:p>
          <a:endParaRPr lang="fr-FR"/>
        </a:p>
      </dgm:t>
    </dgm:pt>
    <dgm:pt modelId="{F4AB7A8F-524E-461F-B962-A17AA208D4A0}" type="parTrans" cxnId="{BC1408BB-1D61-4690-9B72-14BED18615DD}">
      <dgm:prSet/>
      <dgm:spPr/>
      <dgm:t>
        <a:bodyPr/>
        <a:lstStyle/>
        <a:p>
          <a:endParaRPr lang="fr-FR"/>
        </a:p>
      </dgm:t>
    </dgm:pt>
    <dgm:pt modelId="{38A0CE82-B909-44AB-91A1-9FC8FFE47E23}">
      <dgm:prSet phldrT="[Texte]" custT="1"/>
      <dgm:spPr>
        <a:solidFill>
          <a:schemeClr val="accent1">
            <a:lumMod val="20000"/>
            <a:lumOff val="80000"/>
            <a:alpha val="90000"/>
          </a:schemeClr>
        </a:solidFill>
      </dgm:spPr>
      <dgm:t>
        <a:bodyPr/>
        <a:lstStyle/>
        <a:p>
          <a:pPr algn="just"/>
          <a:r>
            <a:rPr lang="fr-FR" sz="1400" dirty="0" smtClean="0"/>
            <a:t>12 ont choisi la discipline dans l’objectif de préparer et présenter un concours.</a:t>
          </a:r>
          <a:endParaRPr lang="fr-FR" sz="1400" dirty="0"/>
        </a:p>
      </dgm:t>
    </dgm:pt>
    <dgm:pt modelId="{826CA2A5-1366-4022-B5E9-F3320459C33C}" type="sibTrans" cxnId="{EB45341D-F8ED-4B03-9992-F4245BCF122E}">
      <dgm:prSet/>
      <dgm:spPr/>
      <dgm:t>
        <a:bodyPr/>
        <a:lstStyle/>
        <a:p>
          <a:endParaRPr lang="fr-FR"/>
        </a:p>
      </dgm:t>
    </dgm:pt>
    <dgm:pt modelId="{20BF332F-9A7E-4E9C-AE06-A68F7DA5DB0C}" type="parTrans" cxnId="{EB45341D-F8ED-4B03-9992-F4245BCF122E}">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lstStyle/>
        <a:p>
          <a:pPr algn="l"/>
          <a:r>
            <a:rPr lang="fr-FR" sz="1400" dirty="0" smtClean="0"/>
            <a:t>Pour 27 répondants /38, la filière choisie correspond à un intérêt pour la discipline.</a:t>
          </a:r>
          <a:endParaRPr lang="fr-FR" sz="1400" dirty="0"/>
        </a:p>
      </dgm:t>
    </dgm:pt>
    <dgm:pt modelId="{7411122F-AB0C-4B24-AA39-63F1324C670A}" type="sibTrans" cxnId="{19481007-E091-4547-AEFA-6C6DFBECECD1}">
      <dgm:prSet/>
      <dgm:spPr/>
      <dgm:t>
        <a:bodyPr/>
        <a:lstStyle/>
        <a:p>
          <a:endParaRPr lang="fr-FR"/>
        </a:p>
      </dgm:t>
    </dgm:pt>
    <dgm:pt modelId="{6EA23FD2-117A-442A-8420-864FC1933487}" type="parTrans" cxnId="{19481007-E091-4547-AEFA-6C6DFBECECD1}">
      <dgm:prSet/>
      <dgm:spPr/>
      <dgm:t>
        <a:bodyPr/>
        <a:lstStyle/>
        <a:p>
          <a:endParaRPr lang="fr-FR"/>
        </a:p>
      </dgm:t>
    </dgm:pt>
    <dgm:pt modelId="{F2BC4607-5E60-4EA4-90CF-E7309BEB8308}">
      <dgm:prSet phldrT="[Texte]" custT="1"/>
      <dgm:spPr>
        <a:solidFill>
          <a:schemeClr val="accent1">
            <a:lumMod val="20000"/>
            <a:lumOff val="80000"/>
            <a:alpha val="90000"/>
          </a:schemeClr>
        </a:solidFill>
      </dgm:spPr>
      <dgm:t>
        <a:bodyPr/>
        <a:lstStyle/>
        <a:p>
          <a:pPr algn="just"/>
          <a:r>
            <a:rPr lang="fr-FR" sz="1400" dirty="0" smtClean="0"/>
            <a:t>10 ont choisi </a:t>
          </a:r>
          <a:r>
            <a:rPr lang="fr-FR" sz="1400" i="1" dirty="0" smtClean="0"/>
            <a:t>sciences du langage </a:t>
          </a:r>
          <a:r>
            <a:rPr lang="fr-FR" sz="1400" dirty="0" smtClean="0"/>
            <a:t>pour découvrir une nouvelle discipline</a:t>
          </a:r>
          <a:endParaRPr lang="fr-FR" sz="1400" dirty="0"/>
        </a:p>
      </dgm:t>
    </dgm:pt>
    <dgm:pt modelId="{FA934594-61EE-4AAB-B3E9-46163D6D56C9}" type="parTrans" cxnId="{444034E2-B762-4F7F-8711-59E95584F23F}">
      <dgm:prSet/>
      <dgm:spPr/>
      <dgm:t>
        <a:bodyPr/>
        <a:lstStyle/>
        <a:p>
          <a:endParaRPr lang="fr-FR"/>
        </a:p>
      </dgm:t>
    </dgm:pt>
    <dgm:pt modelId="{DFD64375-9D7E-4F60-BB15-BCF635C0D4B6}" type="sibTrans" cxnId="{444034E2-B762-4F7F-8711-59E95584F23F}">
      <dgm:prSet/>
      <dgm:spPr/>
      <dgm:t>
        <a:bodyPr/>
        <a:lstStyle/>
        <a:p>
          <a:endParaRPr lang="fr-FR"/>
        </a:p>
      </dgm:t>
    </dgm:pt>
    <dgm:pt modelId="{0426B7E1-7DDD-45D5-BA8E-57990095EAFC}">
      <dgm:prSet phldrT="[Texte]" custT="1"/>
      <dgm:spPr>
        <a:solidFill>
          <a:schemeClr val="accent1">
            <a:lumMod val="20000"/>
            <a:lumOff val="80000"/>
            <a:alpha val="90000"/>
          </a:schemeClr>
        </a:solidFill>
      </dgm:spPr>
      <dgm:t>
        <a:bodyPr anchor="t"/>
        <a:lstStyle/>
        <a:p>
          <a:pPr algn="just"/>
          <a:r>
            <a:rPr lang="fr-FR" sz="1400" dirty="0" smtClean="0"/>
            <a:t>33 étudiants répondants ont choisi l’UTM comme 1</a:t>
          </a:r>
          <a:r>
            <a:rPr lang="fr-FR" sz="1400" baseline="30000" dirty="0" smtClean="0"/>
            <a:t>er</a:t>
          </a:r>
          <a:r>
            <a:rPr lang="fr-FR" sz="1400" dirty="0" smtClean="0"/>
            <a:t> vœu d’affectation </a:t>
          </a:r>
          <a:r>
            <a:rPr lang="fr-FR" sz="1400" dirty="0" err="1" smtClean="0"/>
            <a:t>Postbac</a:t>
          </a:r>
          <a:r>
            <a:rPr lang="fr-FR" sz="1400" dirty="0" smtClean="0"/>
            <a:t>.</a:t>
          </a:r>
          <a:endParaRPr lang="fr-FR" sz="1400" dirty="0"/>
        </a:p>
      </dgm:t>
    </dgm:pt>
    <dgm:pt modelId="{512D3BC8-5898-4B35-BFDE-9706996FA15C}" type="parTrans" cxnId="{705CDF46-8595-4B06-A865-F73B2D7D944B}">
      <dgm:prSet/>
      <dgm:spPr/>
      <dgm:t>
        <a:bodyPr/>
        <a:lstStyle/>
        <a:p>
          <a:endParaRPr lang="fr-FR"/>
        </a:p>
      </dgm:t>
    </dgm:pt>
    <dgm:pt modelId="{D09B957F-46BD-49F9-943D-CAC46A0213B4}" type="sibTrans" cxnId="{705CDF46-8595-4B06-A865-F73B2D7D944B}">
      <dgm:prSet/>
      <dgm:spPr/>
      <dgm:t>
        <a:bodyPr/>
        <a:lstStyle/>
        <a:p>
          <a:endParaRPr lang="fr-F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t>
        <a:bodyPr/>
        <a:lstStyle/>
        <a:p>
          <a:endParaRPr lang="fr-FR"/>
        </a:p>
      </dgm:t>
    </dgm:pt>
    <dgm:pt modelId="{ED65357B-54B3-4C7F-B6A9-EDFB8B5312AA}" type="pres">
      <dgm:prSet presAssocID="{02651DC6-2737-45E2-8520-9D9D780501BD}" presName="parentText" presStyleLbl="node1" presStyleIdx="0" presStyleCnt="3" custScaleY="104536">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9993">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t>
        <a:bodyPr/>
        <a:lstStyle/>
        <a:p>
          <a:endParaRPr lang="fr-FR"/>
        </a:p>
      </dgm:t>
    </dgm:pt>
    <dgm:pt modelId="{4FE600F4-98B6-4E76-9089-2B845485D62D}" type="pres">
      <dgm:prSet presAssocID="{E6C4EC9C-003D-4CF2-998E-5BB0C2615DBC}" presName="linNode" presStyleCnt="0"/>
      <dgm:spPr/>
      <dgm:t>
        <a:bodyPr/>
        <a:lstStyle/>
        <a:p>
          <a:endParaRPr lang="fr-FR"/>
        </a:p>
      </dgm:t>
    </dgm:pt>
    <dgm:pt modelId="{8E1C7C36-B28E-463E-9B7C-CBD4F4A7DFE7}" type="pres">
      <dgm:prSet presAssocID="{E6C4EC9C-003D-4CF2-998E-5BB0C2615DBC}" presName="parentText" presStyleLbl="node1" presStyleIdx="1" presStyleCnt="3" custScaleY="144575" custLinFactY="51548" custLinFactNeighborY="100000">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77571" custLinFactY="98359" custLinFactNeighborX="-161" custLinFactNeighborY="10000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t>
        <a:bodyPr/>
        <a:lstStyle/>
        <a:p>
          <a:endParaRPr lang="fr-FR"/>
        </a:p>
      </dgm:t>
    </dgm:pt>
    <dgm:pt modelId="{2221DDEC-89A0-4FFF-8B66-E3FF55ADBEC6}" type="pres">
      <dgm:prSet presAssocID="{4BD4AF6E-DD80-46A5-8A2C-4506A3647C89}" presName="linNode" presStyleCnt="0"/>
      <dgm:spPr/>
      <dgm:t>
        <a:bodyPr/>
        <a:lstStyle/>
        <a:p>
          <a:endParaRPr lang="fr-FR"/>
        </a:p>
      </dgm:t>
    </dgm:pt>
    <dgm:pt modelId="{D26BBCC6-3BAD-4683-92E0-56281F08A9CC}" type="pres">
      <dgm:prSet presAssocID="{4BD4AF6E-DD80-46A5-8A2C-4506A3647C89}" presName="parentText" presStyleLbl="node1" presStyleIdx="2" presStyleCnt="3" custScaleY="142722" custLinFactY="-47989" custLinFactNeighborY="-100000">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90387" custLinFactY="-83628" custLinFactNeighborX="-458" custLinFactNeighborY="-100000">
        <dgm:presLayoutVars>
          <dgm:bulletEnabled val="1"/>
        </dgm:presLayoutVars>
      </dgm:prSet>
      <dgm:spPr/>
      <dgm:t>
        <a:bodyPr/>
        <a:lstStyle/>
        <a:p>
          <a:endParaRPr lang="fr-FR"/>
        </a:p>
      </dgm:t>
    </dgm:pt>
  </dgm:ptLst>
  <dgm:cxnLst>
    <dgm:cxn modelId="{86BAC29E-C027-4B76-AAD2-C8D9AC4C10C6}" type="presOf" srcId="{02651DC6-2737-45E2-8520-9D9D780501BD}" destId="{ED65357B-54B3-4C7F-B6A9-EDFB8B5312AA}"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11870673-1AC9-4350-B99A-E112AF4303D7}" type="presOf" srcId="{6F045978-85B7-4200-8AD6-E8563ADD98CD}" destId="{D97A59DA-96EB-4C12-88AF-5281C0EE5795}" srcOrd="0" destOrd="0" presId="urn:microsoft.com/office/officeart/2005/8/layout/vList5"/>
    <dgm:cxn modelId="{DCD3E455-4BD2-4071-8600-25120826F07C}" type="presOf" srcId="{DE998111-0B66-46AD-A733-4A6E54862A69}" destId="{E2D4D233-7564-49A0-8EDD-DC2CD80526EB}" srcOrd="0" destOrd="1" presId="urn:microsoft.com/office/officeart/2005/8/layout/vList5"/>
    <dgm:cxn modelId="{705CDF46-8595-4B06-A865-F73B2D7D944B}" srcId="{4BD4AF6E-DD80-46A5-8A2C-4506A3647C89}" destId="{0426B7E1-7DDD-45D5-BA8E-57990095EAFC}" srcOrd="1" destOrd="0" parTransId="{512D3BC8-5898-4B35-BFDE-9706996FA15C}" sibTransId="{D09B957F-46BD-49F9-943D-CAC46A0213B4}"/>
    <dgm:cxn modelId="{AB9D23A7-D195-46DD-B962-63F847663AC0}" type="presOf" srcId="{3EC7822B-A7AC-4F5B-850D-01E6B84953C0}" destId="{50280043-6F05-48F6-B393-3A364DC4C2EB}" srcOrd="0" destOrd="3" presId="urn:microsoft.com/office/officeart/2005/8/layout/vList5"/>
    <dgm:cxn modelId="{B9ECE72F-4E2F-4031-9095-D13F8FC3CA6A}" type="presOf" srcId="{602DC611-D5B3-4636-9F7A-5D4A3F25A1EB}" destId="{50280043-6F05-48F6-B393-3A364DC4C2EB}" srcOrd="0" destOrd="2" presId="urn:microsoft.com/office/officeart/2005/8/layout/vList5"/>
    <dgm:cxn modelId="{CAF64CF4-A4BB-4FD7-BB2B-CAE786F183D2}" srcId="{4BD4AF6E-DD80-46A5-8A2C-4506A3647C89}" destId="{602DC611-D5B3-4636-9F7A-5D4A3F25A1EB}" srcOrd="2" destOrd="0" parTransId="{3C9E9C5E-2E56-4088-A821-9116F22606F5}" sibTransId="{C93E3884-BDB7-4773-A6DB-9C55F197221B}"/>
    <dgm:cxn modelId="{41F333F1-A2C2-43E1-9CB0-89694DDAE1E5}" type="presOf" srcId="{9DE68122-EEEC-45B3-82A7-206805A1C584}" destId="{E2D4D233-7564-49A0-8EDD-DC2CD80526EB}" srcOrd="0" destOrd="0" presId="urn:microsoft.com/office/officeart/2005/8/layout/vList5"/>
    <dgm:cxn modelId="{EB45341D-F8ED-4B03-9992-F4245BCF122E}" srcId="{E6C4EC9C-003D-4CF2-998E-5BB0C2615DBC}" destId="{38A0CE82-B909-44AB-91A1-9FC8FFE47E23}" srcOrd="1" destOrd="0" parTransId="{20BF332F-9A7E-4E9C-AE06-A68F7DA5DB0C}" sibTransId="{826CA2A5-1366-4022-B5E9-F3320459C33C}"/>
    <dgm:cxn modelId="{B7AB1216-7EFA-45B1-A81C-A3CA0295994F}" type="presOf" srcId="{E68695E6-7F68-4F8E-9236-C2AE74143A77}" destId="{A6723134-DB7F-4244-A7F5-DD68258B3C8C}"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88253B49-B74B-454D-97F3-FA88BB2FFAA3}" type="presOf" srcId="{0426B7E1-7DDD-45D5-BA8E-57990095EAFC}" destId="{50280043-6F05-48F6-B393-3A364DC4C2EB}" srcOrd="0" destOrd="1" presId="urn:microsoft.com/office/officeart/2005/8/layout/vList5"/>
    <dgm:cxn modelId="{C4D51DB6-1B96-4588-BECD-60F55EA08C07}" type="presOf" srcId="{38A0CE82-B909-44AB-91A1-9FC8FFE47E23}" destId="{A6723134-DB7F-4244-A7F5-DD68258B3C8C}" srcOrd="0" destOrd="1" presId="urn:microsoft.com/office/officeart/2005/8/layout/vList5"/>
    <dgm:cxn modelId="{357D3D80-404D-4D4A-83DB-5D449203E26F}" srcId="{02651DC6-2737-45E2-8520-9D9D780501BD}" destId="{DE998111-0B66-46AD-A733-4A6E54862A69}" srcOrd="1" destOrd="0" parTransId="{353000DD-BBE5-4CAD-A72E-001F917C4F4F}" sibTransId="{FAB32938-45EE-41B7-8FBB-3D0079E94789}"/>
    <dgm:cxn modelId="{A1FA17E0-78F0-436D-AD5C-424F05BB739F}" srcId="{02651DC6-2737-45E2-8520-9D9D780501BD}" destId="{C908D744-6054-4A9D-8209-FFDE7E7AAEE8}" srcOrd="2" destOrd="0" parTransId="{B872D9A9-090B-4DD1-A855-9801D7F4D6E6}" sibTransId="{90AE30A6-4509-44F3-A81B-70FD88959C56}"/>
    <dgm:cxn modelId="{BC1408BB-1D61-4690-9B72-14BED18615DD}" srcId="{6F045978-85B7-4200-8AD6-E8563ADD98CD}" destId="{4BD4AF6E-DD80-46A5-8A2C-4506A3647C89}" srcOrd="2" destOrd="0" parTransId="{F4AB7A8F-524E-461F-B962-A17AA208D4A0}" sibTransId="{07259874-C583-4D13-B44C-546C7FFD9F95}"/>
    <dgm:cxn modelId="{4456F3FD-8D4C-43E0-9B2C-1D87C291A77F}" type="presOf" srcId="{F2BC4607-5E60-4EA4-90CF-E7309BEB8308}" destId="{A6723134-DB7F-4244-A7F5-DD68258B3C8C}" srcOrd="0" destOrd="2"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0B7253D4-C680-4C6E-8DB9-73BD4B631CB4}" type="presOf" srcId="{E6C4EC9C-003D-4CF2-998E-5BB0C2615DBC}" destId="{8E1C7C36-B28E-463E-9B7C-CBD4F4A7DFE7}" srcOrd="0" destOrd="0" presId="urn:microsoft.com/office/officeart/2005/8/layout/vList5"/>
    <dgm:cxn modelId="{CCE44D0B-6BBE-4C73-A643-1F4201E40D6D}" type="presOf" srcId="{4BD4AF6E-DD80-46A5-8A2C-4506A3647C89}" destId="{D26BBCC6-3BAD-4683-92E0-56281F08A9CC}" srcOrd="0" destOrd="0" presId="urn:microsoft.com/office/officeart/2005/8/layout/vList5"/>
    <dgm:cxn modelId="{444034E2-B762-4F7F-8711-59E95584F23F}" srcId="{E6C4EC9C-003D-4CF2-998E-5BB0C2615DBC}" destId="{F2BC4607-5E60-4EA4-90CF-E7309BEB8308}" srcOrd="2" destOrd="0" parTransId="{FA934594-61EE-4AAB-B3E9-46163D6D56C9}" sibTransId="{DFD64375-9D7E-4F60-BB15-BCF635C0D4B6}"/>
    <dgm:cxn modelId="{A009D41F-416C-42AD-B079-56E9073E5164}" type="presOf" srcId="{01AE0B1B-AE2F-43A2-9DB0-22AB9C0D8377}" destId="{50280043-6F05-48F6-B393-3A364DC4C2EB}"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7C3D8F9F-CA43-455E-8EE0-EEE281945D8A}" srcId="{4BD4AF6E-DD80-46A5-8A2C-4506A3647C89}" destId="{3EC7822B-A7AC-4F5B-850D-01E6B84953C0}" srcOrd="3" destOrd="0" parTransId="{A3FEAAAB-0C0B-4985-9DC8-AFCA8C13707B}" sibTransId="{127DE8A3-B679-4F57-B721-096ED41A3F3F}"/>
    <dgm:cxn modelId="{AC89E0A7-9888-4578-BBEF-257181FE31E3}" type="presOf" srcId="{C908D744-6054-4A9D-8209-FFDE7E7AAEE8}" destId="{E2D4D233-7564-49A0-8EDD-DC2CD80526EB}" srcOrd="0" destOrd="2" presId="urn:microsoft.com/office/officeart/2005/8/layout/vList5"/>
    <dgm:cxn modelId="{13073168-FF87-49C3-90AD-463FCFBA04B4}" srcId="{4BD4AF6E-DD80-46A5-8A2C-4506A3647C89}" destId="{01AE0B1B-AE2F-43A2-9DB0-22AB9C0D8377}" srcOrd="0" destOrd="0" parTransId="{D8F89CA7-20B4-4517-8CEC-511BD39366B2}" sibTransId="{904BC02D-620D-4023-96C6-72347AD9CA34}"/>
    <dgm:cxn modelId="{098831F5-ED50-49A7-99CE-2CF00B41F67A}" type="presParOf" srcId="{D97A59DA-96EB-4C12-88AF-5281C0EE5795}" destId="{F8B0CABD-F5C7-41DC-B048-6DEFD3C5C735}" srcOrd="0" destOrd="0" presId="urn:microsoft.com/office/officeart/2005/8/layout/vList5"/>
    <dgm:cxn modelId="{CBD6FB0F-7D19-4BDD-9292-364CA36BFC05}" type="presParOf" srcId="{F8B0CABD-F5C7-41DC-B048-6DEFD3C5C735}" destId="{ED65357B-54B3-4C7F-B6A9-EDFB8B5312AA}" srcOrd="0" destOrd="0" presId="urn:microsoft.com/office/officeart/2005/8/layout/vList5"/>
    <dgm:cxn modelId="{8C7FE02F-4888-432F-AEF5-B6A49F8BAA04}" type="presParOf" srcId="{F8B0CABD-F5C7-41DC-B048-6DEFD3C5C735}" destId="{E2D4D233-7564-49A0-8EDD-DC2CD80526EB}" srcOrd="1" destOrd="0" presId="urn:microsoft.com/office/officeart/2005/8/layout/vList5"/>
    <dgm:cxn modelId="{FD37B03C-6423-40CD-BBA3-0100DA17DDA1}" type="presParOf" srcId="{D97A59DA-96EB-4C12-88AF-5281C0EE5795}" destId="{AC2D0E85-80F1-4746-9632-52B6406224BF}" srcOrd="1" destOrd="0" presId="urn:microsoft.com/office/officeart/2005/8/layout/vList5"/>
    <dgm:cxn modelId="{9469303D-47DE-4D26-AFC3-F0F79862577B}" type="presParOf" srcId="{D97A59DA-96EB-4C12-88AF-5281C0EE5795}" destId="{4FE600F4-98B6-4E76-9089-2B845485D62D}" srcOrd="2" destOrd="0" presId="urn:microsoft.com/office/officeart/2005/8/layout/vList5"/>
    <dgm:cxn modelId="{CA3B21FB-F59E-4933-A228-5912C47BF3EC}" type="presParOf" srcId="{4FE600F4-98B6-4E76-9089-2B845485D62D}" destId="{8E1C7C36-B28E-463E-9B7C-CBD4F4A7DFE7}" srcOrd="0" destOrd="0" presId="urn:microsoft.com/office/officeart/2005/8/layout/vList5"/>
    <dgm:cxn modelId="{313AD782-8003-4E0A-B885-32F569BE199D}" type="presParOf" srcId="{4FE600F4-98B6-4E76-9089-2B845485D62D}" destId="{A6723134-DB7F-4244-A7F5-DD68258B3C8C}" srcOrd="1" destOrd="0" presId="urn:microsoft.com/office/officeart/2005/8/layout/vList5"/>
    <dgm:cxn modelId="{3CAD0351-7358-4859-8DD6-A9CF48D25275}" type="presParOf" srcId="{D97A59DA-96EB-4C12-88AF-5281C0EE5795}" destId="{E6429E40-69A1-4D4D-A4C0-35BC7F6B302C}" srcOrd="3" destOrd="0" presId="urn:microsoft.com/office/officeart/2005/8/layout/vList5"/>
    <dgm:cxn modelId="{C29B7E6A-812C-4C8F-87D9-FFD6AA174C21}" type="presParOf" srcId="{D97A59DA-96EB-4C12-88AF-5281C0EE5795}" destId="{2221DDEC-89A0-4FFF-8B66-E3FF55ADBEC6}" srcOrd="4" destOrd="0" presId="urn:microsoft.com/office/officeart/2005/8/layout/vList5"/>
    <dgm:cxn modelId="{953E6C46-848A-47D8-8684-512C4AFECC6E}" type="presParOf" srcId="{2221DDEC-89A0-4FFF-8B66-E3FF55ADBEC6}" destId="{D26BBCC6-3BAD-4683-92E0-56281F08A9CC}" srcOrd="0" destOrd="0" presId="urn:microsoft.com/office/officeart/2005/8/layout/vList5"/>
    <dgm:cxn modelId="{B6933C9A-753A-4F48-8A74-B9B092E3E725}"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L’université est un lieu</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dgm:spPr>
        <a:solidFill>
          <a:schemeClr val="accent1">
            <a:lumMod val="20000"/>
            <a:lumOff val="80000"/>
            <a:alpha val="90000"/>
          </a:schemeClr>
        </a:solidFill>
      </dgm:spPr>
      <dgm:t>
        <a:bodyPr/>
        <a:lstStyle/>
        <a:p>
          <a:r>
            <a:rPr lang="fr-FR" baseline="0" dirty="0" smtClean="0">
              <a:solidFill>
                <a:schemeClr val="tx1"/>
              </a:solidFill>
            </a:rPr>
            <a:t>d’autonomie  (pour 28 répondants/38)</a:t>
          </a:r>
          <a:endParaRPr lang="fr-FR"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Une formation universitaire permet</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dgm:spPr>
        <a:solidFill>
          <a:schemeClr val="accent1">
            <a:lumMod val="20000"/>
            <a:lumOff val="80000"/>
            <a:alpha val="90000"/>
          </a:schemeClr>
        </a:solidFill>
      </dgm:spPr>
      <dgm:t>
        <a:bodyPr/>
        <a:lstStyle/>
        <a:p>
          <a:r>
            <a:rPr lang="fr-FR" baseline="0" dirty="0" smtClean="0">
              <a:solidFill>
                <a:schemeClr val="tx1"/>
              </a:solidFill>
            </a:rPr>
            <a:t>d’acquérir des savoirs et des savoir-faire (pour 11 répondants/38)</a:t>
          </a:r>
          <a:endParaRPr lang="fr-FR"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La réussite à l’université dépend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73B1F5B6-6248-4170-A717-002F4E417E66}">
      <dgm:prSet phldrT="[Texte]"/>
      <dgm:spPr>
        <a:solidFill>
          <a:schemeClr val="accent1">
            <a:lumMod val="20000"/>
            <a:lumOff val="80000"/>
            <a:alpha val="90000"/>
          </a:schemeClr>
        </a:solidFill>
      </dgm:spPr>
      <dgm:t>
        <a:bodyPr/>
        <a:lstStyle/>
        <a:p>
          <a:r>
            <a:rPr lang="fr-FR" dirty="0" smtClean="0"/>
            <a:t>de la motivation (</a:t>
          </a:r>
          <a:r>
            <a:rPr lang="fr-FR" baseline="0" dirty="0" smtClean="0">
              <a:solidFill>
                <a:schemeClr val="tx1"/>
              </a:solidFill>
            </a:rPr>
            <a:t>pour 24 répondants/38</a:t>
          </a:r>
          <a:r>
            <a:rPr lang="fr-FR" dirty="0" smtClean="0"/>
            <a:t>)</a:t>
          </a:r>
          <a:endParaRPr lang="fr-FR" dirty="0"/>
        </a:p>
      </dgm:t>
    </dgm:pt>
    <dgm:pt modelId="{885F406A-1887-4D8F-A2BB-6E854528C005}" type="parTrans" cxnId="{4045D8A9-06AE-44CA-8B87-31067F7836E8}">
      <dgm:prSet/>
      <dgm:spPr/>
      <dgm:t>
        <a:bodyPr/>
        <a:lstStyle/>
        <a:p>
          <a:endParaRPr lang="fr-FR"/>
        </a:p>
      </dgm:t>
    </dgm:pt>
    <dgm:pt modelId="{BFB5A55D-59A6-42AD-96EF-F263EAD70A3E}" type="sibTrans" cxnId="{4045D8A9-06AE-44CA-8B87-31067F7836E8}">
      <dgm:prSet/>
      <dgm:spPr/>
      <dgm:t>
        <a:bodyPr/>
        <a:lstStyle/>
        <a:p>
          <a:endParaRPr lang="fr-FR"/>
        </a:p>
      </dgm:t>
    </dgm:pt>
    <dgm:pt modelId="{AF83A6BB-8740-4467-A8E1-77DD1BAD5602}">
      <dgm:prSet phldrT="[Texte]"/>
      <dgm:spPr>
        <a:solidFill>
          <a:schemeClr val="accent1">
            <a:lumMod val="20000"/>
            <a:lumOff val="80000"/>
            <a:alpha val="90000"/>
          </a:schemeClr>
        </a:solidFill>
      </dgm:spPr>
      <dgm:t>
        <a:bodyPr/>
        <a:lstStyle/>
        <a:p>
          <a:r>
            <a:rPr lang="fr-FR" dirty="0" smtClean="0"/>
            <a:t>du contenu pédagogique des enseignements (</a:t>
          </a:r>
          <a:r>
            <a:rPr lang="fr-FR" baseline="0" dirty="0" smtClean="0">
              <a:solidFill>
                <a:schemeClr val="tx1"/>
              </a:solidFill>
            </a:rPr>
            <a:t>pour 9 répondants</a:t>
          </a:r>
          <a:r>
            <a:rPr lang="fr-FR" dirty="0" smtClean="0"/>
            <a:t>)</a:t>
          </a:r>
          <a:endParaRPr lang="fr-FR" dirty="0"/>
        </a:p>
      </dgm:t>
    </dgm:pt>
    <dgm:pt modelId="{39C6EA7E-CCB5-45A6-B40D-2CA6CF4F2873}" type="parTrans" cxnId="{D74D544C-5C59-4283-A499-FBDE92707054}">
      <dgm:prSet/>
      <dgm:spPr/>
      <dgm:t>
        <a:bodyPr/>
        <a:lstStyle/>
        <a:p>
          <a:endParaRPr lang="fr-FR"/>
        </a:p>
      </dgm:t>
    </dgm:pt>
    <dgm:pt modelId="{A77130A9-917B-4A03-96E6-47FD6E08C988}" type="sibTrans" cxnId="{D74D544C-5C59-4283-A499-FBDE92707054}">
      <dgm:prSet/>
      <dgm:spPr/>
      <dgm:t>
        <a:bodyPr/>
        <a:lstStyle/>
        <a:p>
          <a:endParaRPr lang="fr-FR"/>
        </a:p>
      </dgm:t>
    </dgm:pt>
    <dgm:pt modelId="{8C550B94-74FE-4F53-BAED-AFE5589112CD}">
      <dgm:prSet/>
      <dgm:spPr>
        <a:solidFill>
          <a:schemeClr val="accent1">
            <a:lumMod val="20000"/>
            <a:lumOff val="80000"/>
            <a:alpha val="90000"/>
          </a:schemeClr>
        </a:solidFill>
      </dgm:spPr>
      <dgm:t>
        <a:bodyPr/>
        <a:lstStyle/>
        <a:p>
          <a:r>
            <a:rPr lang="fr-FR" baseline="0" dirty="0" smtClean="0">
              <a:solidFill>
                <a:schemeClr val="tx1"/>
              </a:solidFill>
            </a:rPr>
            <a:t>de rencontres  (pour 16 répondants)</a:t>
          </a:r>
        </a:p>
      </dgm:t>
    </dgm:pt>
    <dgm:pt modelId="{6F5F952E-DE03-4260-BC89-D194233933DF}" type="parTrans" cxnId="{715DE74D-2510-426C-A830-82105510993D}">
      <dgm:prSet/>
      <dgm:spPr/>
      <dgm:t>
        <a:bodyPr/>
        <a:lstStyle/>
        <a:p>
          <a:endParaRPr lang="fr-FR"/>
        </a:p>
      </dgm:t>
    </dgm:pt>
    <dgm:pt modelId="{B82171C0-AC9D-420D-A513-81700BA215A6}" type="sibTrans" cxnId="{715DE74D-2510-426C-A830-82105510993D}">
      <dgm:prSet/>
      <dgm:spPr/>
      <dgm:t>
        <a:bodyPr/>
        <a:lstStyle/>
        <a:p>
          <a:endParaRPr lang="fr-FR"/>
        </a:p>
      </dgm:t>
    </dgm:pt>
    <dgm:pt modelId="{8C2B1A60-746A-4F92-AAC8-E965A0A8DF8D}">
      <dgm:prSet/>
      <dgm:spPr>
        <a:solidFill>
          <a:schemeClr val="accent1">
            <a:lumMod val="20000"/>
            <a:lumOff val="80000"/>
            <a:alpha val="90000"/>
          </a:schemeClr>
        </a:solidFill>
      </dgm:spPr>
      <dgm:t>
        <a:bodyPr/>
        <a:lstStyle/>
        <a:p>
          <a:r>
            <a:rPr lang="fr-FR" baseline="0" dirty="0" smtClean="0">
              <a:solidFill>
                <a:schemeClr val="tx1"/>
              </a:solidFill>
            </a:rPr>
            <a:t>de travail (pour 11 répondants)</a:t>
          </a:r>
          <a:endParaRPr lang="fr-FR" dirty="0"/>
        </a:p>
      </dgm:t>
    </dgm:pt>
    <dgm:pt modelId="{F724B4E3-C8EF-4696-B6D1-F68A8920E8C6}" type="parTrans" cxnId="{70A15CF8-F19B-44DC-86FB-D1DCE7929CF5}">
      <dgm:prSet/>
      <dgm:spPr/>
      <dgm:t>
        <a:bodyPr/>
        <a:lstStyle/>
        <a:p>
          <a:endParaRPr lang="fr-FR"/>
        </a:p>
      </dgm:t>
    </dgm:pt>
    <dgm:pt modelId="{C2197C5F-E197-45CC-B564-6356253E4E5F}" type="sibTrans" cxnId="{70A15CF8-F19B-44DC-86FB-D1DCE7929CF5}">
      <dgm:prSet/>
      <dgm:spPr/>
      <dgm:t>
        <a:bodyPr/>
        <a:lstStyle/>
        <a:p>
          <a:endParaRPr lang="fr-FR"/>
        </a:p>
      </dgm:t>
    </dgm:pt>
    <dgm:pt modelId="{C8D83450-8E29-4370-95F4-9E3D439F3CBC}">
      <dgm:prSet/>
      <dgm:spPr>
        <a:solidFill>
          <a:schemeClr val="accent1">
            <a:lumMod val="20000"/>
            <a:lumOff val="80000"/>
            <a:alpha val="90000"/>
          </a:schemeClr>
        </a:solidFill>
      </dgm:spPr>
      <dgm:t>
        <a:bodyPr/>
        <a:lstStyle/>
        <a:p>
          <a:r>
            <a:rPr lang="fr-FR" baseline="0" dirty="0" smtClean="0">
              <a:solidFill>
                <a:schemeClr val="tx1"/>
              </a:solidFill>
            </a:rPr>
            <a:t>de se préparer à un métier (pour 7 répondants) </a:t>
          </a:r>
          <a:endParaRPr lang="fr-FR" dirty="0">
            <a:noFill/>
          </a:endParaRPr>
        </a:p>
      </dgm:t>
    </dgm:pt>
    <dgm:pt modelId="{D6427EAB-6A49-45CC-A550-D6BCF584196D}" type="parTrans" cxnId="{C5017223-1BAD-4920-9F0D-5302E1F3BF81}">
      <dgm:prSet/>
      <dgm:spPr/>
      <dgm:t>
        <a:bodyPr/>
        <a:lstStyle/>
        <a:p>
          <a:endParaRPr lang="fr-FR"/>
        </a:p>
      </dgm:t>
    </dgm:pt>
    <dgm:pt modelId="{9D6E97AF-8001-446B-A0A5-DDE9530C36F9}" type="sibTrans" cxnId="{C5017223-1BAD-4920-9F0D-5302E1F3BF81}">
      <dgm:prSet/>
      <dgm:spPr/>
      <dgm:t>
        <a:bodyPr/>
        <a:lstStyle/>
        <a:p>
          <a:endParaRPr lang="fr-FR"/>
        </a:p>
      </dgm:t>
    </dgm:pt>
    <dgm:pt modelId="{2C265BA0-F2B2-41B3-9314-FFCA53780841}">
      <dgm:prSet phldrT="[Texte]"/>
      <dgm:spPr>
        <a:solidFill>
          <a:schemeClr val="accent1">
            <a:lumMod val="20000"/>
            <a:lumOff val="80000"/>
            <a:alpha val="90000"/>
          </a:schemeClr>
        </a:solidFill>
      </dgm:spPr>
      <dgm:t>
        <a:bodyPr/>
        <a:lstStyle/>
        <a:p>
          <a:r>
            <a:rPr lang="fr-FR" dirty="0" smtClean="0"/>
            <a:t>du travail régulier (</a:t>
          </a:r>
          <a:r>
            <a:rPr lang="fr-FR" baseline="0" dirty="0" smtClean="0">
              <a:solidFill>
                <a:schemeClr val="tx1"/>
              </a:solidFill>
            </a:rPr>
            <a:t>pour 26 répondants</a:t>
          </a:r>
          <a:r>
            <a:rPr lang="fr-FR" dirty="0" smtClean="0"/>
            <a:t>)</a:t>
          </a:r>
          <a:endParaRPr lang="fr-FR" dirty="0"/>
        </a:p>
      </dgm:t>
    </dgm:pt>
    <dgm:pt modelId="{20B725BC-B8F7-48E4-AD03-C91D8025F73E}" type="parTrans" cxnId="{8CE7CCAD-7E46-48B7-BF61-CF7D793A5B36}">
      <dgm:prSet/>
      <dgm:spPr/>
      <dgm:t>
        <a:bodyPr/>
        <a:lstStyle/>
        <a:p>
          <a:endParaRPr lang="fr-FR"/>
        </a:p>
      </dgm:t>
    </dgm:pt>
    <dgm:pt modelId="{C40BF877-9C70-43CD-9EE4-97729921270B}" type="sibTrans" cxnId="{8CE7CCAD-7E46-48B7-BF61-CF7D793A5B36}">
      <dgm:prSet/>
      <dgm:spPr/>
      <dgm:t>
        <a:bodyPr/>
        <a:lstStyle/>
        <a:p>
          <a:endParaRPr lang="fr-FR"/>
        </a:p>
      </dgm:t>
    </dgm:pt>
    <dgm:pt modelId="{38B9D761-02B5-4AC4-9C26-A7B8DD4DA577}">
      <dgm:prSet phldrT="[Texte]"/>
      <dgm:spPr>
        <a:solidFill>
          <a:schemeClr val="accent1">
            <a:lumMod val="20000"/>
            <a:lumOff val="80000"/>
            <a:alpha val="90000"/>
          </a:schemeClr>
        </a:solidFill>
      </dgm:spPr>
      <dgm:t>
        <a:bodyPr/>
        <a:lstStyle/>
        <a:p>
          <a:r>
            <a:rPr lang="fr-FR" dirty="0" smtClean="0">
              <a:solidFill>
                <a:schemeClr val="tx1"/>
              </a:solidFill>
            </a:rPr>
            <a:t>de renforcer sa culture générale (</a:t>
          </a:r>
          <a:r>
            <a:rPr lang="fr-FR" baseline="0" dirty="0" smtClean="0">
              <a:solidFill>
                <a:schemeClr val="tx1"/>
              </a:solidFill>
            </a:rPr>
            <a:t>pour 10 répondants</a:t>
          </a:r>
          <a:r>
            <a:rPr lang="fr-FR" dirty="0" smtClean="0">
              <a:solidFill>
                <a:schemeClr val="tx1"/>
              </a:solidFill>
            </a:rPr>
            <a:t>)</a:t>
          </a:r>
          <a:endParaRPr lang="fr-FR" dirty="0"/>
        </a:p>
      </dgm:t>
    </dgm:pt>
    <dgm:pt modelId="{E3FADDDF-BDB7-403D-81B4-ECE3366B3062}" type="parTrans" cxnId="{64602A52-6EBE-4515-B270-2D415B4BD6EC}">
      <dgm:prSet/>
      <dgm:spPr/>
      <dgm:t>
        <a:bodyPr/>
        <a:lstStyle/>
        <a:p>
          <a:endParaRPr lang="fr-FR"/>
        </a:p>
      </dgm:t>
    </dgm:pt>
    <dgm:pt modelId="{2E9123C9-53D7-4456-9BB0-36150C7F3C50}" type="sibTrans" cxnId="{64602A52-6EBE-4515-B270-2D415B4BD6EC}">
      <dgm:prSet/>
      <dgm:spPr/>
      <dgm:t>
        <a:bodyPr/>
        <a:lstStyle/>
        <a:p>
          <a:endParaRPr lang="fr-FR"/>
        </a:p>
      </dgm:t>
    </dgm:pt>
    <dgm:pt modelId="{D751D64F-7849-496C-A1BD-A64B071FBCDB}">
      <dgm:prSet/>
      <dgm:spPr>
        <a:solidFill>
          <a:schemeClr val="accent1">
            <a:lumMod val="20000"/>
            <a:lumOff val="80000"/>
            <a:alpha val="90000"/>
          </a:schemeClr>
        </a:solidFill>
      </dgm:spPr>
      <dgm:t>
        <a:bodyPr/>
        <a:lstStyle/>
        <a:p>
          <a:r>
            <a:rPr lang="fr-FR" dirty="0" smtClean="0"/>
            <a:t>de préparer une réorientation dès l’an prochain  (</a:t>
          </a:r>
          <a:r>
            <a:rPr lang="fr-FR" baseline="0" dirty="0" smtClean="0">
              <a:solidFill>
                <a:schemeClr val="tx1"/>
              </a:solidFill>
            </a:rPr>
            <a:t>pour 9 répondants</a:t>
          </a:r>
          <a:r>
            <a:rPr lang="fr-FR" dirty="0" smtClean="0"/>
            <a:t>)</a:t>
          </a:r>
          <a:endParaRPr lang="fr-FR" dirty="0">
            <a:solidFill>
              <a:schemeClr val="tx1"/>
            </a:solidFill>
          </a:endParaRPr>
        </a:p>
      </dgm:t>
    </dgm:pt>
    <dgm:pt modelId="{8AF704FD-1509-46E9-A975-A0B14E58366D}" type="parTrans" cxnId="{B6EC7420-7E67-4C4F-89BF-68D7F8A2292B}">
      <dgm:prSet/>
      <dgm:spPr/>
    </dgm:pt>
    <dgm:pt modelId="{58C27749-9FC7-42AB-AD75-D960FE440134}" type="sibTrans" cxnId="{B6EC7420-7E67-4C4F-89BF-68D7F8A2292B}">
      <dgm:prSet/>
      <dgm:spPr/>
    </dgm:pt>
    <dgm:pt modelId="{2C04FD5C-1E9B-4193-8AF3-D2A70830E5F6}">
      <dgm:prSet/>
      <dgm:spPr>
        <a:solidFill>
          <a:schemeClr val="accent1">
            <a:lumMod val="20000"/>
            <a:lumOff val="80000"/>
            <a:alpha val="90000"/>
          </a:schemeClr>
        </a:solidFill>
      </dgm:spPr>
      <dgm:t>
        <a:bodyPr/>
        <a:lstStyle/>
        <a:p>
          <a:endParaRPr lang="fr-FR" dirty="0">
            <a:solidFill>
              <a:schemeClr val="tx1"/>
            </a:solidFill>
          </a:endParaRPr>
        </a:p>
      </dgm:t>
    </dgm:pt>
    <dgm:pt modelId="{A3CAC0E9-7C6B-46FE-B24D-E77BCD661D0B}" type="parTrans" cxnId="{5BF56F1D-2603-494E-A292-6AAEA631EA57}">
      <dgm:prSet/>
      <dgm:spPr/>
    </dgm:pt>
    <dgm:pt modelId="{B2EE998E-8E27-45DF-A6A3-F2CEA58FABCE}" type="sibTrans" cxnId="{5BF56F1D-2603-494E-A292-6AAEA631EA57}">
      <dgm:prSet/>
      <dgm:spPr/>
    </dgm:pt>
    <dgm:pt modelId="{5C6CAC95-6DE5-4AF3-8478-C7059B2BEFA0}">
      <dgm:prSet/>
      <dgm:spPr>
        <a:solidFill>
          <a:schemeClr val="accent1">
            <a:lumMod val="20000"/>
            <a:lumOff val="80000"/>
            <a:alpha val="90000"/>
          </a:schemeClr>
        </a:solidFill>
      </dgm:spPr>
      <dgm:t>
        <a:bodyPr/>
        <a:lstStyle/>
        <a:p>
          <a:r>
            <a:rPr lang="fr-FR" dirty="0" smtClean="0"/>
            <a:t>de savoirs (</a:t>
          </a:r>
          <a:r>
            <a:rPr lang="fr-FR" baseline="0" dirty="0" smtClean="0">
              <a:solidFill>
                <a:schemeClr val="tx1"/>
              </a:solidFill>
            </a:rPr>
            <a:t>pour 10 répondants</a:t>
          </a:r>
          <a:r>
            <a:rPr lang="fr-FR" dirty="0" smtClean="0"/>
            <a:t>)</a:t>
          </a:r>
          <a:endParaRPr lang="fr-FR" dirty="0"/>
        </a:p>
      </dgm:t>
    </dgm:pt>
    <dgm:pt modelId="{20D6EDA2-C4EC-44A6-AFB3-FED74C52E5E7}" type="parTrans" cxnId="{C9992724-7AFB-49E9-AF6B-7C4CDF125136}">
      <dgm:prSet/>
      <dgm:spPr/>
    </dgm:pt>
    <dgm:pt modelId="{C312B940-BEC3-491D-9E69-F7A6A81A2821}" type="sibTrans" cxnId="{C9992724-7AFB-49E9-AF6B-7C4CDF125136}">
      <dgm:prSet/>
      <dgm:spPr/>
    </dgm:pt>
    <dgm:pt modelId="{3C38F439-8754-4FC1-A4B8-88CBF3B8896B}">
      <dgm:prSet phldrT="[Texte]"/>
      <dgm:spPr>
        <a:solidFill>
          <a:schemeClr val="accent1">
            <a:lumMod val="20000"/>
            <a:lumOff val="80000"/>
            <a:alpha val="90000"/>
          </a:schemeClr>
        </a:solidFill>
      </dgm:spPr>
      <dgm:t>
        <a:bodyPr/>
        <a:lstStyle/>
        <a:p>
          <a:r>
            <a:rPr lang="fr-FR" baseline="0" dirty="0" smtClean="0">
              <a:solidFill>
                <a:schemeClr val="tx1"/>
              </a:solidFill>
            </a:rPr>
            <a:t>d’apprentissage  (pour 13 répondants)</a:t>
          </a:r>
          <a:endParaRPr lang="fr-FR" dirty="0"/>
        </a:p>
      </dgm:t>
    </dgm:pt>
    <dgm:pt modelId="{7CB4B958-A187-4442-8607-64FCC0FE72C8}" type="parTrans" cxnId="{D7B1174C-9382-4478-BC03-D894A9770101}">
      <dgm:prSet/>
      <dgm:spPr/>
    </dgm:pt>
    <dgm:pt modelId="{6D856561-711C-4157-8303-342C83708A8C}" type="sibTrans" cxnId="{D7B1174C-9382-4478-BC03-D894A9770101}">
      <dgm:prSet/>
      <dgm:spPr/>
    </dgm:pt>
    <dgm:pt modelId="{AAB93B05-F818-4862-8500-73C285EF7C63}">
      <dgm:prSet/>
      <dgm:spPr>
        <a:solidFill>
          <a:schemeClr val="accent1">
            <a:lumMod val="20000"/>
            <a:lumOff val="80000"/>
            <a:alpha val="90000"/>
          </a:schemeClr>
        </a:solidFill>
      </dgm:spPr>
      <dgm:t>
        <a:bodyPr/>
        <a:lstStyle/>
        <a:p>
          <a:r>
            <a:rPr lang="fr-FR" dirty="0" smtClean="0">
              <a:solidFill>
                <a:schemeClr val="tx1"/>
              </a:solidFill>
            </a:rPr>
            <a:t>d’acquérir de méthodes de travail (</a:t>
          </a:r>
          <a:r>
            <a:rPr lang="fr-FR" baseline="0" dirty="0" smtClean="0">
              <a:solidFill>
                <a:schemeClr val="tx1"/>
              </a:solidFill>
            </a:rPr>
            <a:t>pour 8 répondants</a:t>
          </a:r>
          <a:r>
            <a:rPr lang="fr-FR" dirty="0" smtClean="0">
              <a:solidFill>
                <a:schemeClr val="tx1"/>
              </a:solidFill>
            </a:rPr>
            <a:t>)</a:t>
          </a:r>
          <a:endParaRPr lang="fr-FR" dirty="0">
            <a:solidFill>
              <a:schemeClr val="tx1"/>
            </a:solidFill>
          </a:endParaRPr>
        </a:p>
      </dgm:t>
    </dgm:pt>
    <dgm:pt modelId="{60FE5720-39D8-47A4-8E6D-FA51421CD660}" type="parTrans" cxnId="{68492CD8-0F71-4B3D-BC13-ED650E4CD5CF}">
      <dgm:prSet/>
      <dgm:spPr/>
    </dgm:pt>
    <dgm:pt modelId="{8E6D6258-EA6C-460E-980C-3B04E5D90D7A}" type="sibTrans" cxnId="{68492CD8-0F71-4B3D-BC13-ED650E4CD5CF}">
      <dgm:prSet/>
      <dgm:spPr/>
    </dgm:pt>
    <dgm:pt modelId="{D7478A6A-963F-42BE-AE59-DF5194338615}">
      <dgm:prSet phldrT="[Texte]"/>
      <dgm:spPr>
        <a:solidFill>
          <a:schemeClr val="accent1">
            <a:lumMod val="20000"/>
            <a:lumOff val="80000"/>
            <a:alpha val="90000"/>
          </a:schemeClr>
        </a:solidFill>
      </dgm:spPr>
      <dgm:t>
        <a:bodyPr/>
        <a:lstStyle/>
        <a:p>
          <a:r>
            <a:rPr lang="fr-FR" dirty="0" smtClean="0"/>
            <a:t>de l’assiduité (</a:t>
          </a:r>
          <a:r>
            <a:rPr lang="fr-FR" baseline="0" dirty="0" smtClean="0">
              <a:solidFill>
                <a:schemeClr val="tx1"/>
              </a:solidFill>
            </a:rPr>
            <a:t>pour 17 répondants</a:t>
          </a:r>
          <a:r>
            <a:rPr lang="fr-FR" dirty="0" smtClean="0"/>
            <a:t>) </a:t>
          </a:r>
          <a:endParaRPr lang="fr-FR" dirty="0"/>
        </a:p>
      </dgm:t>
    </dgm:pt>
    <dgm:pt modelId="{9BCED816-5BAD-42F5-AAF8-167E44D77B0A}" type="parTrans" cxnId="{3AC5FF61-5E9B-4F7E-B0BC-72D9D4221E49}">
      <dgm:prSet/>
      <dgm:spPr/>
    </dgm:pt>
    <dgm:pt modelId="{077E2543-5B76-4F89-9D09-979C53E13663}" type="sibTrans" cxnId="{3AC5FF61-5E9B-4F7E-B0BC-72D9D4221E49}">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LinFactNeighborX="1353" custLinFactNeighborY="-755">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1338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LinFactNeighborX="-1314" custLinFactNeighborY="-691">
        <dgm:presLayoutVars>
          <dgm:bulletEnabled val="1"/>
        </dgm:presLayoutVars>
      </dgm:prSet>
      <dgm:spPr/>
      <dgm:t>
        <a:bodyPr/>
        <a:lstStyle/>
        <a:p>
          <a:endParaRPr lang="fr-FR"/>
        </a:p>
      </dgm:t>
    </dgm:pt>
  </dgm:ptLst>
  <dgm:cxnLst>
    <dgm:cxn modelId="{C9992724-7AFB-49E9-AF6B-7C4CDF125136}" srcId="{02651DC6-2737-45E2-8520-9D9D780501BD}" destId="{5C6CAC95-6DE5-4AF3-8478-C7059B2BEFA0}" srcOrd="4" destOrd="0" parTransId="{20D6EDA2-C4EC-44A6-AFB3-FED74C52E5E7}" sibTransId="{C312B940-BEC3-491D-9E69-F7A6A81A2821}"/>
    <dgm:cxn modelId="{8CE7CCAD-7E46-48B7-BF61-CF7D793A5B36}" srcId="{4BD4AF6E-DD80-46A5-8A2C-4506A3647C89}" destId="{2C265BA0-F2B2-41B3-9314-FFCA53780841}" srcOrd="1" destOrd="0" parTransId="{20B725BC-B8F7-48E4-AD03-C91D8025F73E}" sibTransId="{C40BF877-9C70-43CD-9EE4-97729921270B}"/>
    <dgm:cxn modelId="{D74D544C-5C59-4283-A499-FBDE92707054}" srcId="{4BD4AF6E-DD80-46A5-8A2C-4506A3647C89}" destId="{AF83A6BB-8740-4467-A8E1-77DD1BAD5602}" srcOrd="3" destOrd="0" parTransId="{39C6EA7E-CCB5-45A6-B40D-2CA6CF4F2873}" sibTransId="{A77130A9-917B-4A03-96E6-47FD6E08C988}"/>
    <dgm:cxn modelId="{4045D8A9-06AE-44CA-8B87-31067F7836E8}" srcId="{4BD4AF6E-DD80-46A5-8A2C-4506A3647C89}" destId="{73B1F5B6-6248-4170-A717-002F4E417E66}" srcOrd="0" destOrd="0" parTransId="{885F406A-1887-4D8F-A2BB-6E854528C005}" sibTransId="{BFB5A55D-59A6-42AD-96EF-F263EAD70A3E}"/>
    <dgm:cxn modelId="{D7B1174C-9382-4478-BC03-D894A9770101}" srcId="{02651DC6-2737-45E2-8520-9D9D780501BD}" destId="{3C38F439-8754-4FC1-A4B8-88CBF3B8896B}" srcOrd="1" destOrd="0" parTransId="{7CB4B958-A187-4442-8607-64FCC0FE72C8}" sibTransId="{6D856561-711C-4157-8303-342C83708A8C}"/>
    <dgm:cxn modelId="{715DE74D-2510-426C-A830-82105510993D}" srcId="{02651DC6-2737-45E2-8520-9D9D780501BD}" destId="{8C550B94-74FE-4F53-BAED-AFE5589112CD}" srcOrd="2" destOrd="0" parTransId="{6F5F952E-DE03-4260-BC89-D194233933DF}" sibTransId="{B82171C0-AC9D-420D-A513-81700BA215A6}"/>
    <dgm:cxn modelId="{6984842B-7D28-4622-9762-1A6CB1751D5A}" srcId="{02651DC6-2737-45E2-8520-9D9D780501BD}" destId="{9DE68122-EEEC-45B3-82A7-206805A1C584}" srcOrd="0" destOrd="0" parTransId="{0485B0C6-C205-4D6F-8057-51D3811314C9}" sibTransId="{0E6EA673-F334-4A78-B1DB-AE1135D20606}"/>
    <dgm:cxn modelId="{18255A1A-8128-411B-8D23-C828618DF035}" type="presOf" srcId="{D751D64F-7849-496C-A1BD-A64B071FBCDB}" destId="{A6723134-DB7F-4244-A7F5-DD68258B3C8C}" srcOrd="0" destOrd="4" presId="urn:microsoft.com/office/officeart/2005/8/layout/vList5"/>
    <dgm:cxn modelId="{26EA600A-F0AC-4A79-94FD-F61E8FA2DD70}" type="presOf" srcId="{3C38F439-8754-4FC1-A4B8-88CBF3B8896B}" destId="{E2D4D233-7564-49A0-8EDD-DC2CD80526EB}" srcOrd="0" destOrd="1" presId="urn:microsoft.com/office/officeart/2005/8/layout/vList5"/>
    <dgm:cxn modelId="{56029166-0CC7-457A-B6FE-E39CC7812183}" type="presOf" srcId="{02651DC6-2737-45E2-8520-9D9D780501BD}" destId="{ED65357B-54B3-4C7F-B6A9-EDFB8B5312AA}" srcOrd="0" destOrd="0" presId="urn:microsoft.com/office/officeart/2005/8/layout/vList5"/>
    <dgm:cxn modelId="{5CAE963A-11EC-49D6-8EEE-49599A613499}" type="presOf" srcId="{5C6CAC95-6DE5-4AF3-8478-C7059B2BEFA0}" destId="{E2D4D233-7564-49A0-8EDD-DC2CD80526EB}" srcOrd="0" destOrd="4" presId="urn:microsoft.com/office/officeart/2005/8/layout/vList5"/>
    <dgm:cxn modelId="{64602A52-6EBE-4515-B270-2D415B4BD6EC}" srcId="{E6C4EC9C-003D-4CF2-998E-5BB0C2615DBC}" destId="{38B9D761-02B5-4AC4-9C26-A7B8DD4DA577}" srcOrd="1" destOrd="0" parTransId="{E3FADDDF-BDB7-403D-81B4-ECE3366B3062}" sibTransId="{2E9123C9-53D7-4456-9BB0-36150C7F3C50}"/>
    <dgm:cxn modelId="{DAF5EC84-44C0-45DD-948F-D4194E91D0AB}" type="presOf" srcId="{C8D83450-8E29-4370-95F4-9E3D439F3CBC}" destId="{A6723134-DB7F-4244-A7F5-DD68258B3C8C}" srcOrd="0" destOrd="2"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159798F2-B5F6-4E80-8522-37D128F01D1F}" type="presOf" srcId="{2C265BA0-F2B2-41B3-9314-FFCA53780841}" destId="{50280043-6F05-48F6-B393-3A364DC4C2EB}" srcOrd="0" destOrd="1" presId="urn:microsoft.com/office/officeart/2005/8/layout/vList5"/>
    <dgm:cxn modelId="{432A182F-C391-4953-8EBD-EB36211DE08F}" type="presOf" srcId="{2C04FD5C-1E9B-4193-8AF3-D2A70830E5F6}" destId="{A6723134-DB7F-4244-A7F5-DD68258B3C8C}" srcOrd="0" destOrd="5" presId="urn:microsoft.com/office/officeart/2005/8/layout/vList5"/>
    <dgm:cxn modelId="{BCF543B2-B3C6-49F2-8DB9-55D92B860636}" type="presOf" srcId="{9DE68122-EEEC-45B3-82A7-206805A1C584}" destId="{E2D4D233-7564-49A0-8EDD-DC2CD80526EB}" srcOrd="0" destOrd="0" presId="urn:microsoft.com/office/officeart/2005/8/layout/vList5"/>
    <dgm:cxn modelId="{68492CD8-0F71-4B3D-BC13-ED650E4CD5CF}" srcId="{E6C4EC9C-003D-4CF2-998E-5BB0C2615DBC}" destId="{AAB93B05-F818-4862-8500-73C285EF7C63}" srcOrd="3" destOrd="0" parTransId="{60FE5720-39D8-47A4-8E6D-FA51421CD660}" sibTransId="{8E6D6258-EA6C-460E-980C-3B04E5D90D7A}"/>
    <dgm:cxn modelId="{FD1E485A-C67C-49BF-BE13-C84A0914BBA3}" type="presOf" srcId="{AAB93B05-F818-4862-8500-73C285EF7C63}" destId="{A6723134-DB7F-4244-A7F5-DD68258B3C8C}" srcOrd="0" destOrd="3" presId="urn:microsoft.com/office/officeart/2005/8/layout/vList5"/>
    <dgm:cxn modelId="{BC1408BB-1D61-4690-9B72-14BED18615DD}" srcId="{6F045978-85B7-4200-8AD6-E8563ADD98CD}" destId="{4BD4AF6E-DD80-46A5-8A2C-4506A3647C89}" srcOrd="2" destOrd="0" parTransId="{F4AB7A8F-524E-461F-B962-A17AA208D4A0}" sibTransId="{07259874-C583-4D13-B44C-546C7FFD9F95}"/>
    <dgm:cxn modelId="{FC4DA066-8BB7-4688-8E39-4A6578AC225B}" type="presOf" srcId="{E6C4EC9C-003D-4CF2-998E-5BB0C2615DBC}" destId="{8E1C7C36-B28E-463E-9B7C-CBD4F4A7DFE7}" srcOrd="0" destOrd="0" presId="urn:microsoft.com/office/officeart/2005/8/layout/vList5"/>
    <dgm:cxn modelId="{3AC5FF61-5E9B-4F7E-B0BC-72D9D4221E49}" srcId="{4BD4AF6E-DD80-46A5-8A2C-4506A3647C89}" destId="{D7478A6A-963F-42BE-AE59-DF5194338615}" srcOrd="2" destOrd="0" parTransId="{9BCED816-5BAD-42F5-AAF8-167E44D77B0A}" sibTransId="{077E2543-5B76-4F89-9D09-979C53E13663}"/>
    <dgm:cxn modelId="{B6EC7420-7E67-4C4F-89BF-68D7F8A2292B}" srcId="{E6C4EC9C-003D-4CF2-998E-5BB0C2615DBC}" destId="{D751D64F-7849-496C-A1BD-A64B071FBCDB}" srcOrd="4" destOrd="0" parTransId="{8AF704FD-1509-46E9-A975-A0B14E58366D}" sibTransId="{58C27749-9FC7-42AB-AD75-D960FE440134}"/>
    <dgm:cxn modelId="{957E68C9-4349-41C7-8B8E-006A71C5E887}" type="presOf" srcId="{AF83A6BB-8740-4467-A8E1-77DD1BAD5602}" destId="{50280043-6F05-48F6-B393-3A364DC4C2EB}" srcOrd="0" destOrd="3"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5D3C03B5-9695-45AA-92FD-CCA36B467342}" type="presOf" srcId="{4BD4AF6E-DD80-46A5-8A2C-4506A3647C89}" destId="{D26BBCC6-3BAD-4683-92E0-56281F08A9CC}" srcOrd="0" destOrd="0" presId="urn:microsoft.com/office/officeart/2005/8/layout/vList5"/>
    <dgm:cxn modelId="{5BF56F1D-2603-494E-A292-6AAEA631EA57}" srcId="{E6C4EC9C-003D-4CF2-998E-5BB0C2615DBC}" destId="{2C04FD5C-1E9B-4193-8AF3-D2A70830E5F6}" srcOrd="5" destOrd="0" parTransId="{A3CAC0E9-7C6B-46FE-B24D-E77BCD661D0B}" sibTransId="{B2EE998E-8E27-45DF-A6A3-F2CEA58FABCE}"/>
    <dgm:cxn modelId="{CBF65176-B9DD-4939-98DD-F832773D2578}" type="presOf" srcId="{73B1F5B6-6248-4170-A717-002F4E417E66}" destId="{50280043-6F05-48F6-B393-3A364DC4C2EB}" srcOrd="0" destOrd="0" presId="urn:microsoft.com/office/officeart/2005/8/layout/vList5"/>
    <dgm:cxn modelId="{816F3E1C-A42C-42A9-BE95-679E50107DE8}" type="presOf" srcId="{D7478A6A-963F-42BE-AE59-DF5194338615}" destId="{50280043-6F05-48F6-B393-3A364DC4C2EB}" srcOrd="0" destOrd="2" presId="urn:microsoft.com/office/officeart/2005/8/layout/vList5"/>
    <dgm:cxn modelId="{70A15CF8-F19B-44DC-86FB-D1DCE7929CF5}" srcId="{02651DC6-2737-45E2-8520-9D9D780501BD}" destId="{8C2B1A60-746A-4F92-AAC8-E965A0A8DF8D}" srcOrd="3" destOrd="0" parTransId="{F724B4E3-C8EF-4696-B6D1-F68A8920E8C6}" sibTransId="{C2197C5F-E197-45CC-B564-6356253E4E5F}"/>
    <dgm:cxn modelId="{A0BEE812-0829-4FCC-ADA6-AAAB0A9A17B4}" type="presOf" srcId="{38B9D761-02B5-4AC4-9C26-A7B8DD4DA577}" destId="{A6723134-DB7F-4244-A7F5-DD68258B3C8C}" srcOrd="0" destOrd="1" presId="urn:microsoft.com/office/officeart/2005/8/layout/vList5"/>
    <dgm:cxn modelId="{D576F108-2FE3-4534-B4A6-38036D22CE3C}" type="presOf" srcId="{E68695E6-7F68-4F8E-9236-C2AE74143A77}" destId="{A6723134-DB7F-4244-A7F5-DD68258B3C8C}" srcOrd="0" destOrd="0" presId="urn:microsoft.com/office/officeart/2005/8/layout/vList5"/>
    <dgm:cxn modelId="{E1AAD047-FF76-42EB-9B3C-5715A70289AF}" type="presOf" srcId="{8C2B1A60-746A-4F92-AAC8-E965A0A8DF8D}" destId="{E2D4D233-7564-49A0-8EDD-DC2CD80526EB}" srcOrd="0" destOrd="3"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2686D989-0DD8-4435-80ED-F71F0716E48F}" type="presOf" srcId="{6F045978-85B7-4200-8AD6-E8563ADD98CD}" destId="{D97A59DA-96EB-4C12-88AF-5281C0EE5795}" srcOrd="0" destOrd="0" presId="urn:microsoft.com/office/officeart/2005/8/layout/vList5"/>
    <dgm:cxn modelId="{463602B6-A08F-4BF0-9A42-EBD62784C67C}" type="presOf" srcId="{8C550B94-74FE-4F53-BAED-AFE5589112CD}" destId="{E2D4D233-7564-49A0-8EDD-DC2CD80526EB}" srcOrd="0" destOrd="2" presId="urn:microsoft.com/office/officeart/2005/8/layout/vList5"/>
    <dgm:cxn modelId="{C5017223-1BAD-4920-9F0D-5302E1F3BF81}" srcId="{E6C4EC9C-003D-4CF2-998E-5BB0C2615DBC}" destId="{C8D83450-8E29-4370-95F4-9E3D439F3CBC}" srcOrd="2" destOrd="0" parTransId="{D6427EAB-6A49-45CC-A550-D6BCF584196D}" sibTransId="{9D6E97AF-8001-446B-A0A5-DDE9530C36F9}"/>
    <dgm:cxn modelId="{1828C39F-8AB1-4F7C-9A77-14C62ACC8197}" type="presParOf" srcId="{D97A59DA-96EB-4C12-88AF-5281C0EE5795}" destId="{F8B0CABD-F5C7-41DC-B048-6DEFD3C5C735}" srcOrd="0" destOrd="0" presId="urn:microsoft.com/office/officeart/2005/8/layout/vList5"/>
    <dgm:cxn modelId="{C4C060A6-DA49-46B9-92EB-6CC435C368DA}" type="presParOf" srcId="{F8B0CABD-F5C7-41DC-B048-6DEFD3C5C735}" destId="{ED65357B-54B3-4C7F-B6A9-EDFB8B5312AA}" srcOrd="0" destOrd="0" presId="urn:microsoft.com/office/officeart/2005/8/layout/vList5"/>
    <dgm:cxn modelId="{E8385015-1076-4157-8FF9-A60F8CFBC506}" type="presParOf" srcId="{F8B0CABD-F5C7-41DC-B048-6DEFD3C5C735}" destId="{E2D4D233-7564-49A0-8EDD-DC2CD80526EB}" srcOrd="1" destOrd="0" presId="urn:microsoft.com/office/officeart/2005/8/layout/vList5"/>
    <dgm:cxn modelId="{74817882-4D28-41EF-AC89-9B1066737CBF}" type="presParOf" srcId="{D97A59DA-96EB-4C12-88AF-5281C0EE5795}" destId="{AC2D0E85-80F1-4746-9632-52B6406224BF}" srcOrd="1" destOrd="0" presId="urn:microsoft.com/office/officeart/2005/8/layout/vList5"/>
    <dgm:cxn modelId="{BCDEF064-F398-4EDB-BCF8-19C63E93CE31}" type="presParOf" srcId="{D97A59DA-96EB-4C12-88AF-5281C0EE5795}" destId="{4FE600F4-98B6-4E76-9089-2B845485D62D}" srcOrd="2" destOrd="0" presId="urn:microsoft.com/office/officeart/2005/8/layout/vList5"/>
    <dgm:cxn modelId="{C31D8239-F729-473E-9205-AA5B13EDC871}" type="presParOf" srcId="{4FE600F4-98B6-4E76-9089-2B845485D62D}" destId="{8E1C7C36-B28E-463E-9B7C-CBD4F4A7DFE7}" srcOrd="0" destOrd="0" presId="urn:microsoft.com/office/officeart/2005/8/layout/vList5"/>
    <dgm:cxn modelId="{A10DFB97-E81B-4CF0-A2A1-1E7DD95A831F}" type="presParOf" srcId="{4FE600F4-98B6-4E76-9089-2B845485D62D}" destId="{A6723134-DB7F-4244-A7F5-DD68258B3C8C}" srcOrd="1" destOrd="0" presId="urn:microsoft.com/office/officeart/2005/8/layout/vList5"/>
    <dgm:cxn modelId="{EE886917-8F08-41A5-B899-C8245C9EDEC3}" type="presParOf" srcId="{D97A59DA-96EB-4C12-88AF-5281C0EE5795}" destId="{E6429E40-69A1-4D4D-A4C0-35BC7F6B302C}" srcOrd="3" destOrd="0" presId="urn:microsoft.com/office/officeart/2005/8/layout/vList5"/>
    <dgm:cxn modelId="{23CCDCEA-143D-4233-87CC-E929E1E60664}" type="presParOf" srcId="{D97A59DA-96EB-4C12-88AF-5281C0EE5795}" destId="{2221DDEC-89A0-4FFF-8B66-E3FF55ADBEC6}" srcOrd="4" destOrd="0" presId="urn:microsoft.com/office/officeart/2005/8/layout/vList5"/>
    <dgm:cxn modelId="{CEB95428-9DE2-460A-92AD-A679F678FF4B}" type="presParOf" srcId="{2221DDEC-89A0-4FFF-8B66-E3FF55ADBEC6}" destId="{D26BBCC6-3BAD-4683-92E0-56281F08A9CC}" srcOrd="0" destOrd="0" presId="urn:microsoft.com/office/officeart/2005/8/layout/vList5"/>
    <dgm:cxn modelId="{59B19ED9-04CD-4E9C-88FA-B0962667F126}"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800" dirty="0" smtClean="0">
              <a:solidFill>
                <a:schemeClr val="bg1"/>
              </a:solidFill>
            </a:rPr>
            <a:t>Pour les étudiants de L1, qui arrivent à l’UTM, l’université doit répondre à plusieurs attentes</a:t>
          </a:r>
          <a:endParaRPr lang="fr-FR" sz="3500" dirty="0">
            <a:solidFill>
              <a:schemeClr val="bg1"/>
            </a:solidFill>
          </a:endParaRPr>
        </a:p>
      </dgm:t>
    </dgm:pt>
    <dgm:pt modelId="{AEE89CBB-E2B7-4178-B234-166E243E8DF9}" type="parTrans" cxnId="{57C80267-EF53-494A-B7AB-AB32A212E140}">
      <dgm:prSet/>
      <dgm:spPr/>
      <dgm:t>
        <a:bodyPr/>
        <a:lstStyle/>
        <a:p>
          <a:endParaRPr lang="fr-FR">
            <a:solidFill>
              <a:schemeClr val="tx1"/>
            </a:solidFill>
          </a:endParaRPr>
        </a:p>
      </dgm:t>
    </dgm:pt>
    <dgm:pt modelId="{33565EF6-23A1-4938-AFC2-DF1A04D11EEF}" type="sibTrans" cxnId="{57C80267-EF53-494A-B7AB-AB32A212E140}">
      <dgm:prSet/>
      <dgm:spPr/>
      <dgm:t>
        <a:bodyPr/>
        <a:lstStyle/>
        <a:p>
          <a:endParaRPr lang="fr-FR">
            <a:solidFill>
              <a:schemeClr val="tx1"/>
            </a:solidFill>
          </a:endParaRP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1" custScaleY="83099" custLinFactNeighborX="-86222" custLinFactNeighborY="0">
        <dgm:presLayoutVars>
          <dgm:chMax val="1"/>
          <dgm:bulletEnabled val="1"/>
        </dgm:presLayoutVars>
      </dgm:prSet>
      <dgm:spPr/>
      <dgm:t>
        <a:bodyPr/>
        <a:lstStyle/>
        <a:p>
          <a:endParaRPr lang="fr-FR"/>
        </a:p>
      </dgm:t>
    </dgm:pt>
  </dgm:ptLst>
  <dgm:cxnLst>
    <dgm:cxn modelId="{FB7FA20C-B871-4620-826D-73E4C225A119}" type="presOf" srcId="{02651DC6-2737-45E2-8520-9D9D780501BD}" destId="{ED65357B-54B3-4C7F-B6A9-EDFB8B5312AA}" srcOrd="0" destOrd="0"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393FF32D-1EBA-4974-B940-AA0FA6C5138B}" type="presOf" srcId="{6F045978-85B7-4200-8AD6-E8563ADD98CD}" destId="{D97A59DA-96EB-4C12-88AF-5281C0EE5795}" srcOrd="0" destOrd="0" presId="urn:microsoft.com/office/officeart/2005/8/layout/vList5"/>
    <dgm:cxn modelId="{944E3ED6-A64E-428A-B697-6A2C12C38BF7}" type="presParOf" srcId="{D97A59DA-96EB-4C12-88AF-5281C0EE5795}" destId="{F8B0CABD-F5C7-41DC-B048-6DEFD3C5C735}" srcOrd="0" destOrd="0" presId="urn:microsoft.com/office/officeart/2005/8/layout/vList5"/>
    <dgm:cxn modelId="{37BDAB37-2164-452F-BE11-6AAD51D8C851}" type="presParOf" srcId="{F8B0CABD-F5C7-41DC-B048-6DEFD3C5C735}" destId="{ED65357B-54B3-4C7F-B6A9-EDFB8B5312AA}" srcOrd="0"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L’accueil et l’accompagnement à la rentrée</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100" dirty="0" smtClean="0"/>
            <a:t> 1 étudiant sur 2 est satisfait des informations obtenues, de l’accueil et de l’accompagnement </a:t>
          </a:r>
          <a:r>
            <a:rPr lang="fr-FR" sz="1100" smtClean="0"/>
            <a:t>dont </a:t>
          </a:r>
          <a:r>
            <a:rPr lang="fr-FR" sz="1100" smtClean="0"/>
            <a:t>il a </a:t>
          </a:r>
          <a:r>
            <a:rPr lang="fr-FR" sz="1100" dirty="0" smtClean="0"/>
            <a:t>bénéficié avant les inscriptions (réunions de rentrée, accueil des bacheliers…).</a:t>
          </a:r>
          <a:endParaRPr lang="fr-FR" sz="11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La vie étudiante sur le campus</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nchor="t"/>
        <a:lstStyle/>
        <a:p>
          <a:pPr algn="just"/>
          <a:r>
            <a:rPr lang="fr-FR" sz="1100" dirty="0" smtClean="0"/>
            <a:t>14/38 envisagent d’adhérer à une association étudiante, </a:t>
          </a:r>
          <a:endParaRPr lang="fr-FR" sz="1000"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Les sources d’informations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100" dirty="0" smtClean="0"/>
            <a:t>34 répondants / 38 se sont informés sur la discipline avant l’inscription</a:t>
          </a:r>
          <a:endParaRPr lang="fr-FR" sz="800" dirty="0"/>
        </a:p>
      </dgm:t>
    </dgm:pt>
    <dgm:pt modelId="{D8F89CA7-20B4-4517-8CEC-511BD39366B2}" type="parTrans" cxnId="{13073168-FF87-49C3-90AD-463FCFBA04B4}">
      <dgm:prSet/>
      <dgm:spPr/>
      <dgm:t>
        <a:bodyPr/>
        <a:lstStyle/>
        <a:p>
          <a:endParaRPr lang="fr-FR"/>
        </a:p>
      </dgm:t>
    </dgm:pt>
    <dgm:pt modelId="{904BC02D-620D-4023-96C6-72347AD9CA34}" type="sibTrans" cxnId="{13073168-FF87-49C3-90AD-463FCFBA04B4}">
      <dgm:prSet/>
      <dgm:spPr/>
      <dgm:t>
        <a:bodyPr/>
        <a:lstStyle/>
        <a:p>
          <a:endParaRPr lang="fr-FR"/>
        </a:p>
      </dgm:t>
    </dgm:pt>
    <dgm:pt modelId="{377BF0AA-B0C6-4B2B-B142-E9299B669902}">
      <dgm:prSet phldrT="[Texte]" custT="1"/>
      <dgm:spPr>
        <a:solidFill>
          <a:schemeClr val="accent1">
            <a:lumMod val="20000"/>
            <a:lumOff val="80000"/>
            <a:alpha val="90000"/>
          </a:schemeClr>
        </a:solidFill>
      </dgm:spPr>
      <dgm:t>
        <a:bodyPr anchor="t"/>
        <a:lstStyle/>
        <a:p>
          <a:pPr algn="just"/>
          <a:r>
            <a:rPr lang="fr-FR" sz="1100" dirty="0" smtClean="0"/>
            <a:t>8 souhaitent fréquenter les salles informatiques</a:t>
          </a:r>
          <a:endParaRPr lang="fr-FR" sz="1100" dirty="0"/>
        </a:p>
      </dgm:t>
    </dgm:pt>
    <dgm:pt modelId="{80FCD2CC-BDE5-4722-8CA3-A532BA39E752}" type="parTrans" cxnId="{9E38E478-58C8-450D-804B-1C1FA37BB89D}">
      <dgm:prSet/>
      <dgm:spPr/>
      <dgm:t>
        <a:bodyPr/>
        <a:lstStyle/>
        <a:p>
          <a:endParaRPr lang="fr-FR"/>
        </a:p>
      </dgm:t>
    </dgm:pt>
    <dgm:pt modelId="{F2C92F69-AD88-40F4-9CF8-521B2BAF88FB}" type="sibTrans" cxnId="{9E38E478-58C8-450D-804B-1C1FA37BB89D}">
      <dgm:prSet/>
      <dgm:spPr/>
      <dgm:t>
        <a:bodyPr/>
        <a:lstStyle/>
        <a:p>
          <a:endParaRPr lang="fr-FR"/>
        </a:p>
      </dgm:t>
    </dgm:pt>
    <dgm:pt modelId="{6148E9EA-C56D-4BC7-9772-DAC97B6064DD}">
      <dgm:prSet phldrT="[Texte]" custT="1"/>
      <dgm:spPr>
        <a:solidFill>
          <a:schemeClr val="accent1">
            <a:lumMod val="20000"/>
            <a:lumOff val="80000"/>
            <a:alpha val="90000"/>
          </a:schemeClr>
        </a:solidFill>
      </dgm:spPr>
      <dgm:t>
        <a:bodyPr anchor="t"/>
        <a:lstStyle/>
        <a:p>
          <a:pPr algn="just"/>
          <a:r>
            <a:rPr lang="fr-FR" sz="1100" dirty="0" smtClean="0"/>
            <a:t>27 pensent fréquenter la bibliothèque de l’UFR. </a:t>
          </a:r>
          <a:endParaRPr lang="fr-FR" sz="1100" dirty="0"/>
        </a:p>
      </dgm:t>
    </dgm:pt>
    <dgm:pt modelId="{DDB895BD-936D-4427-8DBB-9C4D4CE6EF24}" type="parTrans" cxnId="{147E56F2-9EAF-46E8-91BA-81FB5410AB85}">
      <dgm:prSet/>
      <dgm:spPr/>
      <dgm:t>
        <a:bodyPr/>
        <a:lstStyle/>
        <a:p>
          <a:endParaRPr lang="fr-FR"/>
        </a:p>
      </dgm:t>
    </dgm:pt>
    <dgm:pt modelId="{032D74DA-AA75-4DD0-B726-7ABEC4F9685F}" type="sibTrans" cxnId="{147E56F2-9EAF-46E8-91BA-81FB5410AB85}">
      <dgm:prSet/>
      <dgm:spPr/>
      <dgm:t>
        <a:bodyPr/>
        <a:lstStyle/>
        <a:p>
          <a:endParaRPr lang="fr-FR"/>
        </a:p>
      </dgm:t>
    </dgm:pt>
    <dgm:pt modelId="{D2AAF450-1E97-4AF4-A1BD-2A32BCA661B5}">
      <dgm:prSet phldrT="[Texte]" custT="1"/>
      <dgm:spPr>
        <a:solidFill>
          <a:schemeClr val="accent1">
            <a:lumMod val="20000"/>
            <a:lumOff val="80000"/>
            <a:alpha val="90000"/>
          </a:schemeClr>
        </a:solidFill>
      </dgm:spPr>
      <dgm:t>
        <a:bodyPr anchor="t"/>
        <a:lstStyle/>
        <a:p>
          <a:pPr algn="just"/>
          <a:r>
            <a:rPr lang="fr-FR" sz="1100" dirty="0" smtClean="0"/>
            <a:t>32 envisagent de se rendre régulièrement à la bibliothèque centrale.</a:t>
          </a:r>
          <a:endParaRPr lang="fr-FR" sz="1100" dirty="0"/>
        </a:p>
      </dgm:t>
    </dgm:pt>
    <dgm:pt modelId="{DF371FE1-22E9-4E16-AAA4-EAF9571C0D82}" type="parTrans" cxnId="{3CF97135-F7BB-4EAB-AFC9-AC0997B63EF1}">
      <dgm:prSet/>
      <dgm:spPr/>
      <dgm:t>
        <a:bodyPr/>
        <a:lstStyle/>
        <a:p>
          <a:endParaRPr lang="fr-FR"/>
        </a:p>
      </dgm:t>
    </dgm:pt>
    <dgm:pt modelId="{663EFFD2-5F85-4C40-BEE0-425EFE3C902E}" type="sibTrans" cxnId="{3CF97135-F7BB-4EAB-AFC9-AC0997B63EF1}">
      <dgm:prSet/>
      <dgm:spPr/>
      <dgm:t>
        <a:bodyPr/>
        <a:lstStyle/>
        <a:p>
          <a:endParaRPr lang="fr-FR"/>
        </a:p>
      </dgm:t>
    </dgm:pt>
    <dgm:pt modelId="{2CFD3B3C-DCDF-4CF3-AF2C-D4ED3DADCFBA}">
      <dgm:prSet phldrT="[Texte]" custT="1"/>
      <dgm:spPr>
        <a:solidFill>
          <a:schemeClr val="accent1">
            <a:lumMod val="20000"/>
            <a:lumOff val="80000"/>
            <a:alpha val="90000"/>
          </a:schemeClr>
        </a:solidFill>
      </dgm:spPr>
      <dgm:t>
        <a:bodyPr/>
        <a:lstStyle/>
        <a:p>
          <a:pPr algn="just"/>
          <a:r>
            <a:rPr lang="fr-FR" sz="1100" dirty="0" smtClean="0"/>
            <a:t>À la rentrée 2012/2013, 9 répondants/38 ont bénéficié du dispositif de parrainage. Ils </a:t>
          </a:r>
          <a:r>
            <a:rPr lang="fr-FR" sz="1100" dirty="0" smtClean="0">
              <a:solidFill>
                <a:schemeClr val="tx1"/>
              </a:solidFill>
            </a:rPr>
            <a:t>jugent ce dispositif satisfaisant et utile.</a:t>
          </a:r>
          <a:endParaRPr lang="fr-FR" sz="1100" dirty="0">
            <a:solidFill>
              <a:schemeClr val="tx1"/>
            </a:solidFill>
          </a:endParaRPr>
        </a:p>
      </dgm:t>
    </dgm:pt>
    <dgm:pt modelId="{0D78980E-67D1-4229-8422-5CFB5D470A34}" type="parTrans" cxnId="{2291B268-899B-4844-9470-E15FAE341F11}">
      <dgm:prSet/>
      <dgm:spPr/>
      <dgm:t>
        <a:bodyPr/>
        <a:lstStyle/>
        <a:p>
          <a:endParaRPr lang="fr-FR"/>
        </a:p>
      </dgm:t>
    </dgm:pt>
    <dgm:pt modelId="{17AD3749-539E-4042-8175-F9BB220BF3E9}" type="sibTrans" cxnId="{2291B268-899B-4844-9470-E15FAE341F11}">
      <dgm:prSet/>
      <dgm:spPr/>
      <dgm:t>
        <a:bodyPr/>
        <a:lstStyle/>
        <a:p>
          <a:endParaRPr lang="fr-FR"/>
        </a:p>
      </dgm:t>
    </dgm:pt>
    <dgm:pt modelId="{3F9DBDAD-A3D8-4758-9552-9BD6516BC4C2}">
      <dgm:prSet phldrT="[Texte]" custT="1"/>
      <dgm:spPr>
        <a:solidFill>
          <a:schemeClr val="accent1">
            <a:lumMod val="20000"/>
            <a:lumOff val="80000"/>
            <a:alpha val="90000"/>
          </a:schemeClr>
        </a:solidFill>
      </dgm:spPr>
      <dgm:t>
        <a:bodyPr anchor="t"/>
        <a:lstStyle/>
        <a:p>
          <a:pPr algn="just"/>
          <a:r>
            <a:rPr lang="fr-FR" sz="1100" dirty="0" smtClean="0"/>
            <a:t>11 ont assisté une journée de découverte de l’UTM lorsqu’ils étaient en première.</a:t>
          </a:r>
          <a:endParaRPr lang="fr-FR" sz="1100" dirty="0"/>
        </a:p>
      </dgm:t>
    </dgm:pt>
    <dgm:pt modelId="{D1C61518-F556-452A-BED0-D5662B71FE28}" type="parTrans" cxnId="{F971002D-03DA-4A53-8292-38B30D0F31BC}">
      <dgm:prSet/>
      <dgm:spPr/>
      <dgm:t>
        <a:bodyPr/>
        <a:lstStyle/>
        <a:p>
          <a:endParaRPr lang="fr-FR"/>
        </a:p>
      </dgm:t>
    </dgm:pt>
    <dgm:pt modelId="{D29302A9-6B4D-46F5-89EB-957BBF0B2898}" type="sibTrans" cxnId="{F971002D-03DA-4A53-8292-38B30D0F31BC}">
      <dgm:prSet/>
      <dgm:spPr/>
      <dgm:t>
        <a:bodyPr/>
        <a:lstStyle/>
        <a:p>
          <a:endParaRPr lang="fr-FR"/>
        </a:p>
      </dgm:t>
    </dgm:pt>
    <dgm:pt modelId="{893C8FE0-C831-40A7-99C6-6A79E8EA9E64}">
      <dgm:prSet phldrT="[Texte]" custT="1"/>
      <dgm:spPr>
        <a:solidFill>
          <a:schemeClr val="accent1">
            <a:lumMod val="20000"/>
            <a:lumOff val="80000"/>
            <a:alpha val="90000"/>
          </a:schemeClr>
        </a:solidFill>
      </dgm:spPr>
      <dgm:t>
        <a:bodyPr anchor="t"/>
        <a:lstStyle/>
        <a:p>
          <a:pPr algn="just"/>
          <a:r>
            <a:rPr lang="fr-FR" sz="1100" dirty="0" smtClean="0"/>
            <a:t>33 étudiants ont activé leur ENT et messagerie étudiante.</a:t>
          </a:r>
          <a:endParaRPr lang="fr-FR" sz="1100" dirty="0"/>
        </a:p>
      </dgm:t>
    </dgm:pt>
    <dgm:pt modelId="{A65662B0-99EF-4439-8604-4A9FD7F86C60}" type="parTrans" cxnId="{2220FB87-A037-4E87-B347-1EC07E08EF5A}">
      <dgm:prSet/>
      <dgm:spPr/>
      <dgm:t>
        <a:bodyPr/>
        <a:lstStyle/>
        <a:p>
          <a:endParaRPr lang="fr-FR"/>
        </a:p>
      </dgm:t>
    </dgm:pt>
    <dgm:pt modelId="{BBC0845B-5BC3-4AB7-BC12-291B5103E86C}" type="sibTrans" cxnId="{2220FB87-A037-4E87-B347-1EC07E08EF5A}">
      <dgm:prSet/>
      <dgm:spPr/>
      <dgm:t>
        <a:bodyPr/>
        <a:lstStyle/>
        <a:p>
          <a:endParaRPr lang="fr-FR"/>
        </a:p>
      </dgm:t>
    </dgm:pt>
    <dgm:pt modelId="{72DA0D7D-A376-4A95-A79E-DA230782C685}">
      <dgm:prSet phldrT="[Texte]" custT="1"/>
      <dgm:spPr>
        <a:solidFill>
          <a:schemeClr val="accent1">
            <a:lumMod val="20000"/>
            <a:lumOff val="80000"/>
            <a:alpha val="90000"/>
          </a:schemeClr>
        </a:solidFill>
      </dgm:spPr>
      <dgm:t>
        <a:bodyPr anchor="t"/>
        <a:lstStyle/>
        <a:p>
          <a:pPr algn="just"/>
          <a:r>
            <a:rPr lang="fr-FR" sz="1100" dirty="0" smtClean="0"/>
            <a:t>29 étudiants répondants ont consulté le site internet pour se documenter sur la formation et les procédures d’inscription.</a:t>
          </a:r>
          <a:endParaRPr lang="fr-FR" sz="800" dirty="0"/>
        </a:p>
      </dgm:t>
    </dgm:pt>
    <dgm:pt modelId="{A62BED9A-838D-4C99-AE4B-887E55A58A66}" type="parTrans" cxnId="{E79C74AB-80D0-4086-A3D7-61B371A964C3}">
      <dgm:prSet/>
      <dgm:spPr/>
    </dgm:pt>
    <dgm:pt modelId="{B197D92C-9E41-4963-9612-3398F4E19D9E}" type="sibTrans" cxnId="{E79C74AB-80D0-4086-A3D7-61B371A964C3}">
      <dgm:prSet/>
      <dgm:spPr/>
    </dgm:pt>
    <dgm:pt modelId="{A72DBEC8-1D43-4E80-B183-1EA2C575B76F}">
      <dgm:prSet phldrT="[Texte]" custT="1"/>
      <dgm:spPr>
        <a:solidFill>
          <a:schemeClr val="accent1">
            <a:lumMod val="20000"/>
            <a:lumOff val="80000"/>
            <a:alpha val="90000"/>
          </a:schemeClr>
        </a:solidFill>
      </dgm:spPr>
      <dgm:t>
        <a:bodyPr anchor="t"/>
        <a:lstStyle/>
        <a:p>
          <a:pPr algn="just"/>
          <a:r>
            <a:rPr lang="fr-FR" sz="1100" dirty="0" smtClean="0"/>
            <a:t>8 sont venus à la journée « portes ouvertes » de l’UTM</a:t>
          </a:r>
          <a:endParaRPr lang="fr-FR" sz="1100" dirty="0"/>
        </a:p>
      </dgm:t>
    </dgm:pt>
    <dgm:pt modelId="{4A1D07E3-ECE9-47DE-9D1E-ED2FA541E136}" type="parTrans" cxnId="{866DE5FB-4E8E-4637-ABE2-254CAFCF90F0}">
      <dgm:prSet/>
      <dgm:spPr/>
    </dgm:pt>
    <dgm:pt modelId="{B7020386-48DB-4123-8826-BD1674E96361}" type="sibTrans" cxnId="{866DE5FB-4E8E-4637-ABE2-254CAFCF90F0}">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5091">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custScaleY="105914" custLinFactNeighborY="-2981">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1694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custLinFactNeighborX="0" custLinFactNeighborY="-3705">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16767" custLinFactNeighborX="-419" custLinFactNeighborY="-1296">
        <dgm:presLayoutVars>
          <dgm:bulletEnabled val="1"/>
        </dgm:presLayoutVars>
      </dgm:prSet>
      <dgm:spPr/>
      <dgm:t>
        <a:bodyPr/>
        <a:lstStyle/>
        <a:p>
          <a:endParaRPr lang="fr-FR"/>
        </a:p>
      </dgm:t>
    </dgm:pt>
  </dgm:ptLst>
  <dgm:cxnLst>
    <dgm:cxn modelId="{147E56F2-9EAF-46E8-91BA-81FB5410AB85}" srcId="{E6C4EC9C-003D-4CF2-998E-5BB0C2615DBC}" destId="{6148E9EA-C56D-4BC7-9772-DAC97B6064DD}" srcOrd="2" destOrd="0" parTransId="{DDB895BD-936D-4427-8DBB-9C4D4CE6EF24}" sibTransId="{032D74DA-AA75-4DD0-B726-7ABEC4F9685F}"/>
    <dgm:cxn modelId="{98EBC209-2E2E-4283-88F1-3FBC6908E308}" type="presOf" srcId="{6148E9EA-C56D-4BC7-9772-DAC97B6064DD}" destId="{A6723134-DB7F-4244-A7F5-DD68258B3C8C}" srcOrd="0" destOrd="2" presId="urn:microsoft.com/office/officeart/2005/8/layout/vList5"/>
    <dgm:cxn modelId="{463D3837-A1D7-4C62-94F8-3662EFCB4970}" type="presOf" srcId="{E6C4EC9C-003D-4CF2-998E-5BB0C2615DBC}" destId="{8E1C7C36-B28E-463E-9B7C-CBD4F4A7DFE7}" srcOrd="0" destOrd="0" presId="urn:microsoft.com/office/officeart/2005/8/layout/vList5"/>
    <dgm:cxn modelId="{E79C74AB-80D0-4086-A3D7-61B371A964C3}" srcId="{4BD4AF6E-DD80-46A5-8A2C-4506A3647C89}" destId="{72DA0D7D-A376-4A95-A79E-DA230782C685}" srcOrd="1" destOrd="0" parTransId="{A62BED9A-838D-4C99-AE4B-887E55A58A66}" sibTransId="{B197D92C-9E41-4963-9612-3398F4E19D9E}"/>
    <dgm:cxn modelId="{866DE5FB-4E8E-4637-ABE2-254CAFCF90F0}" srcId="{4BD4AF6E-DD80-46A5-8A2C-4506A3647C89}" destId="{A72DBEC8-1D43-4E80-B183-1EA2C575B76F}" srcOrd="3" destOrd="0" parTransId="{4A1D07E3-ECE9-47DE-9D1E-ED2FA541E136}" sibTransId="{B7020386-48DB-4123-8826-BD1674E96361}"/>
    <dgm:cxn modelId="{6984842B-7D28-4622-9762-1A6CB1751D5A}" srcId="{02651DC6-2737-45E2-8520-9D9D780501BD}" destId="{9DE68122-EEEC-45B3-82A7-206805A1C584}" srcOrd="0" destOrd="0" parTransId="{0485B0C6-C205-4D6F-8057-51D3811314C9}" sibTransId="{0E6EA673-F334-4A78-B1DB-AE1135D20606}"/>
    <dgm:cxn modelId="{26C05419-2655-4B57-8E53-3C8B0B2D73F0}" type="presOf" srcId="{01AE0B1B-AE2F-43A2-9DB0-22AB9C0D8377}" destId="{50280043-6F05-48F6-B393-3A364DC4C2EB}" srcOrd="0" destOrd="0" presId="urn:microsoft.com/office/officeart/2005/8/layout/vList5"/>
    <dgm:cxn modelId="{81A7FC82-F6D1-4C69-881B-CD25C6CE4317}" type="presOf" srcId="{02651DC6-2737-45E2-8520-9D9D780501BD}" destId="{ED65357B-54B3-4C7F-B6A9-EDFB8B5312AA}" srcOrd="0" destOrd="0" presId="urn:microsoft.com/office/officeart/2005/8/layout/vList5"/>
    <dgm:cxn modelId="{81C6A8CF-A0F2-4338-9408-89C6A2F67B4A}" type="presOf" srcId="{E68695E6-7F68-4F8E-9236-C2AE74143A77}" destId="{A6723134-DB7F-4244-A7F5-DD68258B3C8C}" srcOrd="0" destOrd="0" presId="urn:microsoft.com/office/officeart/2005/8/layout/vList5"/>
    <dgm:cxn modelId="{1F60C0B1-BB26-46B3-9DB1-FFA14C3B364E}" type="presOf" srcId="{6F045978-85B7-4200-8AD6-E8563ADD98CD}" destId="{D97A59DA-96EB-4C12-88AF-5281C0EE5795}"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2B1966C6-9434-45B9-BC57-EAD29CA618C0}" type="presOf" srcId="{A72DBEC8-1D43-4E80-B183-1EA2C575B76F}" destId="{50280043-6F05-48F6-B393-3A364DC4C2EB}" srcOrd="0" destOrd="3" presId="urn:microsoft.com/office/officeart/2005/8/layout/vList5"/>
    <dgm:cxn modelId="{595D09C2-41F4-4364-80BF-40B7EB4B59C3}" type="presOf" srcId="{D2AAF450-1E97-4AF4-A1BD-2A32BCA661B5}" destId="{A6723134-DB7F-4244-A7F5-DD68258B3C8C}" srcOrd="0" destOrd="3" presId="urn:microsoft.com/office/officeart/2005/8/layout/vList5"/>
    <dgm:cxn modelId="{3CF97135-F7BB-4EAB-AFC9-AC0997B63EF1}" srcId="{E6C4EC9C-003D-4CF2-998E-5BB0C2615DBC}" destId="{D2AAF450-1E97-4AF4-A1BD-2A32BCA661B5}" srcOrd="3" destOrd="0" parTransId="{DF371FE1-22E9-4E16-AAA4-EAF9571C0D82}" sibTransId="{663EFFD2-5F85-4C40-BEE0-425EFE3C902E}"/>
    <dgm:cxn modelId="{B5979939-FA5F-46BA-AEDD-7B4F3F8D3E27}" type="presOf" srcId="{377BF0AA-B0C6-4B2B-B142-E9299B669902}" destId="{A6723134-DB7F-4244-A7F5-DD68258B3C8C}" srcOrd="0" destOrd="1" presId="urn:microsoft.com/office/officeart/2005/8/layout/vList5"/>
    <dgm:cxn modelId="{93C60DAB-355A-4776-A8D5-12807C45EE43}" type="presOf" srcId="{893C8FE0-C831-40A7-99C6-6A79E8EA9E64}" destId="{A6723134-DB7F-4244-A7F5-DD68258B3C8C}" srcOrd="0" destOrd="4" presId="urn:microsoft.com/office/officeart/2005/8/layout/vList5"/>
    <dgm:cxn modelId="{BC1408BB-1D61-4690-9B72-14BED18615DD}" srcId="{6F045978-85B7-4200-8AD6-E8563ADD98CD}" destId="{4BD4AF6E-DD80-46A5-8A2C-4506A3647C89}" srcOrd="2" destOrd="0" parTransId="{F4AB7A8F-524E-461F-B962-A17AA208D4A0}" sibTransId="{07259874-C583-4D13-B44C-546C7FFD9F95}"/>
    <dgm:cxn modelId="{72D0242F-C912-4F2A-9B66-970DB162F413}" type="presOf" srcId="{4BD4AF6E-DD80-46A5-8A2C-4506A3647C89}" destId="{D26BBCC6-3BAD-4683-92E0-56281F08A9CC}" srcOrd="0" destOrd="0"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2E7F1296-91FE-45D3-8AFE-1889257D88DC}" type="presOf" srcId="{3F9DBDAD-A3D8-4758-9552-9BD6516BC4C2}" destId="{50280043-6F05-48F6-B393-3A364DC4C2EB}" srcOrd="0" destOrd="2" presId="urn:microsoft.com/office/officeart/2005/8/layout/vList5"/>
    <dgm:cxn modelId="{ED8D0530-2849-46FE-8B21-0A6023B161DF}" type="presOf" srcId="{2CFD3B3C-DCDF-4CF3-AF2C-D4ED3DADCFBA}" destId="{E2D4D233-7564-49A0-8EDD-DC2CD80526EB}" srcOrd="0" destOrd="1" presId="urn:microsoft.com/office/officeart/2005/8/layout/vList5"/>
    <dgm:cxn modelId="{6D60FB76-CC5D-49FF-8AF9-F41979680638}" type="presOf" srcId="{72DA0D7D-A376-4A95-A79E-DA230782C685}" destId="{50280043-6F05-48F6-B393-3A364DC4C2EB}" srcOrd="0" destOrd="1" presId="urn:microsoft.com/office/officeart/2005/8/layout/vList5"/>
    <dgm:cxn modelId="{92141A6E-4E95-4A31-8D9B-46AD2AAB2118}" type="presOf" srcId="{9DE68122-EEEC-45B3-82A7-206805A1C584}" destId="{E2D4D233-7564-49A0-8EDD-DC2CD80526EB}" srcOrd="0" destOrd="0" presId="urn:microsoft.com/office/officeart/2005/8/layout/vList5"/>
    <dgm:cxn modelId="{9E38E478-58C8-450D-804B-1C1FA37BB89D}" srcId="{E6C4EC9C-003D-4CF2-998E-5BB0C2615DBC}" destId="{377BF0AA-B0C6-4B2B-B142-E9299B669902}" srcOrd="1" destOrd="0" parTransId="{80FCD2CC-BDE5-4722-8CA3-A532BA39E752}" sibTransId="{F2C92F69-AD88-40F4-9CF8-521B2BAF88FB}"/>
    <dgm:cxn modelId="{2220FB87-A037-4E87-B347-1EC07E08EF5A}" srcId="{E6C4EC9C-003D-4CF2-998E-5BB0C2615DBC}" destId="{893C8FE0-C831-40A7-99C6-6A79E8EA9E64}" srcOrd="4" destOrd="0" parTransId="{A65662B0-99EF-4439-8604-4A9FD7F86C60}" sibTransId="{BBC0845B-5BC3-4AB7-BC12-291B5103E86C}"/>
    <dgm:cxn modelId="{2291B268-899B-4844-9470-E15FAE341F11}" srcId="{02651DC6-2737-45E2-8520-9D9D780501BD}" destId="{2CFD3B3C-DCDF-4CF3-AF2C-D4ED3DADCFBA}" srcOrd="1" destOrd="0" parTransId="{0D78980E-67D1-4229-8422-5CFB5D470A34}" sibTransId="{17AD3749-539E-4042-8175-F9BB220BF3E9}"/>
    <dgm:cxn modelId="{F971002D-03DA-4A53-8292-38B30D0F31BC}" srcId="{4BD4AF6E-DD80-46A5-8A2C-4506A3647C89}" destId="{3F9DBDAD-A3D8-4758-9552-9BD6516BC4C2}" srcOrd="2" destOrd="0" parTransId="{D1C61518-F556-452A-BED0-D5662B71FE28}" sibTransId="{D29302A9-6B4D-46F5-89EB-957BBF0B2898}"/>
    <dgm:cxn modelId="{C05B40B5-DFEB-47D9-A37E-D9D7F8A7089F}" srcId="{6F045978-85B7-4200-8AD6-E8563ADD98CD}" destId="{E6C4EC9C-003D-4CF2-998E-5BB0C2615DBC}" srcOrd="1" destOrd="0" parTransId="{946BDB17-F9DC-4846-AD83-FCCEDB43A335}" sibTransId="{A168F880-51A7-4709-9BC4-765F33A62EC2}"/>
    <dgm:cxn modelId="{13073168-FF87-49C3-90AD-463FCFBA04B4}" srcId="{4BD4AF6E-DD80-46A5-8A2C-4506A3647C89}" destId="{01AE0B1B-AE2F-43A2-9DB0-22AB9C0D8377}" srcOrd="0" destOrd="0" parTransId="{D8F89CA7-20B4-4517-8CEC-511BD39366B2}" sibTransId="{904BC02D-620D-4023-96C6-72347AD9CA34}"/>
    <dgm:cxn modelId="{3E813A93-DFD3-40EC-9B31-4BE23764FE55}" type="presParOf" srcId="{D97A59DA-96EB-4C12-88AF-5281C0EE5795}" destId="{F8B0CABD-F5C7-41DC-B048-6DEFD3C5C735}" srcOrd="0" destOrd="0" presId="urn:microsoft.com/office/officeart/2005/8/layout/vList5"/>
    <dgm:cxn modelId="{9DC0034A-1151-41F5-9996-0952D38AD162}" type="presParOf" srcId="{F8B0CABD-F5C7-41DC-B048-6DEFD3C5C735}" destId="{ED65357B-54B3-4C7F-B6A9-EDFB8B5312AA}" srcOrd="0" destOrd="0" presId="urn:microsoft.com/office/officeart/2005/8/layout/vList5"/>
    <dgm:cxn modelId="{2E344D11-6B88-4331-847F-B39EFF5740CC}" type="presParOf" srcId="{F8B0CABD-F5C7-41DC-B048-6DEFD3C5C735}" destId="{E2D4D233-7564-49A0-8EDD-DC2CD80526EB}" srcOrd="1" destOrd="0" presId="urn:microsoft.com/office/officeart/2005/8/layout/vList5"/>
    <dgm:cxn modelId="{4FCB4EA8-FA9E-4443-986F-12942EF51231}" type="presParOf" srcId="{D97A59DA-96EB-4C12-88AF-5281C0EE5795}" destId="{AC2D0E85-80F1-4746-9632-52B6406224BF}" srcOrd="1" destOrd="0" presId="urn:microsoft.com/office/officeart/2005/8/layout/vList5"/>
    <dgm:cxn modelId="{1C9F719C-73AD-4C14-B2E0-B22CC40B5C03}" type="presParOf" srcId="{D97A59DA-96EB-4C12-88AF-5281C0EE5795}" destId="{4FE600F4-98B6-4E76-9089-2B845485D62D}" srcOrd="2" destOrd="0" presId="urn:microsoft.com/office/officeart/2005/8/layout/vList5"/>
    <dgm:cxn modelId="{D8478ACE-891F-4263-8787-D99EFA14F1CF}" type="presParOf" srcId="{4FE600F4-98B6-4E76-9089-2B845485D62D}" destId="{8E1C7C36-B28E-463E-9B7C-CBD4F4A7DFE7}" srcOrd="0" destOrd="0" presId="urn:microsoft.com/office/officeart/2005/8/layout/vList5"/>
    <dgm:cxn modelId="{2F6DFAEF-E373-4AE9-A872-C7C4F5B578B4}" type="presParOf" srcId="{4FE600F4-98B6-4E76-9089-2B845485D62D}" destId="{A6723134-DB7F-4244-A7F5-DD68258B3C8C}" srcOrd="1" destOrd="0" presId="urn:microsoft.com/office/officeart/2005/8/layout/vList5"/>
    <dgm:cxn modelId="{0E72BCD5-291F-4197-984B-DF464DFEF65C}" type="presParOf" srcId="{D97A59DA-96EB-4C12-88AF-5281C0EE5795}" destId="{E6429E40-69A1-4D4D-A4C0-35BC7F6B302C}" srcOrd="3" destOrd="0" presId="urn:microsoft.com/office/officeart/2005/8/layout/vList5"/>
    <dgm:cxn modelId="{17CC7DE5-36C2-4325-B58B-8F3A8A3D9BB9}" type="presParOf" srcId="{D97A59DA-96EB-4C12-88AF-5281C0EE5795}" destId="{2221DDEC-89A0-4FFF-8B66-E3FF55ADBEC6}" srcOrd="4" destOrd="0" presId="urn:microsoft.com/office/officeart/2005/8/layout/vList5"/>
    <dgm:cxn modelId="{BB5770BB-E78C-4DF4-9BF7-E8CF7D2902F5}" type="presParOf" srcId="{2221DDEC-89A0-4FFF-8B66-E3FF55ADBEC6}" destId="{D26BBCC6-3BAD-4683-92E0-56281F08A9CC}" srcOrd="0" destOrd="0" presId="urn:microsoft.com/office/officeart/2005/8/layout/vList5"/>
    <dgm:cxn modelId="{5EAD203E-E78C-4298-8EAD-0983B5C0434D}"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39E502-2F07-4F80-B98D-6C6166D93FB5}">
      <dsp:nvSpPr>
        <dsp:cNvPr id="0" name=""/>
        <dsp:cNvSpPr/>
      </dsp:nvSpPr>
      <dsp:spPr>
        <a:xfrm>
          <a:off x="216032" y="72000"/>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total 2012/2013</a:t>
          </a:r>
        </a:p>
        <a:p>
          <a:pPr lvl="0" algn="ctr" defTabSz="533400">
            <a:lnSpc>
              <a:spcPct val="90000"/>
            </a:lnSpc>
            <a:spcBef>
              <a:spcPct val="0"/>
            </a:spcBef>
            <a:spcAft>
              <a:spcPct val="35000"/>
            </a:spcAft>
          </a:pPr>
          <a:r>
            <a:rPr lang="fr-FR" sz="1200" kern="1200" dirty="0" smtClean="0"/>
            <a:t>23 541 étudiants </a:t>
          </a:r>
        </a:p>
        <a:p>
          <a:pPr lvl="0" algn="ctr" defTabSz="533400">
            <a:lnSpc>
              <a:spcPct val="90000"/>
            </a:lnSpc>
            <a:spcBef>
              <a:spcPct val="0"/>
            </a:spcBef>
            <a:spcAft>
              <a:spcPct val="35000"/>
            </a:spcAft>
          </a:pPr>
          <a:r>
            <a:rPr lang="fr-FR" sz="1200" kern="1200" dirty="0" smtClean="0"/>
            <a:t>33% d’hommes</a:t>
          </a:r>
        </a:p>
        <a:p>
          <a:pPr lvl="0" algn="ctr" defTabSz="533400">
            <a:lnSpc>
              <a:spcPct val="90000"/>
            </a:lnSpc>
            <a:spcBef>
              <a:spcPct val="0"/>
            </a:spcBef>
            <a:spcAft>
              <a:spcPct val="35000"/>
            </a:spcAft>
          </a:pPr>
          <a:r>
            <a:rPr lang="fr-FR" sz="1200" kern="1200" dirty="0" smtClean="0"/>
            <a:t>67% de femmes</a:t>
          </a:r>
        </a:p>
        <a:p>
          <a:pPr lvl="0" algn="ctr" defTabSz="533400">
            <a:lnSpc>
              <a:spcPct val="90000"/>
            </a:lnSpc>
            <a:spcBef>
              <a:spcPct val="0"/>
            </a:spcBef>
            <a:spcAft>
              <a:spcPct val="35000"/>
            </a:spcAft>
          </a:pPr>
          <a:r>
            <a:rPr lang="fr-FR" sz="1200" kern="1200" dirty="0" smtClean="0"/>
            <a:t>5 950 étudiants inscrits </a:t>
          </a:r>
        </a:p>
        <a:p>
          <a:pPr lvl="0" algn="ctr" defTabSz="533400">
            <a:lnSpc>
              <a:spcPct val="90000"/>
            </a:lnSpc>
            <a:spcBef>
              <a:spcPct val="0"/>
            </a:spcBef>
            <a:spcAft>
              <a:spcPct val="35000"/>
            </a:spcAft>
          </a:pPr>
          <a:r>
            <a:rPr lang="fr-FR" sz="1200" kern="1200" smtClean="0"/>
            <a:t>en L1 soit 25% de l’effectif total</a:t>
          </a:r>
          <a:endParaRPr lang="fr-FR" sz="1200" kern="1200" dirty="0"/>
        </a:p>
      </dsp:txBody>
      <dsp:txXfrm>
        <a:off x="216032" y="72000"/>
        <a:ext cx="2699766" cy="1786839"/>
      </dsp:txXfrm>
    </dsp:sp>
    <dsp:sp modelId="{A1B2FAE8-85E0-4876-877B-2C479A6C16DE}">
      <dsp:nvSpPr>
        <dsp:cNvPr id="0" name=""/>
        <dsp:cNvSpPr/>
      </dsp:nvSpPr>
      <dsp:spPr>
        <a:xfrm>
          <a:off x="239547" y="1885571"/>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bg1"/>
              </a:solidFill>
            </a:rPr>
            <a:t>Effectif UFR LLCE  2012/2013</a:t>
          </a:r>
        </a:p>
        <a:p>
          <a:pPr lvl="0" algn="ctr" defTabSz="533400">
            <a:lnSpc>
              <a:spcPct val="90000"/>
            </a:lnSpc>
            <a:spcBef>
              <a:spcPct val="0"/>
            </a:spcBef>
            <a:spcAft>
              <a:spcPct val="35000"/>
            </a:spcAft>
          </a:pPr>
          <a:r>
            <a:rPr lang="fr-FR" sz="1200" kern="1200" dirty="0" smtClean="0">
              <a:solidFill>
                <a:schemeClr val="bg1"/>
              </a:solidFill>
            </a:rPr>
            <a:t>5 338 étudiants </a:t>
          </a:r>
        </a:p>
        <a:p>
          <a:pPr lvl="0" algn="ctr" defTabSz="533400">
            <a:lnSpc>
              <a:spcPct val="90000"/>
            </a:lnSpc>
            <a:spcBef>
              <a:spcPct val="0"/>
            </a:spcBef>
            <a:spcAft>
              <a:spcPct val="35000"/>
            </a:spcAft>
          </a:pPr>
          <a:r>
            <a:rPr lang="fr-FR" sz="1200" kern="1200" dirty="0" smtClean="0">
              <a:solidFill>
                <a:schemeClr val="bg1"/>
              </a:solidFill>
            </a:rPr>
            <a:t>2 061 étudiants inscrits en L1 :</a:t>
          </a:r>
        </a:p>
        <a:p>
          <a:pPr lvl="0" algn="ctr" defTabSz="533400">
            <a:lnSpc>
              <a:spcPct val="90000"/>
            </a:lnSpc>
            <a:spcBef>
              <a:spcPct val="0"/>
            </a:spcBef>
            <a:spcAft>
              <a:spcPct val="35000"/>
            </a:spcAft>
          </a:pPr>
          <a:r>
            <a:rPr lang="fr-FR" sz="1200" kern="1200" dirty="0" smtClean="0">
              <a:solidFill>
                <a:schemeClr val="bg1"/>
              </a:solidFill>
            </a:rPr>
            <a:t>30% d’hommes</a:t>
          </a:r>
        </a:p>
        <a:p>
          <a:pPr lvl="0" algn="ctr" defTabSz="533400">
            <a:lnSpc>
              <a:spcPct val="90000"/>
            </a:lnSpc>
            <a:spcBef>
              <a:spcPct val="0"/>
            </a:spcBef>
            <a:spcAft>
              <a:spcPct val="35000"/>
            </a:spcAft>
          </a:pPr>
          <a:r>
            <a:rPr lang="fr-FR" sz="1200" kern="1200" dirty="0" smtClean="0">
              <a:solidFill>
                <a:schemeClr val="bg1"/>
              </a:solidFill>
            </a:rPr>
            <a:t>70% de femmes</a:t>
          </a:r>
        </a:p>
        <a:p>
          <a:pPr lvl="0" algn="ctr" defTabSz="533400">
            <a:lnSpc>
              <a:spcPct val="90000"/>
            </a:lnSpc>
            <a:spcBef>
              <a:spcPct val="0"/>
            </a:spcBef>
            <a:spcAft>
              <a:spcPct val="35000"/>
            </a:spcAft>
          </a:pPr>
          <a:r>
            <a:rPr lang="fr-FR" sz="1200" kern="1200" dirty="0" smtClean="0">
              <a:solidFill>
                <a:schemeClr val="bg1"/>
              </a:solidFill>
            </a:rPr>
            <a:t>Âge moyen : 20 ans</a:t>
          </a:r>
        </a:p>
        <a:p>
          <a:pPr lvl="0" algn="ctr" defTabSz="533400">
            <a:lnSpc>
              <a:spcPct val="90000"/>
            </a:lnSpc>
            <a:spcBef>
              <a:spcPct val="0"/>
            </a:spcBef>
            <a:spcAft>
              <a:spcPct val="35000"/>
            </a:spcAft>
          </a:pPr>
          <a:r>
            <a:rPr lang="fr-FR" sz="1200" kern="1200" dirty="0" smtClean="0">
              <a:solidFill>
                <a:schemeClr val="bg1"/>
              </a:solidFill>
            </a:rPr>
            <a:t>40% de bacheliers</a:t>
          </a:r>
          <a:endParaRPr lang="fr-FR" sz="1200" kern="1200" dirty="0">
            <a:solidFill>
              <a:schemeClr val="bg1"/>
            </a:solidFill>
          </a:endParaRPr>
        </a:p>
      </dsp:txBody>
      <dsp:txXfrm>
        <a:off x="239547" y="1885571"/>
        <a:ext cx="2699766" cy="1786839"/>
      </dsp:txXfrm>
    </dsp:sp>
    <dsp:sp modelId="{43A0A384-4A19-4EC8-A392-D3517BEBF6BB}">
      <dsp:nvSpPr>
        <dsp:cNvPr id="0" name=""/>
        <dsp:cNvSpPr/>
      </dsp:nvSpPr>
      <dsp:spPr>
        <a:xfrm>
          <a:off x="239547" y="3755069"/>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département </a:t>
          </a:r>
        </a:p>
        <a:p>
          <a:pPr lvl="0" algn="ctr" defTabSz="533400">
            <a:lnSpc>
              <a:spcPct val="90000"/>
            </a:lnSpc>
            <a:spcBef>
              <a:spcPct val="0"/>
            </a:spcBef>
            <a:spcAft>
              <a:spcPct val="35000"/>
            </a:spcAft>
          </a:pPr>
          <a:r>
            <a:rPr lang="fr-FR" sz="1200" b="1" kern="1200" dirty="0" smtClean="0"/>
            <a:t>Sciences du langage 2012/2013</a:t>
          </a:r>
        </a:p>
        <a:p>
          <a:pPr lvl="0" algn="ctr" defTabSz="533400">
            <a:lnSpc>
              <a:spcPct val="90000"/>
            </a:lnSpc>
            <a:spcBef>
              <a:spcPct val="0"/>
            </a:spcBef>
            <a:spcAft>
              <a:spcPct val="35000"/>
            </a:spcAft>
          </a:pPr>
          <a:r>
            <a:rPr lang="fr-FR" sz="1200" kern="1200" dirty="0" smtClean="0"/>
            <a:t>447 étudiants </a:t>
          </a:r>
        </a:p>
        <a:p>
          <a:pPr lvl="0" algn="ctr" defTabSz="533400">
            <a:lnSpc>
              <a:spcPct val="90000"/>
            </a:lnSpc>
            <a:spcBef>
              <a:spcPct val="0"/>
            </a:spcBef>
            <a:spcAft>
              <a:spcPct val="35000"/>
            </a:spcAft>
          </a:pPr>
          <a:r>
            <a:rPr lang="fr-FR" sz="1200" kern="1200" dirty="0" smtClean="0"/>
            <a:t>125 étudiants inscrits en L1 :</a:t>
          </a:r>
        </a:p>
        <a:p>
          <a:pPr lvl="0" algn="ctr" defTabSz="533400">
            <a:lnSpc>
              <a:spcPct val="90000"/>
            </a:lnSpc>
            <a:spcBef>
              <a:spcPct val="0"/>
            </a:spcBef>
            <a:spcAft>
              <a:spcPct val="35000"/>
            </a:spcAft>
          </a:pPr>
          <a:r>
            <a:rPr lang="fr-FR" sz="1200" kern="1200" dirty="0" smtClean="0"/>
            <a:t>13% d’hommes</a:t>
          </a:r>
        </a:p>
        <a:p>
          <a:pPr lvl="0" algn="ctr" defTabSz="533400">
            <a:lnSpc>
              <a:spcPct val="90000"/>
            </a:lnSpc>
            <a:spcBef>
              <a:spcPct val="0"/>
            </a:spcBef>
            <a:spcAft>
              <a:spcPct val="35000"/>
            </a:spcAft>
          </a:pPr>
          <a:r>
            <a:rPr lang="fr-FR" sz="1200" kern="1200" dirty="0" smtClean="0"/>
            <a:t>87% de femmes</a:t>
          </a:r>
        </a:p>
        <a:p>
          <a:pPr lvl="0" algn="ctr" defTabSz="533400">
            <a:lnSpc>
              <a:spcPct val="90000"/>
            </a:lnSpc>
            <a:spcBef>
              <a:spcPct val="0"/>
            </a:spcBef>
            <a:spcAft>
              <a:spcPct val="35000"/>
            </a:spcAft>
          </a:pPr>
          <a:endParaRPr lang="fr-FR" sz="1200" kern="1200" dirty="0"/>
        </a:p>
      </dsp:txBody>
      <dsp:txXfrm>
        <a:off x="239547" y="3755069"/>
        <a:ext cx="2699766" cy="17868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552313" y="-1798674"/>
          <a:ext cx="1273361"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smtClean="0"/>
            <a:t>26/38 se sont informés sur les débouchés de la discipline ou du domaine.</a:t>
          </a:r>
          <a:endParaRPr lang="fr-FR" sz="1400" kern="1200" dirty="0"/>
        </a:p>
        <a:p>
          <a:pPr marL="114300" lvl="1" indent="-114300" algn="just" defTabSz="622300">
            <a:lnSpc>
              <a:spcPct val="90000"/>
            </a:lnSpc>
            <a:spcBef>
              <a:spcPct val="0"/>
            </a:spcBef>
            <a:spcAft>
              <a:spcPct val="15000"/>
            </a:spcAft>
            <a:buChar char="••"/>
          </a:pPr>
          <a:r>
            <a:rPr lang="fr-FR" sz="1400" kern="1200" dirty="0" smtClean="0">
              <a:solidFill>
                <a:schemeClr val="tx1"/>
              </a:solidFill>
            </a:rPr>
            <a:t>25 ont un projet professionnel précis.</a:t>
          </a:r>
          <a:endParaRPr lang="fr-FR" sz="1400" kern="1200" dirty="0">
            <a:solidFill>
              <a:schemeClr val="tx1"/>
            </a:solidFill>
          </a:endParaRPr>
        </a:p>
        <a:p>
          <a:pPr marL="114300" lvl="1" indent="-114300" algn="just" defTabSz="622300">
            <a:lnSpc>
              <a:spcPct val="90000"/>
            </a:lnSpc>
            <a:spcBef>
              <a:spcPct val="0"/>
            </a:spcBef>
            <a:spcAft>
              <a:spcPct val="15000"/>
            </a:spcAft>
            <a:buChar char="••"/>
          </a:pPr>
          <a:r>
            <a:rPr lang="fr-FR" sz="1400" b="0" kern="1200" dirty="0" smtClean="0">
              <a:solidFill>
                <a:schemeClr val="tx1"/>
              </a:solidFill>
            </a:rPr>
            <a:t>Pour 25 répondants, la discipline est utile pour réaliser leur projet professionnel.</a:t>
          </a:r>
          <a:endParaRPr lang="fr-FR" sz="1400" kern="1200" dirty="0"/>
        </a:p>
      </dsp:txBody>
      <dsp:txXfrm rot="5400000">
        <a:off x="4552313" y="-1798674"/>
        <a:ext cx="1273361" cy="4880252"/>
      </dsp:txXfrm>
    </dsp:sp>
    <dsp:sp modelId="{ED65357B-54B3-4C7F-B6A9-EDFB8B5312AA}">
      <dsp:nvSpPr>
        <dsp:cNvPr id="0" name=""/>
        <dsp:cNvSpPr/>
      </dsp:nvSpPr>
      <dsp:spPr>
        <a:xfrm>
          <a:off x="3726" y="1455"/>
          <a:ext cx="2745141" cy="1279993"/>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100000"/>
            </a:lnSpc>
            <a:spcBef>
              <a:spcPct val="0"/>
            </a:spcBef>
            <a:spcAft>
              <a:spcPts val="0"/>
            </a:spcAft>
          </a:pPr>
          <a:r>
            <a:rPr lang="fr-FR" sz="2400" kern="1200" dirty="0" smtClean="0"/>
            <a:t>La réalisation </a:t>
          </a:r>
        </a:p>
        <a:p>
          <a:pPr lvl="0" algn="l" defTabSz="1066800">
            <a:lnSpc>
              <a:spcPct val="100000"/>
            </a:lnSpc>
            <a:spcBef>
              <a:spcPct val="0"/>
            </a:spcBef>
            <a:spcAft>
              <a:spcPts val="0"/>
            </a:spcAft>
          </a:pPr>
          <a:r>
            <a:rPr lang="fr-FR" sz="2400" kern="1200" dirty="0" smtClean="0"/>
            <a:t>d’un projet professionnel</a:t>
          </a:r>
          <a:endParaRPr lang="fr-FR" sz="2400" kern="1200" dirty="0"/>
        </a:p>
      </dsp:txBody>
      <dsp:txXfrm>
        <a:off x="3726" y="1455"/>
        <a:ext cx="2745141" cy="1279993"/>
      </dsp:txXfrm>
    </dsp:sp>
    <dsp:sp modelId="{A6723134-DB7F-4244-A7F5-DD68258B3C8C}">
      <dsp:nvSpPr>
        <dsp:cNvPr id="0" name=""/>
        <dsp:cNvSpPr/>
      </dsp:nvSpPr>
      <dsp:spPr>
        <a:xfrm rot="5400000">
          <a:off x="4314866" y="1730720"/>
          <a:ext cx="1739417"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r-FR" sz="1400" kern="1200" dirty="0" smtClean="0"/>
            <a:t>Pour 27 répondants /38, la filière choisie correspond à un intérêt pour la discipline.</a:t>
          </a:r>
          <a:endParaRPr lang="fr-FR" sz="1400" kern="1200" dirty="0"/>
        </a:p>
        <a:p>
          <a:pPr marL="114300" lvl="1" indent="-114300" algn="just" defTabSz="622300">
            <a:lnSpc>
              <a:spcPct val="90000"/>
            </a:lnSpc>
            <a:spcBef>
              <a:spcPct val="0"/>
            </a:spcBef>
            <a:spcAft>
              <a:spcPct val="15000"/>
            </a:spcAft>
            <a:buChar char="••"/>
          </a:pPr>
          <a:r>
            <a:rPr lang="fr-FR" sz="1400" kern="1200" dirty="0" smtClean="0"/>
            <a:t>12 ont choisi la discipline dans l’objectif de préparer et présenter un concours.</a:t>
          </a:r>
          <a:endParaRPr lang="fr-FR" sz="1400" kern="1200" dirty="0"/>
        </a:p>
        <a:p>
          <a:pPr marL="114300" lvl="1" indent="-114300" algn="just" defTabSz="622300">
            <a:lnSpc>
              <a:spcPct val="90000"/>
            </a:lnSpc>
            <a:spcBef>
              <a:spcPct val="0"/>
            </a:spcBef>
            <a:spcAft>
              <a:spcPct val="15000"/>
            </a:spcAft>
            <a:buChar char="••"/>
          </a:pPr>
          <a:r>
            <a:rPr lang="fr-FR" sz="1400" kern="1200" dirty="0" smtClean="0"/>
            <a:t>10 ont choisi </a:t>
          </a:r>
          <a:r>
            <a:rPr lang="fr-FR" sz="1400" i="1" kern="1200" dirty="0" smtClean="0"/>
            <a:t>sciences du langage </a:t>
          </a:r>
          <a:r>
            <a:rPr lang="fr-FR" sz="1400" kern="1200" dirty="0" smtClean="0"/>
            <a:t>pour découvrir une nouvelle discipline</a:t>
          </a:r>
          <a:endParaRPr lang="fr-FR" sz="1400" kern="1200" dirty="0"/>
        </a:p>
      </dsp:txBody>
      <dsp:txXfrm rot="5400000">
        <a:off x="4314866" y="1730720"/>
        <a:ext cx="1739417" cy="4880252"/>
      </dsp:txXfrm>
    </dsp:sp>
    <dsp:sp modelId="{8E1C7C36-B28E-463E-9B7C-CBD4F4A7DFE7}">
      <dsp:nvSpPr>
        <dsp:cNvPr id="0" name=""/>
        <dsp:cNvSpPr/>
      </dsp:nvSpPr>
      <dsp:spPr>
        <a:xfrm>
          <a:off x="3726" y="3198304"/>
          <a:ext cx="2745141" cy="177025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solidFill>
                <a:schemeClr val="bg1"/>
              </a:solidFill>
            </a:rPr>
            <a:t>L’intérêt pour une discipline</a:t>
          </a:r>
          <a:endParaRPr lang="fr-FR" sz="2400" kern="1200" dirty="0"/>
        </a:p>
      </dsp:txBody>
      <dsp:txXfrm>
        <a:off x="3726" y="3198304"/>
        <a:ext cx="2745141" cy="1770252"/>
      </dsp:txXfrm>
    </dsp:sp>
    <dsp:sp modelId="{50280043-6F05-48F6-B393-3A364DC4C2EB}">
      <dsp:nvSpPr>
        <dsp:cNvPr id="0" name=""/>
        <dsp:cNvSpPr/>
      </dsp:nvSpPr>
      <dsp:spPr>
        <a:xfrm rot="5400000">
          <a:off x="4243942" y="-132250"/>
          <a:ext cx="186495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smtClean="0"/>
            <a:t>17/38 souhaitent entreprendre des études universitaires</a:t>
          </a:r>
          <a:endParaRPr lang="fr-FR" sz="1400" kern="1200" dirty="0"/>
        </a:p>
        <a:p>
          <a:pPr marL="114300" lvl="1" indent="-114300" algn="just" defTabSz="622300">
            <a:lnSpc>
              <a:spcPct val="90000"/>
            </a:lnSpc>
            <a:spcBef>
              <a:spcPct val="0"/>
            </a:spcBef>
            <a:spcAft>
              <a:spcPct val="15000"/>
            </a:spcAft>
            <a:buChar char="••"/>
          </a:pPr>
          <a:r>
            <a:rPr lang="fr-FR" sz="1400" kern="1200" dirty="0" smtClean="0"/>
            <a:t>33 étudiants répondants ont choisi l’UTM comme 1</a:t>
          </a:r>
          <a:r>
            <a:rPr lang="fr-FR" sz="1400" kern="1200" baseline="30000" dirty="0" smtClean="0"/>
            <a:t>er</a:t>
          </a:r>
          <a:r>
            <a:rPr lang="fr-FR" sz="1400" kern="1200" dirty="0" smtClean="0"/>
            <a:t> vœu d’affectation </a:t>
          </a:r>
          <a:r>
            <a:rPr lang="fr-FR" sz="1400" kern="1200" dirty="0" err="1" smtClean="0"/>
            <a:t>Postbac</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smtClean="0"/>
            <a:t>20 répondants envisagent de suivre un parcours d’études long (master 2).</a:t>
          </a:r>
          <a:endParaRPr lang="fr-FR" sz="1400" kern="1200" dirty="0"/>
        </a:p>
        <a:p>
          <a:pPr marL="114300" lvl="1" indent="-114300" algn="just" defTabSz="622300">
            <a:lnSpc>
              <a:spcPct val="90000"/>
            </a:lnSpc>
            <a:spcBef>
              <a:spcPct val="0"/>
            </a:spcBef>
            <a:spcAft>
              <a:spcPct val="15000"/>
            </a:spcAft>
            <a:buChar char="••"/>
          </a:pPr>
          <a:r>
            <a:rPr lang="fr-FR" sz="1400" kern="1200" dirty="0" smtClean="0"/>
            <a:t>26 connaissent les poursuites d’études proposées dans leur discipline. </a:t>
          </a:r>
          <a:endParaRPr lang="fr-FR" sz="1400" kern="1200" dirty="0"/>
        </a:p>
      </dsp:txBody>
      <dsp:txXfrm rot="5400000">
        <a:off x="4243942" y="-132250"/>
        <a:ext cx="1864958" cy="4880252"/>
      </dsp:txXfrm>
    </dsp:sp>
    <dsp:sp modelId="{D26BBCC6-3BAD-4683-92E0-56281F08A9CC}">
      <dsp:nvSpPr>
        <dsp:cNvPr id="0" name=""/>
        <dsp:cNvSpPr/>
      </dsp:nvSpPr>
      <dsp:spPr>
        <a:xfrm>
          <a:off x="3726" y="1420789"/>
          <a:ext cx="2745141" cy="1747563"/>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 choix d’un parcours universitaire</a:t>
          </a:r>
          <a:endParaRPr lang="fr-FR" sz="2400" kern="1200" dirty="0"/>
        </a:p>
      </dsp:txBody>
      <dsp:txXfrm>
        <a:off x="3726" y="1420789"/>
        <a:ext cx="2745141" cy="174756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496209" y="-1652431"/>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baseline="0" dirty="0" smtClean="0">
              <a:solidFill>
                <a:schemeClr val="tx1"/>
              </a:solidFill>
            </a:rPr>
            <a:t>d’autonomie  (pour 28 répondants/38)</a:t>
          </a:r>
          <a:endParaRPr lang="fr-FR" sz="1200" kern="1200" dirty="0"/>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d’apprentissage  (pour 13 répondants)</a:t>
          </a:r>
          <a:endParaRPr lang="fr-FR" sz="1200" kern="1200" dirty="0"/>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de rencontres  (pour 16 répondants)</a:t>
          </a:r>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de travail (pour 11 répondants)</a:t>
          </a:r>
          <a:endParaRPr lang="fr-FR" sz="1200" kern="1200" dirty="0"/>
        </a:p>
        <a:p>
          <a:pPr marL="114300" lvl="1" indent="-114300" algn="l" defTabSz="533400">
            <a:lnSpc>
              <a:spcPct val="90000"/>
            </a:lnSpc>
            <a:spcBef>
              <a:spcPct val="0"/>
            </a:spcBef>
            <a:spcAft>
              <a:spcPct val="15000"/>
            </a:spcAft>
            <a:buChar char="••"/>
          </a:pPr>
          <a:r>
            <a:rPr lang="fr-FR" sz="1200" kern="1200" dirty="0" smtClean="0"/>
            <a:t>de savoirs (</a:t>
          </a:r>
          <a:r>
            <a:rPr lang="fr-FR" sz="1200" kern="1200" baseline="0" dirty="0" smtClean="0">
              <a:solidFill>
                <a:schemeClr val="tx1"/>
              </a:solidFill>
            </a:rPr>
            <a:t>pour 10 répondants</a:t>
          </a:r>
          <a:r>
            <a:rPr lang="fr-FR" sz="1200" kern="1200" dirty="0" smtClean="0"/>
            <a:t>)</a:t>
          </a:r>
          <a:endParaRPr lang="fr-FR" sz="1200" kern="1200" dirty="0"/>
        </a:p>
      </dsp:txBody>
      <dsp:txXfrm rot="5400000">
        <a:off x="4496209" y="-1652431"/>
        <a:ext cx="1206696" cy="4799584"/>
      </dsp:txXfrm>
    </dsp:sp>
    <dsp:sp modelId="{ED65357B-54B3-4C7F-B6A9-EDFB8B5312AA}">
      <dsp:nvSpPr>
        <dsp:cNvPr id="0" name=""/>
        <dsp:cNvSpPr/>
      </dsp:nvSpPr>
      <dsp:spPr>
        <a:xfrm>
          <a:off x="0" y="2285"/>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L’université est un lieu</a:t>
          </a:r>
          <a:endParaRPr lang="fr-FR" sz="2400" kern="1200" dirty="0"/>
        </a:p>
      </dsp:txBody>
      <dsp:txXfrm>
        <a:off x="0" y="2285"/>
        <a:ext cx="2699766" cy="1508370"/>
      </dsp:txXfrm>
    </dsp:sp>
    <dsp:sp modelId="{A6723134-DB7F-4244-A7F5-DD68258B3C8C}">
      <dsp:nvSpPr>
        <dsp:cNvPr id="0" name=""/>
        <dsp:cNvSpPr/>
      </dsp:nvSpPr>
      <dsp:spPr>
        <a:xfrm rot="5400000">
          <a:off x="4415481" y="-59532"/>
          <a:ext cx="1368152"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baseline="0" dirty="0" smtClean="0">
              <a:solidFill>
                <a:schemeClr val="tx1"/>
              </a:solidFill>
            </a:rPr>
            <a:t>d’acquérir des savoirs et des savoir-faire (pour 11 répondants/38)</a:t>
          </a:r>
          <a:endParaRPr lang="fr-FR" sz="1200" kern="1200" dirty="0"/>
        </a:p>
        <a:p>
          <a:pPr marL="114300" lvl="1" indent="-114300" algn="l" defTabSz="533400">
            <a:lnSpc>
              <a:spcPct val="90000"/>
            </a:lnSpc>
            <a:spcBef>
              <a:spcPct val="0"/>
            </a:spcBef>
            <a:spcAft>
              <a:spcPct val="15000"/>
            </a:spcAft>
            <a:buChar char="••"/>
          </a:pPr>
          <a:r>
            <a:rPr lang="fr-FR" sz="1200" kern="1200" dirty="0" smtClean="0">
              <a:solidFill>
                <a:schemeClr val="tx1"/>
              </a:solidFill>
            </a:rPr>
            <a:t>de renforcer sa culture générale (</a:t>
          </a:r>
          <a:r>
            <a:rPr lang="fr-FR" sz="1200" kern="1200" baseline="0" dirty="0" smtClean="0">
              <a:solidFill>
                <a:schemeClr val="tx1"/>
              </a:solidFill>
            </a:rPr>
            <a:t>pour 10 répondants</a:t>
          </a:r>
          <a:r>
            <a:rPr lang="fr-FR" sz="1200" kern="1200" dirty="0" smtClean="0">
              <a:solidFill>
                <a:schemeClr val="tx1"/>
              </a:solidFill>
            </a:rPr>
            <a:t>)</a:t>
          </a:r>
          <a:endParaRPr lang="fr-FR" sz="1200" kern="1200" dirty="0"/>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de se préparer à un métier (pour 7 répondants) </a:t>
          </a:r>
          <a:endParaRPr lang="fr-FR" sz="1200" kern="1200" dirty="0">
            <a:noFill/>
          </a:endParaRPr>
        </a:p>
        <a:p>
          <a:pPr marL="114300" lvl="1" indent="-114300" algn="l" defTabSz="533400">
            <a:lnSpc>
              <a:spcPct val="90000"/>
            </a:lnSpc>
            <a:spcBef>
              <a:spcPct val="0"/>
            </a:spcBef>
            <a:spcAft>
              <a:spcPct val="15000"/>
            </a:spcAft>
            <a:buChar char="••"/>
          </a:pPr>
          <a:r>
            <a:rPr lang="fr-FR" sz="1200" kern="1200" dirty="0" smtClean="0">
              <a:solidFill>
                <a:schemeClr val="tx1"/>
              </a:solidFill>
            </a:rPr>
            <a:t>d’acquérir de méthodes de travail (</a:t>
          </a:r>
          <a:r>
            <a:rPr lang="fr-FR" sz="1200" kern="1200" baseline="0" dirty="0" smtClean="0">
              <a:solidFill>
                <a:schemeClr val="tx1"/>
              </a:solidFill>
            </a:rPr>
            <a:t>pour 8 répondants</a:t>
          </a:r>
          <a:r>
            <a:rPr lang="fr-FR" sz="1200" kern="1200" dirty="0" smtClean="0">
              <a:solidFill>
                <a:schemeClr val="tx1"/>
              </a:solidFill>
            </a:rPr>
            <a:t>)</a:t>
          </a:r>
          <a:endParaRPr lang="fr-FR" sz="1200" kern="1200" dirty="0">
            <a:solidFill>
              <a:schemeClr val="tx1"/>
            </a:solidFill>
          </a:endParaRPr>
        </a:p>
        <a:p>
          <a:pPr marL="114300" lvl="1" indent="-114300" algn="l" defTabSz="533400">
            <a:lnSpc>
              <a:spcPct val="90000"/>
            </a:lnSpc>
            <a:spcBef>
              <a:spcPct val="0"/>
            </a:spcBef>
            <a:spcAft>
              <a:spcPct val="15000"/>
            </a:spcAft>
            <a:buChar char="••"/>
          </a:pPr>
          <a:r>
            <a:rPr lang="fr-FR" sz="1200" kern="1200" dirty="0" smtClean="0"/>
            <a:t>de préparer une réorientation dès l’an prochain  (</a:t>
          </a:r>
          <a:r>
            <a:rPr lang="fr-FR" sz="1200" kern="1200" baseline="0" dirty="0" smtClean="0">
              <a:solidFill>
                <a:schemeClr val="tx1"/>
              </a:solidFill>
            </a:rPr>
            <a:t>pour 9 répondants</a:t>
          </a:r>
          <a:r>
            <a:rPr lang="fr-FR" sz="1200" kern="1200" dirty="0" smtClean="0"/>
            <a:t>)</a:t>
          </a:r>
          <a:endParaRPr lang="fr-FR" sz="1200" kern="1200" dirty="0">
            <a:solidFill>
              <a:schemeClr val="tx1"/>
            </a:solidFill>
          </a:endParaRPr>
        </a:p>
        <a:p>
          <a:pPr marL="114300" lvl="1" indent="-114300" algn="l" defTabSz="533400">
            <a:lnSpc>
              <a:spcPct val="90000"/>
            </a:lnSpc>
            <a:spcBef>
              <a:spcPct val="0"/>
            </a:spcBef>
            <a:spcAft>
              <a:spcPct val="15000"/>
            </a:spcAft>
            <a:buChar char="••"/>
          </a:pPr>
          <a:endParaRPr lang="fr-FR" sz="1200" kern="1200" dirty="0">
            <a:solidFill>
              <a:schemeClr val="tx1"/>
            </a:solidFill>
          </a:endParaRPr>
        </a:p>
      </dsp:txBody>
      <dsp:txXfrm rot="5400000">
        <a:off x="4415481" y="-59532"/>
        <a:ext cx="1368152" cy="4799584"/>
      </dsp:txXfrm>
    </dsp:sp>
    <dsp:sp modelId="{8E1C7C36-B28E-463E-9B7C-CBD4F4A7DFE7}">
      <dsp:nvSpPr>
        <dsp:cNvPr id="0" name=""/>
        <dsp:cNvSpPr/>
      </dsp:nvSpPr>
      <dsp:spPr>
        <a:xfrm>
          <a:off x="0" y="1586074"/>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Une formation universitaire permet</a:t>
          </a:r>
          <a:endParaRPr lang="fr-FR" sz="2400" kern="1200" dirty="0"/>
        </a:p>
      </dsp:txBody>
      <dsp:txXfrm>
        <a:off x="0" y="1586074"/>
        <a:ext cx="2699766" cy="1508370"/>
      </dsp:txXfrm>
    </dsp:sp>
    <dsp:sp modelId="{50280043-6F05-48F6-B393-3A364DC4C2EB}">
      <dsp:nvSpPr>
        <dsp:cNvPr id="0" name=""/>
        <dsp:cNvSpPr/>
      </dsp:nvSpPr>
      <dsp:spPr>
        <a:xfrm rot="5400000">
          <a:off x="4460734" y="1515918"/>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de la motivation (</a:t>
          </a:r>
          <a:r>
            <a:rPr lang="fr-FR" sz="1200" kern="1200" baseline="0" dirty="0" smtClean="0">
              <a:solidFill>
                <a:schemeClr val="tx1"/>
              </a:solidFill>
            </a:rPr>
            <a:t>pour 24 répondants/38</a:t>
          </a:r>
          <a:r>
            <a:rPr lang="fr-FR" sz="1200" kern="1200" dirty="0" smtClean="0"/>
            <a:t>)</a:t>
          </a:r>
          <a:endParaRPr lang="fr-FR" sz="1200" kern="1200" dirty="0"/>
        </a:p>
        <a:p>
          <a:pPr marL="114300" lvl="1" indent="-114300" algn="l" defTabSz="533400">
            <a:lnSpc>
              <a:spcPct val="90000"/>
            </a:lnSpc>
            <a:spcBef>
              <a:spcPct val="0"/>
            </a:spcBef>
            <a:spcAft>
              <a:spcPct val="15000"/>
            </a:spcAft>
            <a:buChar char="••"/>
          </a:pPr>
          <a:r>
            <a:rPr lang="fr-FR" sz="1200" kern="1200" dirty="0" smtClean="0"/>
            <a:t>du travail régulier (</a:t>
          </a:r>
          <a:r>
            <a:rPr lang="fr-FR" sz="1200" kern="1200" baseline="0" dirty="0" smtClean="0">
              <a:solidFill>
                <a:schemeClr val="tx1"/>
              </a:solidFill>
            </a:rPr>
            <a:t>pour 26 répondants</a:t>
          </a:r>
          <a:r>
            <a:rPr lang="fr-FR" sz="1200" kern="1200" dirty="0" smtClean="0"/>
            <a:t>)</a:t>
          </a:r>
          <a:endParaRPr lang="fr-FR" sz="1200" kern="1200" dirty="0"/>
        </a:p>
        <a:p>
          <a:pPr marL="114300" lvl="1" indent="-114300" algn="l" defTabSz="533400">
            <a:lnSpc>
              <a:spcPct val="90000"/>
            </a:lnSpc>
            <a:spcBef>
              <a:spcPct val="0"/>
            </a:spcBef>
            <a:spcAft>
              <a:spcPct val="15000"/>
            </a:spcAft>
            <a:buChar char="••"/>
          </a:pPr>
          <a:r>
            <a:rPr lang="fr-FR" sz="1200" kern="1200" dirty="0" smtClean="0"/>
            <a:t>de l’assiduité (</a:t>
          </a:r>
          <a:r>
            <a:rPr lang="fr-FR" sz="1200" kern="1200" baseline="0" dirty="0" smtClean="0">
              <a:solidFill>
                <a:schemeClr val="tx1"/>
              </a:solidFill>
            </a:rPr>
            <a:t>pour 17 répondants</a:t>
          </a:r>
          <a:r>
            <a:rPr lang="fr-FR" sz="1200" kern="1200" dirty="0" smtClean="0"/>
            <a:t>) </a:t>
          </a:r>
          <a:endParaRPr lang="fr-FR" sz="1200" kern="1200" dirty="0"/>
        </a:p>
        <a:p>
          <a:pPr marL="114300" lvl="1" indent="-114300" algn="l" defTabSz="533400">
            <a:lnSpc>
              <a:spcPct val="90000"/>
            </a:lnSpc>
            <a:spcBef>
              <a:spcPct val="0"/>
            </a:spcBef>
            <a:spcAft>
              <a:spcPct val="15000"/>
            </a:spcAft>
            <a:buChar char="••"/>
          </a:pPr>
          <a:r>
            <a:rPr lang="fr-FR" sz="1200" kern="1200" dirty="0" smtClean="0"/>
            <a:t>du contenu pédagogique des enseignements (</a:t>
          </a:r>
          <a:r>
            <a:rPr lang="fr-FR" sz="1200" kern="1200" baseline="0" dirty="0" smtClean="0">
              <a:solidFill>
                <a:schemeClr val="tx1"/>
              </a:solidFill>
            </a:rPr>
            <a:t>pour 9 répondants</a:t>
          </a:r>
          <a:r>
            <a:rPr lang="fr-FR" sz="1200" kern="1200" dirty="0" smtClean="0"/>
            <a:t>)</a:t>
          </a:r>
          <a:endParaRPr lang="fr-FR" sz="1200" kern="1200" dirty="0"/>
        </a:p>
      </dsp:txBody>
      <dsp:txXfrm rot="5400000">
        <a:off x="4460734" y="1515918"/>
        <a:ext cx="1206696" cy="4799584"/>
      </dsp:txXfrm>
    </dsp:sp>
    <dsp:sp modelId="{D26BBCC6-3BAD-4683-92E0-56281F08A9CC}">
      <dsp:nvSpPr>
        <dsp:cNvPr id="0" name=""/>
        <dsp:cNvSpPr/>
      </dsp:nvSpPr>
      <dsp:spPr>
        <a:xfrm>
          <a:off x="0" y="3169863"/>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réussite à l’université dépend </a:t>
          </a:r>
          <a:endParaRPr lang="fr-FR" sz="2400" kern="1200" dirty="0"/>
        </a:p>
      </dsp:txBody>
      <dsp:txXfrm>
        <a:off x="0" y="3169863"/>
        <a:ext cx="2699766" cy="150837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65357B-54B3-4C7F-B6A9-EDFB8B5312AA}">
      <dsp:nvSpPr>
        <dsp:cNvPr id="0" name=""/>
        <dsp:cNvSpPr/>
      </dsp:nvSpPr>
      <dsp:spPr>
        <a:xfrm>
          <a:off x="71999" y="432037"/>
          <a:ext cx="2699766" cy="424849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l" defTabSz="1244600">
            <a:lnSpc>
              <a:spcPct val="90000"/>
            </a:lnSpc>
            <a:spcBef>
              <a:spcPct val="0"/>
            </a:spcBef>
            <a:spcAft>
              <a:spcPct val="35000"/>
            </a:spcAft>
          </a:pPr>
          <a:r>
            <a:rPr lang="fr-FR" sz="2800" kern="1200" dirty="0" smtClean="0">
              <a:solidFill>
                <a:schemeClr val="bg1"/>
              </a:solidFill>
            </a:rPr>
            <a:t>Pour les étudiants de L1, qui arrivent à l’UTM, l’université doit répondre à plusieurs attentes</a:t>
          </a:r>
          <a:endParaRPr lang="fr-FR" sz="3500" kern="1200" dirty="0">
            <a:solidFill>
              <a:schemeClr val="bg1"/>
            </a:solidFill>
          </a:endParaRPr>
        </a:p>
      </dsp:txBody>
      <dsp:txXfrm>
        <a:off x="71999" y="432037"/>
        <a:ext cx="2699766" cy="424849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375854" y="-1630206"/>
          <a:ext cx="1618826"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smtClean="0"/>
            <a:t> 1 étudiant sur 2 est satisfait des informations obtenues, de l’accueil et de l’accompagnement </a:t>
          </a:r>
          <a:r>
            <a:rPr lang="fr-FR" sz="1100" kern="1200" smtClean="0"/>
            <a:t>dont </a:t>
          </a:r>
          <a:r>
            <a:rPr lang="fr-FR" sz="1100" kern="1200" smtClean="0"/>
            <a:t>il a </a:t>
          </a:r>
          <a:r>
            <a:rPr lang="fr-FR" sz="1100" kern="1200" dirty="0" smtClean="0"/>
            <a:t>bénéficié avant les inscriptions (réunions de rentrée, accueil des bacheliers…).</a:t>
          </a:r>
          <a:endParaRPr lang="fr-FR" sz="1100" kern="1200" dirty="0"/>
        </a:p>
        <a:p>
          <a:pPr marL="57150" lvl="1" indent="-57150" algn="just" defTabSz="488950">
            <a:lnSpc>
              <a:spcPct val="90000"/>
            </a:lnSpc>
            <a:spcBef>
              <a:spcPct val="0"/>
            </a:spcBef>
            <a:spcAft>
              <a:spcPct val="15000"/>
            </a:spcAft>
            <a:buChar char="••"/>
          </a:pPr>
          <a:r>
            <a:rPr lang="fr-FR" sz="1100" kern="1200" dirty="0" smtClean="0"/>
            <a:t>À la rentrée 2012/2013, 9 répondants/38 ont bénéficié du dispositif de parrainage. Ils </a:t>
          </a:r>
          <a:r>
            <a:rPr lang="fr-FR" sz="1100" kern="1200" dirty="0" smtClean="0">
              <a:solidFill>
                <a:schemeClr val="tx1"/>
              </a:solidFill>
            </a:rPr>
            <a:t>jugent ce dispositif satisfaisant et utile.</a:t>
          </a:r>
          <a:endParaRPr lang="fr-FR" sz="1100" kern="1200" dirty="0">
            <a:solidFill>
              <a:schemeClr val="tx1"/>
            </a:solidFill>
          </a:endParaRPr>
        </a:p>
      </dsp:txBody>
      <dsp:txXfrm rot="5400000">
        <a:off x="4375854" y="-1630206"/>
        <a:ext cx="1618826" cy="4880252"/>
      </dsp:txXfrm>
    </dsp:sp>
    <dsp:sp modelId="{ED65357B-54B3-4C7F-B6A9-EDFB8B5312AA}">
      <dsp:nvSpPr>
        <dsp:cNvPr id="0" name=""/>
        <dsp:cNvSpPr/>
      </dsp:nvSpPr>
      <dsp:spPr>
        <a:xfrm>
          <a:off x="0" y="1095"/>
          <a:ext cx="2745141" cy="161764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L’accueil et l’accompagnement à la rentrée</a:t>
          </a:r>
          <a:endParaRPr lang="fr-FR" sz="2400" kern="1200" dirty="0"/>
        </a:p>
      </dsp:txBody>
      <dsp:txXfrm>
        <a:off x="0" y="1095"/>
        <a:ext cx="2745141" cy="1617648"/>
      </dsp:txXfrm>
    </dsp:sp>
    <dsp:sp modelId="{A6723134-DB7F-4244-A7F5-DD68258B3C8C}">
      <dsp:nvSpPr>
        <dsp:cNvPr id="0" name=""/>
        <dsp:cNvSpPr/>
      </dsp:nvSpPr>
      <dsp:spPr>
        <a:xfrm rot="5400000">
          <a:off x="4428596" y="116746"/>
          <a:ext cx="1513342"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14/38 envisagent d’adhérer à une association étudiante, </a:t>
          </a:r>
          <a:endParaRPr lang="fr-FR" sz="1000" kern="1200" dirty="0"/>
        </a:p>
        <a:p>
          <a:pPr marL="57150" lvl="1" indent="-57150" algn="just" defTabSz="488950">
            <a:lnSpc>
              <a:spcPct val="90000"/>
            </a:lnSpc>
            <a:spcBef>
              <a:spcPct val="0"/>
            </a:spcBef>
            <a:spcAft>
              <a:spcPct val="15000"/>
            </a:spcAft>
            <a:buChar char="••"/>
          </a:pPr>
          <a:r>
            <a:rPr lang="fr-FR" sz="1100" kern="1200" dirty="0" smtClean="0"/>
            <a:t>8 souhaitent fréquenter les salles informatiques</a:t>
          </a:r>
          <a:endParaRPr lang="fr-FR" sz="1100" kern="1200" dirty="0"/>
        </a:p>
        <a:p>
          <a:pPr marL="57150" lvl="1" indent="-57150" algn="just" defTabSz="488950">
            <a:lnSpc>
              <a:spcPct val="90000"/>
            </a:lnSpc>
            <a:spcBef>
              <a:spcPct val="0"/>
            </a:spcBef>
            <a:spcAft>
              <a:spcPct val="15000"/>
            </a:spcAft>
            <a:buChar char="••"/>
          </a:pPr>
          <a:r>
            <a:rPr lang="fr-FR" sz="1100" kern="1200" dirty="0" smtClean="0"/>
            <a:t>27 pensent fréquenter la bibliothèque de l’UFR. </a:t>
          </a:r>
          <a:endParaRPr lang="fr-FR" sz="1100" kern="1200" dirty="0"/>
        </a:p>
        <a:p>
          <a:pPr marL="57150" lvl="1" indent="-57150" algn="just" defTabSz="488950">
            <a:lnSpc>
              <a:spcPct val="90000"/>
            </a:lnSpc>
            <a:spcBef>
              <a:spcPct val="0"/>
            </a:spcBef>
            <a:spcAft>
              <a:spcPct val="15000"/>
            </a:spcAft>
            <a:buChar char="••"/>
          </a:pPr>
          <a:r>
            <a:rPr lang="fr-FR" sz="1100" kern="1200" dirty="0" smtClean="0"/>
            <a:t>32 envisagent de se rendre régulièrement à la bibliothèque centrale.</a:t>
          </a:r>
          <a:endParaRPr lang="fr-FR" sz="1100" kern="1200" dirty="0"/>
        </a:p>
        <a:p>
          <a:pPr marL="57150" lvl="1" indent="-57150" algn="just" defTabSz="488950">
            <a:lnSpc>
              <a:spcPct val="90000"/>
            </a:lnSpc>
            <a:spcBef>
              <a:spcPct val="0"/>
            </a:spcBef>
            <a:spcAft>
              <a:spcPct val="15000"/>
            </a:spcAft>
            <a:buChar char="••"/>
          </a:pPr>
          <a:r>
            <a:rPr lang="fr-FR" sz="1100" kern="1200" dirty="0" smtClean="0"/>
            <a:t>33 étudiants ont activé leur ENT et messagerie étudiante.</a:t>
          </a:r>
          <a:endParaRPr lang="fr-FR" sz="1100" kern="1200" dirty="0"/>
        </a:p>
      </dsp:txBody>
      <dsp:txXfrm rot="5400000">
        <a:off x="4428596" y="116746"/>
        <a:ext cx="1513342" cy="4880252"/>
      </dsp:txXfrm>
    </dsp:sp>
    <dsp:sp modelId="{8E1C7C36-B28E-463E-9B7C-CBD4F4A7DFE7}">
      <dsp:nvSpPr>
        <dsp:cNvPr id="0" name=""/>
        <dsp:cNvSpPr/>
      </dsp:nvSpPr>
      <dsp:spPr>
        <a:xfrm>
          <a:off x="0" y="1651992"/>
          <a:ext cx="2745141" cy="1713316"/>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vie étudiante sur le campus</a:t>
          </a:r>
          <a:endParaRPr lang="fr-FR" sz="2400" kern="1200" dirty="0"/>
        </a:p>
      </dsp:txBody>
      <dsp:txXfrm>
        <a:off x="0" y="1651992"/>
        <a:ext cx="2745141" cy="1713316"/>
      </dsp:txXfrm>
    </dsp:sp>
    <dsp:sp modelId="{50280043-6F05-48F6-B393-3A364DC4C2EB}">
      <dsp:nvSpPr>
        <dsp:cNvPr id="0" name=""/>
        <dsp:cNvSpPr/>
      </dsp:nvSpPr>
      <dsp:spPr>
        <a:xfrm rot="5400000">
          <a:off x="4423271" y="1843954"/>
          <a:ext cx="1511103" cy="488502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34 répondants / 38 se sont informés sur la discipline avant l’inscription</a:t>
          </a:r>
          <a:endParaRPr lang="fr-FR" sz="800" kern="1200" dirty="0"/>
        </a:p>
        <a:p>
          <a:pPr marL="57150" lvl="1" indent="-57150" algn="just" defTabSz="488950">
            <a:lnSpc>
              <a:spcPct val="90000"/>
            </a:lnSpc>
            <a:spcBef>
              <a:spcPct val="0"/>
            </a:spcBef>
            <a:spcAft>
              <a:spcPct val="15000"/>
            </a:spcAft>
            <a:buChar char="••"/>
          </a:pPr>
          <a:r>
            <a:rPr lang="fr-FR" sz="1100" kern="1200" dirty="0" smtClean="0"/>
            <a:t>29 étudiants répondants ont consulté le site internet pour se documenter sur la formation et les procédures d’inscription.</a:t>
          </a:r>
          <a:endParaRPr lang="fr-FR" sz="800" kern="1200" dirty="0"/>
        </a:p>
        <a:p>
          <a:pPr marL="57150" lvl="1" indent="-57150" algn="just" defTabSz="488950">
            <a:lnSpc>
              <a:spcPct val="90000"/>
            </a:lnSpc>
            <a:spcBef>
              <a:spcPct val="0"/>
            </a:spcBef>
            <a:spcAft>
              <a:spcPct val="15000"/>
            </a:spcAft>
            <a:buChar char="••"/>
          </a:pPr>
          <a:r>
            <a:rPr lang="fr-FR" sz="1100" kern="1200" dirty="0" smtClean="0"/>
            <a:t>11 ont assisté une journée de découverte de l’UTM lorsqu’ils étaient en première.</a:t>
          </a:r>
          <a:endParaRPr lang="fr-FR" sz="1100" kern="1200" dirty="0"/>
        </a:p>
        <a:p>
          <a:pPr marL="57150" lvl="1" indent="-57150" algn="just" defTabSz="488950">
            <a:lnSpc>
              <a:spcPct val="90000"/>
            </a:lnSpc>
            <a:spcBef>
              <a:spcPct val="0"/>
            </a:spcBef>
            <a:spcAft>
              <a:spcPct val="15000"/>
            </a:spcAft>
            <a:buChar char="••"/>
          </a:pPr>
          <a:r>
            <a:rPr lang="fr-FR" sz="1100" kern="1200" dirty="0" smtClean="0"/>
            <a:t>8 sont venus à la journée « portes ouvertes » de l’UTM</a:t>
          </a:r>
          <a:endParaRPr lang="fr-FR" sz="1100" kern="1200" dirty="0"/>
        </a:p>
      </dsp:txBody>
      <dsp:txXfrm rot="5400000">
        <a:off x="4423271" y="1843954"/>
        <a:ext cx="1511103" cy="4885022"/>
      </dsp:txXfrm>
    </dsp:sp>
    <dsp:sp modelId="{D26BBCC6-3BAD-4683-92E0-56281F08A9CC}">
      <dsp:nvSpPr>
        <dsp:cNvPr id="0" name=""/>
        <dsp:cNvSpPr/>
      </dsp:nvSpPr>
      <dsp:spPr>
        <a:xfrm>
          <a:off x="0" y="3434479"/>
          <a:ext cx="2747825" cy="161764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Les sources d’informations </a:t>
          </a:r>
          <a:endParaRPr lang="fr-FR" sz="2400" kern="1200" dirty="0"/>
        </a:p>
      </dsp:txBody>
      <dsp:txXfrm>
        <a:off x="0" y="3434479"/>
        <a:ext cx="2747825" cy="161764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404040B4-96F6-4AD9-B869-7CB9D14C6380}" type="datetimeFigureOut">
              <a:rPr lang="fr-FR" smtClean="0"/>
              <a:pPr/>
              <a:t>12/03/2013</a:t>
            </a:fld>
            <a:endParaRPr lang="fr-FR"/>
          </a:p>
        </p:txBody>
      </p:sp>
      <p:sp>
        <p:nvSpPr>
          <p:cNvPr id="4" name="Espace réservé de l'image des diapositives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96A6DD7B-A54E-4A9D-B866-56818E2F9D2D}" type="slidenum">
              <a:rPr lang="fr-FR" smtClean="0"/>
              <a:pPr/>
              <a:t>‹N°›</a:t>
            </a:fld>
            <a:endParaRPr lang="fr-FR"/>
          </a:p>
        </p:txBody>
      </p:sp>
    </p:spTree>
    <p:extLst>
      <p:ext uri="{BB962C8B-B14F-4D97-AF65-F5344CB8AC3E}">
        <p14:creationId xmlns="" xmlns:p14="http://schemas.microsoft.com/office/powerpoint/2010/main" val="231768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A6DD7B-A54E-4A9D-B866-56818E2F9D2D}" type="slidenum">
              <a:rPr lang="fr-FR" smtClean="0"/>
              <a:pPr/>
              <a:t>3</a:t>
            </a:fld>
            <a:endParaRPr lang="fr-FR"/>
          </a:p>
        </p:txBody>
      </p:sp>
    </p:spTree>
    <p:extLst>
      <p:ext uri="{BB962C8B-B14F-4D97-AF65-F5344CB8AC3E}">
        <p14:creationId xmlns="" xmlns:p14="http://schemas.microsoft.com/office/powerpoint/2010/main" val="389952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12/03/2013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10F7D-35F5-4FBB-B575-29D4BD513B21}" type="datetimeFigureOut">
              <a:rPr lang="fr-FR" smtClean="0"/>
              <a:pPr/>
              <a:t>12/03/2013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1A84-7503-48E9-945C-0DBE8F8DCD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619672" y="1052736"/>
            <a:ext cx="6995120" cy="4320480"/>
          </a:xfrm>
          <a:ln>
            <a:noFill/>
          </a:ln>
        </p:spPr>
        <p:txBody>
          <a:bodyPr>
            <a:normAutofit/>
          </a:bodyPr>
          <a:lstStyle/>
          <a:p>
            <a:pPr algn="ctr">
              <a:spcBef>
                <a:spcPts val="0"/>
              </a:spcBef>
              <a:buNone/>
            </a:pPr>
            <a:r>
              <a:rPr lang="fr-FR" b="1" dirty="0">
                <a:solidFill>
                  <a:srgbClr val="0000FF"/>
                </a:solidFill>
              </a:rPr>
              <a:t/>
            </a:r>
            <a:br>
              <a:rPr lang="fr-FR" b="1" dirty="0">
                <a:solidFill>
                  <a:srgbClr val="0000FF"/>
                </a:solidFill>
              </a:rPr>
            </a:br>
            <a:r>
              <a:rPr lang="fr-FR" b="1" dirty="0" smtClean="0">
                <a:solidFill>
                  <a:srgbClr val="0000FF"/>
                </a:solidFill>
              </a:rPr>
              <a:t>Les </a:t>
            </a:r>
            <a:r>
              <a:rPr lang="fr-FR" b="1" dirty="0">
                <a:solidFill>
                  <a:srgbClr val="0000FF"/>
                </a:solidFill>
              </a:rPr>
              <a:t>attentes et les motivations </a:t>
            </a:r>
            <a:br>
              <a:rPr lang="fr-FR" b="1" dirty="0">
                <a:solidFill>
                  <a:srgbClr val="0000FF"/>
                </a:solidFill>
              </a:rPr>
            </a:br>
            <a:r>
              <a:rPr lang="fr-FR" b="1" dirty="0">
                <a:solidFill>
                  <a:srgbClr val="0000FF"/>
                </a:solidFill>
              </a:rPr>
              <a:t>du public </a:t>
            </a:r>
            <a:r>
              <a:rPr lang="fr-FR" b="1" dirty="0" smtClean="0">
                <a:solidFill>
                  <a:srgbClr val="0000FF"/>
                </a:solidFill>
              </a:rPr>
              <a:t>entrant</a:t>
            </a:r>
          </a:p>
          <a:p>
            <a:pPr algn="ctr">
              <a:spcBef>
                <a:spcPts val="0"/>
              </a:spcBef>
              <a:buNone/>
            </a:pPr>
            <a:r>
              <a:rPr lang="fr-FR" b="1" dirty="0" smtClean="0">
                <a:solidFill>
                  <a:srgbClr val="0000FF"/>
                </a:solidFill>
              </a:rPr>
              <a:t>en 1ere année de Licence </a:t>
            </a:r>
            <a:r>
              <a:rPr lang="fr-FR" dirty="0">
                <a:solidFill>
                  <a:srgbClr val="0000FF"/>
                </a:solidFill>
              </a:rPr>
              <a:t/>
            </a:r>
            <a:br>
              <a:rPr lang="fr-FR" dirty="0">
                <a:solidFill>
                  <a:srgbClr val="0000FF"/>
                </a:solidFill>
              </a:rPr>
            </a:br>
            <a:r>
              <a:rPr lang="fr-FR" dirty="0">
                <a:solidFill>
                  <a:srgbClr val="0000FF"/>
                </a:solidFill>
              </a:rPr>
              <a:t/>
            </a:r>
            <a:br>
              <a:rPr lang="fr-FR" dirty="0">
                <a:solidFill>
                  <a:srgbClr val="0000FF"/>
                </a:solidFill>
              </a:rPr>
            </a:br>
            <a:r>
              <a:rPr lang="fr-FR" sz="2800" i="1" dirty="0" smtClean="0">
                <a:solidFill>
                  <a:srgbClr val="0000FF"/>
                </a:solidFill>
              </a:rPr>
              <a:t>Département Sciences du langage</a:t>
            </a:r>
          </a:p>
          <a:p>
            <a:pPr algn="ctr">
              <a:buNone/>
            </a:pPr>
            <a:r>
              <a:rPr lang="fr-FR" sz="2800" i="1" dirty="0" smtClean="0">
                <a:solidFill>
                  <a:srgbClr val="0000FF"/>
                </a:solidFill>
              </a:rPr>
              <a:t>Rentrée  2012</a:t>
            </a:r>
          </a:p>
          <a:p>
            <a:endParaRPr lang="fr-FR" dirty="0"/>
          </a:p>
        </p:txBody>
      </p:sp>
      <p:pic>
        <p:nvPicPr>
          <p:cNvPr id="7" name="Image 6" descr="logo UTM.jpg"/>
          <p:cNvPicPr>
            <a:picLocks noChangeAspect="1"/>
          </p:cNvPicPr>
          <p:nvPr/>
        </p:nvPicPr>
        <p:blipFill>
          <a:blip r:embed="rId2" cstate="print"/>
          <a:stretch>
            <a:fillRect/>
          </a:stretch>
        </p:blipFill>
        <p:spPr>
          <a:xfrm>
            <a:off x="7740352" y="5949280"/>
            <a:ext cx="952500" cy="733425"/>
          </a:xfrm>
          <a:prstGeom prst="rect">
            <a:avLst/>
          </a:prstGeom>
        </p:spPr>
      </p:pic>
      <p:sp>
        <p:nvSpPr>
          <p:cNvPr id="10" name="ZoneTexte 9"/>
          <p:cNvSpPr txBox="1"/>
          <p:nvPr/>
        </p:nvSpPr>
        <p:spPr>
          <a:xfrm>
            <a:off x="1979712" y="6012577"/>
            <a:ext cx="5832648" cy="584775"/>
          </a:xfrm>
          <a:prstGeom prst="rect">
            <a:avLst/>
          </a:prstGeom>
          <a:noFill/>
        </p:spPr>
        <p:txBody>
          <a:bodyPr wrap="square" rtlCol="0">
            <a:spAutoFit/>
          </a:bodyPr>
          <a:lstStyle/>
          <a:p>
            <a:r>
              <a:rPr lang="fr-FR" sz="1600" b="1" dirty="0" smtClean="0">
                <a:solidFill>
                  <a:srgbClr val="0000CC"/>
                </a:solidFill>
              </a:rPr>
              <a:t>Direction de l’Evaluation, des Etudes et de la Prospective</a:t>
            </a:r>
          </a:p>
          <a:p>
            <a:r>
              <a:rPr lang="fr-FR" sz="1600" b="1" dirty="0" smtClean="0">
                <a:solidFill>
                  <a:srgbClr val="0000CC"/>
                </a:solidFill>
              </a:rPr>
              <a:t>Observatoire de la Vie Etudiante</a:t>
            </a:r>
            <a:endParaRPr lang="fr-FR" sz="1600" b="1" dirty="0">
              <a:solidFill>
                <a:srgbClr val="0000CC"/>
              </a:solidFill>
            </a:endParaRPr>
          </a:p>
        </p:txBody>
      </p:sp>
      <p:pic>
        <p:nvPicPr>
          <p:cNvPr id="11" name="Image 10" descr="Chiffres bleus.png"/>
          <p:cNvPicPr>
            <a:picLocks noChangeAspect="1"/>
          </p:cNvPicPr>
          <p:nvPr/>
        </p:nvPicPr>
        <p:blipFill>
          <a:blip r:embed="rId3" cstate="print">
            <a:lum bright="-10000"/>
          </a:blip>
          <a:stretch>
            <a:fillRect/>
          </a:stretch>
        </p:blipFill>
        <p:spPr>
          <a:xfrm>
            <a:off x="72776" y="44624"/>
            <a:ext cx="1042840" cy="46080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sp>
        <p:nvSpPr>
          <p:cNvPr id="15" name="Titre 1"/>
          <p:cNvSpPr>
            <a:spLocks noGrp="1"/>
          </p:cNvSpPr>
          <p:nvPr>
            <p:ph type="title"/>
          </p:nvPr>
        </p:nvSpPr>
        <p:spPr>
          <a:xfrm>
            <a:off x="1651632" y="188640"/>
            <a:ext cx="6664784" cy="562074"/>
          </a:xfrm>
        </p:spPr>
        <p:txBody>
          <a:bodyPr>
            <a:normAutofit fontScale="90000"/>
          </a:bodyPr>
          <a:lstStyle/>
          <a:p>
            <a:pPr algn="l"/>
            <a:r>
              <a:rPr lang="fr-FR" sz="3200" dirty="0" smtClean="0"/>
              <a:t>Le profil des répondants</a:t>
            </a:r>
            <a:endParaRPr lang="fr-FR" sz="3200" dirty="0"/>
          </a:p>
        </p:txBody>
      </p:sp>
      <p:graphicFrame>
        <p:nvGraphicFramePr>
          <p:cNvPr id="9" name="Espace réservé du contenu 5"/>
          <p:cNvGraphicFramePr>
            <a:graphicFrameLocks noGrp="1"/>
          </p:cNvGraphicFramePr>
          <p:nvPr>
            <p:ph idx="1"/>
            <p:extLst>
              <p:ext uri="{D42A27DB-BD31-4B8C-83A1-F6EECF244321}">
                <p14:modId xmlns="" xmlns:p14="http://schemas.microsoft.com/office/powerpoint/2010/main" val="260065427"/>
              </p:ext>
            </p:extLst>
          </p:nvPr>
        </p:nvGraphicFramePr>
        <p:xfrm>
          <a:off x="1547664" y="692696"/>
          <a:ext cx="749935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à coins arrondis 11"/>
          <p:cNvSpPr/>
          <p:nvPr/>
        </p:nvSpPr>
        <p:spPr>
          <a:xfrm>
            <a:off x="4716016" y="980728"/>
            <a:ext cx="3888432" cy="5184576"/>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t"/>
          <a:lstStyle/>
          <a:p>
            <a:pPr algn="just"/>
            <a:endParaRPr lang="fr-FR" sz="100" dirty="0" smtClean="0"/>
          </a:p>
          <a:p>
            <a:pPr algn="ctr"/>
            <a:r>
              <a:rPr lang="fr-FR" sz="1200" b="1" dirty="0" smtClean="0">
                <a:solidFill>
                  <a:schemeClr val="accent1">
                    <a:lumMod val="75000"/>
                  </a:schemeClr>
                </a:solidFill>
              </a:rPr>
              <a:t>Les répondants du Département </a:t>
            </a:r>
          </a:p>
          <a:p>
            <a:pPr algn="ctr"/>
            <a:r>
              <a:rPr lang="fr-FR" sz="1200" b="1" dirty="0" smtClean="0">
                <a:solidFill>
                  <a:schemeClr val="accent1">
                    <a:lumMod val="75000"/>
                  </a:schemeClr>
                </a:solidFill>
              </a:rPr>
              <a:t>Sciences du langage</a:t>
            </a:r>
            <a:endParaRPr lang="fr-FR" sz="1200" dirty="0" smtClean="0"/>
          </a:p>
          <a:p>
            <a:pPr algn="just"/>
            <a:r>
              <a:rPr lang="fr-FR" sz="1200" dirty="0" smtClean="0"/>
              <a:t>L’enquête sur les attentes et motivations des étudiants inscrits en L1 a débuté en septembre 2012. </a:t>
            </a:r>
          </a:p>
          <a:p>
            <a:pPr algn="just"/>
            <a:r>
              <a:rPr lang="fr-FR" sz="1200" dirty="0" smtClean="0"/>
              <a:t>Sur </a:t>
            </a:r>
            <a:r>
              <a:rPr lang="fr-FR" sz="1200" dirty="0" smtClean="0">
                <a:solidFill>
                  <a:schemeClr val="tx1"/>
                </a:solidFill>
              </a:rPr>
              <a:t>les 125 inscrits </a:t>
            </a:r>
            <a:r>
              <a:rPr lang="fr-FR" sz="1200" dirty="0" smtClean="0"/>
              <a:t>en L1, 38* ont répondu à l’enquête soit un taux de réponse de 30,4%</a:t>
            </a:r>
          </a:p>
          <a:p>
            <a:pPr algn="just"/>
            <a:endParaRPr lang="fr-FR" sz="800" dirty="0" smtClean="0"/>
          </a:p>
          <a:p>
            <a:pPr algn="just"/>
            <a:r>
              <a:rPr lang="fr-FR" sz="1200" dirty="0" smtClean="0"/>
              <a:t>36 répondants/38 sont des femmes.</a:t>
            </a:r>
          </a:p>
          <a:p>
            <a:pPr algn="just"/>
            <a:endParaRPr lang="fr-FR" sz="500" dirty="0" smtClean="0"/>
          </a:p>
          <a:p>
            <a:pPr algn="just"/>
            <a:r>
              <a:rPr lang="fr-FR" sz="1200" dirty="0" smtClean="0"/>
              <a:t>20 répondants sur les 38 sont des bacheliers de l’année  2012. </a:t>
            </a:r>
          </a:p>
          <a:p>
            <a:pPr algn="just">
              <a:buAutoNum type="arabicPlain" startAt="34"/>
            </a:pPr>
            <a:r>
              <a:rPr lang="fr-FR" sz="1200" dirty="0" smtClean="0"/>
              <a:t>étudiants ont obtenu un baccalauréat général</a:t>
            </a:r>
            <a:r>
              <a:rPr lang="fr-FR" sz="1200" dirty="0" smtClean="0">
                <a:solidFill>
                  <a:schemeClr val="tx1"/>
                </a:solidFill>
              </a:rPr>
              <a:t>, </a:t>
            </a:r>
            <a:r>
              <a:rPr lang="fr-FR" sz="1200" dirty="0" smtClean="0"/>
              <a:t>3 ont un bac technologique et 1 a un bac professionnel.</a:t>
            </a:r>
          </a:p>
          <a:p>
            <a:pPr algn="just"/>
            <a:r>
              <a:rPr lang="fr-FR" sz="1200" dirty="0" smtClean="0"/>
              <a:t>19 ont eu une mention au bac.</a:t>
            </a:r>
          </a:p>
          <a:p>
            <a:pPr algn="just"/>
            <a:endParaRPr lang="fr-FR" sz="600" dirty="0" smtClean="0"/>
          </a:p>
          <a:p>
            <a:pPr algn="just"/>
            <a:r>
              <a:rPr lang="fr-FR" sz="1200" dirty="0" smtClean="0"/>
              <a:t>15</a:t>
            </a:r>
            <a:r>
              <a:rPr lang="fr-FR" sz="1050" dirty="0" smtClean="0"/>
              <a:t> </a:t>
            </a:r>
            <a:r>
              <a:rPr lang="fr-FR" sz="1200" dirty="0" smtClean="0"/>
              <a:t>sont boursiers.</a:t>
            </a:r>
          </a:p>
          <a:p>
            <a:pPr algn="just"/>
            <a:endParaRPr lang="fr-FR" sz="300" dirty="0"/>
          </a:p>
          <a:p>
            <a:pPr algn="just"/>
            <a:r>
              <a:rPr lang="fr-FR" sz="1200" dirty="0" smtClean="0"/>
              <a:t>6 exercent une activité salariée pendant leurs études.</a:t>
            </a:r>
          </a:p>
          <a:p>
            <a:pPr algn="just"/>
            <a:endParaRPr lang="fr-FR" sz="700" dirty="0"/>
          </a:p>
          <a:p>
            <a:pPr algn="just"/>
            <a:r>
              <a:rPr lang="fr-FR" sz="1200" dirty="0" smtClean="0"/>
              <a:t>En fin de terminale certains envisageaient de s’inscrire :</a:t>
            </a:r>
          </a:p>
          <a:p>
            <a:pPr algn="just"/>
            <a:r>
              <a:rPr lang="fr-FR" sz="1200" dirty="0" smtClean="0"/>
              <a:t>- dans une école d’art (2), en BTS (1), dans une autre formation (9), en DUT (1), dans une école des métiers du secteur social (9), dans une école de commerce (1).</a:t>
            </a:r>
            <a:endParaRPr lang="fr-FR" sz="600" dirty="0" smtClean="0"/>
          </a:p>
          <a:p>
            <a:pPr algn="just"/>
            <a:r>
              <a:rPr lang="fr-FR" sz="1200" dirty="0" smtClean="0">
                <a:solidFill>
                  <a:schemeClr val="tx1"/>
                </a:solidFill>
              </a:rPr>
              <a:t>* </a:t>
            </a:r>
            <a:r>
              <a:rPr lang="fr-FR" sz="800" i="1" dirty="0" smtClean="0">
                <a:solidFill>
                  <a:schemeClr val="tx1"/>
                </a:solidFill>
              </a:rPr>
              <a:t>Compte tenu du nombre de répondants, les données ne sont pas significatives. Les résultats sont informatifs.</a:t>
            </a:r>
            <a:endParaRPr lang="fr-FR" sz="1200" i="1" dirty="0" smtClean="0">
              <a:solidFill>
                <a:schemeClr val="tx1"/>
              </a:solidFill>
            </a:endParaRPr>
          </a:p>
          <a:p>
            <a:pPr algn="just"/>
            <a:endParaRPr lang="fr-FR" sz="1200" dirty="0" smtClean="0">
              <a:solidFill>
                <a:schemeClr val="tx1"/>
              </a:solidFill>
            </a:endParaRPr>
          </a:p>
          <a:p>
            <a:pPr algn="just"/>
            <a:endParaRPr lang="fr-FR" sz="600" dirty="0" smtClean="0">
              <a:solidFill>
                <a:schemeClr val="tx1"/>
              </a:solidFill>
            </a:endParaRPr>
          </a:p>
          <a:p>
            <a:pPr algn="just"/>
            <a:endParaRPr lang="fr-FR" sz="1400" dirty="0"/>
          </a:p>
        </p:txBody>
      </p:sp>
      <p:pic>
        <p:nvPicPr>
          <p:cNvPr id="13" name="Image 12" descr="Cécile.png"/>
          <p:cNvPicPr>
            <a:picLocks noChangeAspect="1"/>
          </p:cNvPicPr>
          <p:nvPr/>
        </p:nvPicPr>
        <p:blipFill>
          <a:blip r:embed="rId8" cstate="print"/>
          <a:srcRect l="41873"/>
          <a:stretch>
            <a:fillRect/>
          </a:stretch>
        </p:blipFill>
        <p:spPr>
          <a:xfrm>
            <a:off x="6588224" y="6336265"/>
            <a:ext cx="2448272" cy="4051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3"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4"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648072"/>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Les motifs de l’inscription</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 xmlns:p14="http://schemas.microsoft.com/office/powerpoint/2010/main" val="1147445228"/>
              </p:ext>
            </p:extLst>
          </p:nvPr>
        </p:nvGraphicFramePr>
        <p:xfrm>
          <a:off x="1259632" y="980728"/>
          <a:ext cx="7632848" cy="504056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 représentations de l’université</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1" name="Espace réservé du contenu 3"/>
          <p:cNvGraphicFramePr>
            <a:graphicFrameLocks/>
          </p:cNvGraphicFramePr>
          <p:nvPr>
            <p:extLst>
              <p:ext uri="{D42A27DB-BD31-4B8C-83A1-F6EECF244321}">
                <p14:modId xmlns="" xmlns:p14="http://schemas.microsoft.com/office/powerpoint/2010/main" val="756065957"/>
              </p:ext>
            </p:extLst>
          </p:nvPr>
        </p:nvGraphicFramePr>
        <p:xfrm>
          <a:off x="1331640" y="1268760"/>
          <a:ext cx="7499350"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a:t>
            </a:r>
            <a:r>
              <a:rPr kumimoji="0" lang="fr-FR" sz="3600" b="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attentes</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6" name="Espace réservé du contenu 3"/>
          <p:cNvGraphicFramePr>
            <a:graphicFrameLocks noGrp="1"/>
          </p:cNvGraphicFramePr>
          <p:nvPr>
            <p:ph idx="1"/>
          </p:nvPr>
        </p:nvGraphicFramePr>
        <p:xfrm>
          <a:off x="1331640" y="980728"/>
          <a:ext cx="7499350"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à coins arrondis 7"/>
          <p:cNvSpPr/>
          <p:nvPr/>
        </p:nvSpPr>
        <p:spPr>
          <a:xfrm>
            <a:off x="4211960" y="1412776"/>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p:cNvSpPr txBox="1"/>
          <p:nvPr/>
        </p:nvSpPr>
        <p:spPr>
          <a:xfrm>
            <a:off x="4355976" y="1484784"/>
            <a:ext cx="4032448" cy="738664"/>
          </a:xfrm>
          <a:prstGeom prst="rect">
            <a:avLst/>
          </a:prstGeom>
          <a:noFill/>
        </p:spPr>
        <p:txBody>
          <a:bodyPr wrap="square" rtlCol="0">
            <a:spAutoFit/>
          </a:bodyPr>
          <a:lstStyle/>
          <a:p>
            <a:pPr algn="just"/>
            <a:r>
              <a:rPr lang="fr-FR" sz="1400" dirty="0" smtClean="0"/>
              <a:t>Elle doit répondre à l’envie de faire des études universitaires et permettre de réaliser un projet d’études précis et long (master)</a:t>
            </a:r>
            <a:endParaRPr lang="fr-FR" sz="1400" dirty="0"/>
          </a:p>
        </p:txBody>
      </p:sp>
      <p:sp>
        <p:nvSpPr>
          <p:cNvPr id="10" name="Rectangle à coins arrondis 9"/>
          <p:cNvSpPr/>
          <p:nvPr/>
        </p:nvSpPr>
        <p:spPr>
          <a:xfrm>
            <a:off x="4211960" y="3212976"/>
            <a:ext cx="4320480" cy="93610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p:cNvSpPr txBox="1"/>
          <p:nvPr/>
        </p:nvSpPr>
        <p:spPr>
          <a:xfrm>
            <a:off x="4355976" y="3212976"/>
            <a:ext cx="3960440" cy="954107"/>
          </a:xfrm>
          <a:prstGeom prst="rect">
            <a:avLst/>
          </a:prstGeom>
          <a:noFill/>
        </p:spPr>
        <p:txBody>
          <a:bodyPr wrap="square" rtlCol="0">
            <a:spAutoFit/>
          </a:bodyPr>
          <a:lstStyle/>
          <a:p>
            <a:pPr algn="just"/>
            <a:r>
              <a:rPr lang="fr-FR" sz="1400" dirty="0" smtClean="0"/>
              <a:t>Elle doit permettre de renforcer sa culture générale, de développer le sens critique et de construire un projet individualisé tout au long du parcours d’études.</a:t>
            </a:r>
            <a:endParaRPr lang="fr-FR" sz="1400" dirty="0"/>
          </a:p>
        </p:txBody>
      </p:sp>
      <p:sp>
        <p:nvSpPr>
          <p:cNvPr id="14" name="Rectangle à coins arrondis 13"/>
          <p:cNvSpPr/>
          <p:nvPr/>
        </p:nvSpPr>
        <p:spPr>
          <a:xfrm>
            <a:off x="4211960" y="2348880"/>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p:cNvSpPr txBox="1"/>
          <p:nvPr/>
        </p:nvSpPr>
        <p:spPr>
          <a:xfrm>
            <a:off x="4355976" y="2348880"/>
            <a:ext cx="3960440" cy="738664"/>
          </a:xfrm>
          <a:prstGeom prst="rect">
            <a:avLst/>
          </a:prstGeom>
          <a:noFill/>
        </p:spPr>
        <p:txBody>
          <a:bodyPr wrap="square" rtlCol="0">
            <a:spAutoFit/>
          </a:bodyPr>
          <a:lstStyle/>
          <a:p>
            <a:pPr algn="just"/>
            <a:r>
              <a:rPr lang="fr-FR" sz="1400" dirty="0" smtClean="0"/>
              <a:t>Elle doit offrir la possibilité d’acquérir des compétences nouvelles, de se préparer à exercer un métier dans le domaine étudié. </a:t>
            </a:r>
            <a:endParaRPr lang="fr-FR" sz="1400" dirty="0"/>
          </a:p>
        </p:txBody>
      </p:sp>
      <p:sp>
        <p:nvSpPr>
          <p:cNvPr id="16" name="Rectangle à coins arrondis 15"/>
          <p:cNvSpPr/>
          <p:nvPr/>
        </p:nvSpPr>
        <p:spPr>
          <a:xfrm>
            <a:off x="4211960" y="4221087"/>
            <a:ext cx="4392488" cy="1681509"/>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ZoneTexte 16"/>
          <p:cNvSpPr txBox="1"/>
          <p:nvPr/>
        </p:nvSpPr>
        <p:spPr>
          <a:xfrm>
            <a:off x="4355976" y="4293096"/>
            <a:ext cx="3960440" cy="1600438"/>
          </a:xfrm>
          <a:prstGeom prst="rect">
            <a:avLst/>
          </a:prstGeom>
          <a:noFill/>
        </p:spPr>
        <p:txBody>
          <a:bodyPr wrap="square" rtlCol="0">
            <a:spAutoFit/>
          </a:bodyPr>
          <a:lstStyle/>
          <a:p>
            <a:pPr algn="just"/>
            <a:r>
              <a:rPr lang="fr-FR" sz="1400" dirty="0" smtClean="0"/>
              <a:t>La première année est parfois considérée comme une année de transition entre deux situations durant laquelle la formation universitaire doit permettre d’approfondir des connaissances et de préparer une réorientation.  Dans cette discipline, c’est surtout le concours d’entrée dans la formation d’orthophoniste qui est visé.</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 approche de l’UTM</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 xmlns:p14="http://schemas.microsoft.com/office/powerpoint/2010/main" val="1489279486"/>
              </p:ext>
            </p:extLst>
          </p:nvPr>
        </p:nvGraphicFramePr>
        <p:xfrm>
          <a:off x="1259632" y="908720"/>
          <a:ext cx="7632848"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600" dirty="0" smtClean="0">
                <a:effectLst>
                  <a:outerShdw blurRad="38100" dist="38100" dir="2700000" algn="tl">
                    <a:srgbClr val="000000">
                      <a:alpha val="43137"/>
                    </a:srgbClr>
                  </a:outerShdw>
                </a:effectLst>
                <a:latin typeface="+mj-lt"/>
                <a:ea typeface="+mj-ea"/>
                <a:cs typeface="+mj-cs"/>
              </a:rPr>
              <a:t>Nous retenons que</a:t>
            </a:r>
            <a:r>
              <a:rPr lang="fr-FR" sz="2100" dirty="0" smtClean="0">
                <a:effectLst>
                  <a:outerShdw blurRad="38100" dist="38100" dir="2700000" algn="tl">
                    <a:srgbClr val="000000">
                      <a:alpha val="43137"/>
                    </a:srgbClr>
                  </a:outerShdw>
                </a:effectLst>
                <a:latin typeface="+mj-lt"/>
                <a:ea typeface="+mj-ea"/>
                <a:cs typeface="+mj-cs"/>
              </a:rPr>
              <a:t>*</a:t>
            </a:r>
            <a:r>
              <a:rPr lang="fr-FR" sz="3600" dirty="0" smtClean="0">
                <a:effectLst>
                  <a:outerShdw blurRad="38100" dist="38100" dir="2700000" algn="tl">
                    <a:srgbClr val="000000">
                      <a:alpha val="43137"/>
                    </a:srgbClr>
                  </a:outerShdw>
                </a:effectLst>
                <a:latin typeface="+mj-lt"/>
                <a:ea typeface="+mj-ea"/>
                <a:cs typeface="+mj-cs"/>
              </a:rPr>
              <a:t>…</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6" name="Espace réservé du contenu 5"/>
          <p:cNvSpPr>
            <a:spLocks noGrp="1"/>
          </p:cNvSpPr>
          <p:nvPr>
            <p:ph idx="1"/>
          </p:nvPr>
        </p:nvSpPr>
        <p:spPr>
          <a:xfrm>
            <a:off x="1331640" y="836712"/>
            <a:ext cx="7355160" cy="5289451"/>
          </a:xfrm>
        </p:spPr>
        <p:txBody>
          <a:bodyPr>
            <a:normAutofit fontScale="85000" lnSpcReduction="20000"/>
          </a:bodyPr>
          <a:lstStyle/>
          <a:p>
            <a:pPr marL="0" indent="0" algn="just">
              <a:buNone/>
            </a:pPr>
            <a:r>
              <a:rPr lang="fr-FR" sz="1400" b="1" dirty="0" smtClean="0"/>
              <a:t>L’Université de Toulouse II-Le Mirail, un vrai choix</a:t>
            </a:r>
          </a:p>
          <a:p>
            <a:pPr marL="0" indent="0" algn="just">
              <a:buNone/>
            </a:pPr>
            <a:r>
              <a:rPr lang="fr-FR" sz="1400" dirty="0" smtClean="0"/>
              <a:t>89% des futurs étudiants se sont informés sur la discipline avant leur inscription.</a:t>
            </a:r>
          </a:p>
          <a:p>
            <a:pPr marL="0" indent="0" algn="just">
              <a:buNone/>
            </a:pPr>
            <a:r>
              <a:rPr lang="fr-FR" sz="1400" dirty="0" smtClean="0"/>
              <a:t>Pour 87% des répondants, l’UTM représente le premier choix d’études après le bac.</a:t>
            </a:r>
          </a:p>
          <a:p>
            <a:pPr marL="0" indent="0" algn="just">
              <a:buNone/>
            </a:pPr>
            <a:r>
              <a:rPr lang="fr-FR" sz="1400" dirty="0" smtClean="0"/>
              <a:t>45% souhaitent entreprendre des études universitaires et 53% veulent obtenir un master.</a:t>
            </a:r>
            <a:endParaRPr lang="fr-FR" sz="700" dirty="0" smtClean="0"/>
          </a:p>
          <a:p>
            <a:pPr marL="0" indent="0" algn="just">
              <a:buNone/>
            </a:pPr>
            <a:r>
              <a:rPr lang="fr-FR" sz="1400" dirty="0" smtClean="0"/>
              <a:t>Le choix d’une discipline correspond à un projet précis dans 66% des cas. </a:t>
            </a:r>
          </a:p>
          <a:p>
            <a:pPr marL="0" indent="0" algn="just">
              <a:buNone/>
            </a:pPr>
            <a:r>
              <a:rPr lang="fr-FR" sz="1400" dirty="0" smtClean="0"/>
              <a:t>68% connaissent les poursuites d’études proposées dans leur discipline.</a:t>
            </a:r>
          </a:p>
          <a:p>
            <a:pPr marL="0" indent="0" algn="just">
              <a:buNone/>
            </a:pPr>
            <a:endParaRPr lang="fr-FR" sz="1400" b="1" dirty="0" smtClean="0"/>
          </a:p>
          <a:p>
            <a:pPr marL="0" indent="0" algn="just">
              <a:buNone/>
            </a:pPr>
            <a:r>
              <a:rPr lang="fr-FR" sz="1400" b="1" dirty="0" smtClean="0"/>
              <a:t>L’importance du projet professionnel</a:t>
            </a:r>
          </a:p>
          <a:p>
            <a:pPr marL="0" indent="0" algn="just">
              <a:buNone/>
            </a:pPr>
            <a:r>
              <a:rPr lang="fr-FR" sz="1400" dirty="0" smtClean="0"/>
              <a:t>La formation universitaire, du moins en 1ere année, permet, selon eux, de consolider et d’acquérir des connaissances et des compétences nécessaires à la réalisation d’un projet professionnel.</a:t>
            </a:r>
          </a:p>
          <a:p>
            <a:pPr marL="0" indent="0" algn="just">
              <a:buNone/>
            </a:pPr>
            <a:r>
              <a:rPr lang="fr-FR" sz="1400" dirty="0" smtClean="0"/>
              <a:t>66% des étudiants interrogés déclarent avoir un projet professionnel précis.</a:t>
            </a:r>
          </a:p>
          <a:p>
            <a:pPr marL="0" indent="0" algn="just">
              <a:buNone/>
            </a:pPr>
            <a:r>
              <a:rPr lang="fr-FR" sz="1400" dirty="0" smtClean="0"/>
              <a:t>Pour 66% des répondants, la discipline est utile à la réalisation de leur projet.</a:t>
            </a:r>
          </a:p>
          <a:p>
            <a:pPr marL="0" indent="0" algn="just">
              <a:buNone/>
            </a:pPr>
            <a:r>
              <a:rPr lang="fr-FR" sz="1400" dirty="0" smtClean="0"/>
              <a:t>68% se sont informés des débouchés possibles après leurs études.</a:t>
            </a:r>
          </a:p>
          <a:p>
            <a:pPr marL="0" indent="0" algn="just">
              <a:buNone/>
            </a:pPr>
            <a:r>
              <a:rPr lang="fr-FR" sz="1400" dirty="0" smtClean="0"/>
              <a:t>Les professionnels de l’orientation s’accordent à dire qu’un projet professionnel précis est un facteur de concrétisation et d’investissement dans les études et dans la réussite.</a:t>
            </a:r>
          </a:p>
          <a:p>
            <a:pPr marL="0" indent="0" algn="just">
              <a:buNone/>
            </a:pPr>
            <a:endParaRPr lang="fr-FR" sz="1400" dirty="0" smtClean="0"/>
          </a:p>
          <a:p>
            <a:pPr marL="0" indent="0" algn="just">
              <a:buNone/>
            </a:pPr>
            <a:r>
              <a:rPr lang="fr-FR" sz="1400" b="1" dirty="0" smtClean="0"/>
              <a:t>Le premier semestre, véritable enjeu de la réussite </a:t>
            </a:r>
          </a:p>
          <a:p>
            <a:pPr marL="0" lvl="0" indent="0" algn="just">
              <a:buNone/>
            </a:pPr>
            <a:r>
              <a:rPr lang="fr-FR" sz="1400" dirty="0" smtClean="0"/>
              <a:t>Les étudiants pensent que la réussite à l’université dépend essentiellement de la motivation (63%),  de l’assiduité (45%) et du travail régulier (68%). </a:t>
            </a:r>
          </a:p>
          <a:p>
            <a:pPr marL="0" indent="0" algn="just">
              <a:buNone/>
            </a:pPr>
            <a:r>
              <a:rPr lang="fr-FR" sz="1400" dirty="0" smtClean="0"/>
              <a:t>Une étude de l’OVE sur la réussite en L1, montre que la réussite du 1</a:t>
            </a:r>
            <a:r>
              <a:rPr lang="fr-FR" sz="1400" baseline="30000" dirty="0" smtClean="0"/>
              <a:t>er</a:t>
            </a:r>
            <a:r>
              <a:rPr lang="fr-FR" sz="1400" dirty="0" smtClean="0"/>
              <a:t> semestre est primordiale pour la suite du cursus. En effet, 84% des étudiants qui valident leur 1ère année ont validé leur 1</a:t>
            </a:r>
            <a:r>
              <a:rPr lang="fr-FR" sz="1400" baseline="30000" dirty="0" smtClean="0"/>
              <a:t>er</a:t>
            </a:r>
            <a:r>
              <a:rPr lang="fr-FR" sz="1400" dirty="0" smtClean="0"/>
              <a:t> semestre à la session 1. Une fois la 1ère année validée, les taux de présence et de réussite en licence sont très bons.</a:t>
            </a:r>
          </a:p>
          <a:p>
            <a:pPr marL="0" indent="0" algn="just">
              <a:buNone/>
            </a:pPr>
            <a:endParaRPr lang="fr-FR" sz="1400" dirty="0" smtClean="0"/>
          </a:p>
          <a:p>
            <a:pPr marL="0" indent="0" algn="just">
              <a:buNone/>
            </a:pPr>
            <a:r>
              <a:rPr lang="fr-FR" sz="1400" b="1" dirty="0" smtClean="0"/>
              <a:t>L’université comme révélateur de l’autonomie</a:t>
            </a:r>
          </a:p>
          <a:p>
            <a:pPr marL="0" indent="0" algn="just">
              <a:buNone/>
            </a:pPr>
            <a:r>
              <a:rPr lang="fr-FR" sz="1400" dirty="0" smtClean="0"/>
              <a:t>74% des répondants envisagent l’université comme un lieu révélateur de leur autonomie dans tous les sens du terme. Ils sont 16% à exercer une activité salariée d’environ 20h par semaine pour financer cette autonomie et plus particulièrement leurs études. </a:t>
            </a:r>
          </a:p>
          <a:p>
            <a:pPr marL="0" indent="0" algn="just">
              <a:buNone/>
            </a:pPr>
            <a:endParaRPr lang="fr-FR" sz="1400" dirty="0" smtClean="0"/>
          </a:p>
          <a:p>
            <a:pPr marL="0" indent="0" algn="just">
              <a:buNone/>
            </a:pPr>
            <a:r>
              <a:rPr lang="fr-FR" sz="2100" dirty="0" smtClean="0"/>
              <a:t>* </a:t>
            </a:r>
            <a:r>
              <a:rPr lang="fr-FR" sz="1200" i="1" dirty="0" smtClean="0"/>
              <a:t>Compte tenu du nombre de répondants, les données ne sont pas significatives. Les résultats sont informatifs.</a:t>
            </a:r>
            <a:endParaRPr lang="fr-FR" sz="2100" i="1" dirty="0" smtClean="0"/>
          </a:p>
          <a:p>
            <a:pPr marL="0" indent="0" algn="just">
              <a:buNone/>
            </a:pPr>
            <a:endParaRPr lang="fr-FR"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713</TotalTime>
  <Words>1199</Words>
  <Application>Microsoft Office PowerPoint</Application>
  <PresentationFormat>Affichage à l'écran (4:3)</PresentationFormat>
  <Paragraphs>123</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Diapositive 1</vt:lpstr>
      <vt:lpstr>Le profil des répondants</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Cecile CADENE</dc:creator>
  <cp:lastModifiedBy>Cecile CADENE</cp:lastModifiedBy>
  <cp:revision>63</cp:revision>
  <dcterms:created xsi:type="dcterms:W3CDTF">2012-11-30T14:18:21Z</dcterms:created>
  <dcterms:modified xsi:type="dcterms:W3CDTF">2013-03-12T13:50:24Z</dcterms:modified>
</cp:coreProperties>
</file>