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Psychologie  2012/2013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3 986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19%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81% de femmes</a:t>
          </a:r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1 302 étudiants inscrits en L1 :</a:t>
          </a:r>
        </a:p>
        <a:p>
          <a:r>
            <a:rPr lang="fr-FR" dirty="0" smtClean="0">
              <a:solidFill>
                <a:schemeClr val="bg1"/>
              </a:solidFill>
            </a:rPr>
            <a:t>23% d’hommes</a:t>
          </a:r>
        </a:p>
        <a:p>
          <a:r>
            <a:rPr lang="fr-FR" dirty="0" smtClean="0">
              <a:solidFill>
                <a:schemeClr val="bg1"/>
              </a:solidFill>
            </a:rPr>
            <a:t>77% de femmes</a:t>
          </a:r>
        </a:p>
        <a:p>
          <a:r>
            <a:rPr lang="fr-FR" dirty="0" smtClean="0">
              <a:solidFill>
                <a:schemeClr val="bg1"/>
              </a:solidFill>
            </a:rPr>
            <a:t>Âge moyen 22 ans</a:t>
          </a:r>
        </a:p>
        <a:p>
          <a:r>
            <a:rPr lang="fr-FR" dirty="0" smtClean="0">
              <a:solidFill>
                <a:schemeClr val="bg1"/>
              </a:solidFill>
            </a:rPr>
            <a:t>40% de bacheliers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54% se 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65% ont 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50% des répondants,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pour 82% des répondants, la filière choisie correspond à un intérêt pour la discipline.</a:t>
          </a:r>
          <a:endParaRPr lang="fr-FR" sz="1400" dirty="0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65% connaissent les poursuites d’études proposées dans leur discipline. </a:t>
          </a:r>
          <a:endParaRPr lang="fr-FR" sz="1400" dirty="0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55% des répondants envisagent de suivre un parcours d’études long (master 2).</a:t>
          </a:r>
          <a:endParaRPr lang="fr-FR" sz="1400" dirty="0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59% des étudiants 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FD9A3D73-02A6-4A6D-9523-0CC5DBD9604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13% estiment avoir des aptitudes dans la discipline choisie.</a:t>
          </a:r>
          <a:endParaRPr lang="fr-FR" sz="1400" dirty="0"/>
        </a:p>
      </dgm:t>
    </dgm:pt>
    <dgm:pt modelId="{0B6DC214-D2AC-4D29-975C-D34455806443}" type="parTrans" cxnId="{5BCEE410-D3AD-4339-ADD0-AD4985102563}">
      <dgm:prSet/>
      <dgm:spPr/>
      <dgm:t>
        <a:bodyPr/>
        <a:lstStyle/>
        <a:p>
          <a:endParaRPr lang="fr-FR"/>
        </a:p>
      </dgm:t>
    </dgm:pt>
    <dgm:pt modelId="{D597BCC2-D2E3-49EB-81D8-2CF2473A62BD}" type="sibTrans" cxnId="{5BCEE410-D3AD-4339-ADD0-AD4985102563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  <dgm:t>
        <a:bodyPr/>
        <a:lstStyle/>
        <a:p>
          <a:endParaRPr lang="fr-FR"/>
        </a:p>
      </dgm:t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  <dgm:t>
        <a:bodyPr/>
        <a:lstStyle/>
        <a:p>
          <a:endParaRPr lang="fr-FR"/>
        </a:p>
      </dgm:t>
    </dgm:pt>
    <dgm:pt modelId="{4FE600F4-98B6-4E76-9089-2B845485D62D}" type="pres">
      <dgm:prSet presAssocID="{E6C4EC9C-003D-4CF2-998E-5BB0C2615DBC}" presName="linNode" presStyleCnt="0"/>
      <dgm:spPr/>
      <dgm:t>
        <a:bodyPr/>
        <a:lstStyle/>
        <a:p>
          <a:endParaRPr lang="fr-FR"/>
        </a:p>
      </dgm:t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3175" custLinFactNeighborX="47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  <dgm:t>
        <a:bodyPr/>
        <a:lstStyle/>
        <a:p>
          <a:endParaRPr lang="fr-FR"/>
        </a:p>
      </dgm:t>
    </dgm:pt>
    <dgm:pt modelId="{2221DDEC-89A0-4FFF-8B66-E3FF55ADBEC6}" type="pres">
      <dgm:prSet presAssocID="{4BD4AF6E-DD80-46A5-8A2C-4506A3647C89}" presName="linNode" presStyleCnt="0"/>
      <dgm:spPr/>
      <dgm:t>
        <a:bodyPr/>
        <a:lstStyle/>
        <a:p>
          <a:endParaRPr lang="fr-FR"/>
        </a:p>
      </dgm:t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83132" custLinFactNeighborX="473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A2B532B-DBEB-4109-81CF-071A697376E9}" type="presOf" srcId="{FD9A3D73-02A6-4A6D-9523-0CC5DBD96041}" destId="{A6723134-DB7F-4244-A7F5-DD68258B3C8C}" srcOrd="0" destOrd="1" presId="urn:microsoft.com/office/officeart/2005/8/layout/vList5"/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5BCEE410-D3AD-4339-ADD0-AD4985102563}" srcId="{E6C4EC9C-003D-4CF2-998E-5BB0C2615DBC}" destId="{FD9A3D73-02A6-4A6D-9523-0CC5DBD96041}" srcOrd="1" destOrd="0" parTransId="{0B6DC214-D2AC-4D29-975C-D34455806443}" sibTransId="{D597BCC2-D2E3-49EB-81D8-2CF2473A62BD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d’acquérir des savoirs et des savoir-faire (34%)</a:t>
          </a:r>
          <a:endParaRPr lang="fr-FR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AF83A6BB-8740-4467-A8E1-77DD1BAD5602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l’intérêt pour une nouvelle discipline (19%)</a:t>
          </a:r>
          <a:endParaRPr lang="fr-FR" dirty="0"/>
        </a:p>
      </dgm:t>
    </dgm:pt>
    <dgm:pt modelId="{39C6EA7E-CCB5-45A6-B40D-2CA6CF4F2873}" type="parTrans" cxnId="{D74D544C-5C59-4283-A499-FBDE92707054}">
      <dgm:prSet/>
      <dgm:spPr/>
      <dgm:t>
        <a:bodyPr/>
        <a:lstStyle/>
        <a:p>
          <a:endParaRPr lang="fr-FR"/>
        </a:p>
      </dgm:t>
    </dgm:pt>
    <dgm:pt modelId="{A77130A9-917B-4A03-96E6-47FD6E08C988}" type="sibTrans" cxnId="{D74D544C-5C59-4283-A499-FBDE92707054}">
      <dgm:prSet/>
      <dgm:spPr/>
      <dgm:t>
        <a:bodyPr/>
        <a:lstStyle/>
        <a:p>
          <a:endParaRPr lang="fr-FR"/>
        </a:p>
      </dgm:t>
    </dgm:pt>
    <dgm:pt modelId="{8C550B94-74FE-4F53-BAED-AFE5589112CD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d’apprentissage(47%)</a:t>
          </a:r>
        </a:p>
      </dgm:t>
    </dgm:pt>
    <dgm:pt modelId="{6F5F952E-DE03-4260-BC89-D194233933DF}" type="parTrans" cxnId="{715DE74D-2510-426C-A830-82105510993D}">
      <dgm:prSet/>
      <dgm:spPr/>
      <dgm:t>
        <a:bodyPr/>
        <a:lstStyle/>
        <a:p>
          <a:endParaRPr lang="fr-FR"/>
        </a:p>
      </dgm:t>
    </dgm:pt>
    <dgm:pt modelId="{B82171C0-AC9D-420D-A513-81700BA215A6}" type="sibTrans" cxnId="{715DE74D-2510-426C-A830-82105510993D}">
      <dgm:prSet/>
      <dgm:spPr/>
      <dgm:t>
        <a:bodyPr/>
        <a:lstStyle/>
        <a:p>
          <a:endParaRPr lang="fr-FR"/>
        </a:p>
      </dgm:t>
    </dgm:pt>
    <dgm:pt modelId="{8C2B1A60-746A-4F92-AAC8-E965A0A8DF8D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rencontres (34%)</a:t>
          </a:r>
          <a:endParaRPr lang="fr-FR" dirty="0"/>
        </a:p>
      </dgm:t>
    </dgm:pt>
    <dgm:pt modelId="{F724B4E3-C8EF-4696-B6D1-F68A8920E8C6}" type="parTrans" cxnId="{70A15CF8-F19B-44DC-86FB-D1DCE7929CF5}">
      <dgm:prSet/>
      <dgm:spPr/>
      <dgm:t>
        <a:bodyPr/>
        <a:lstStyle/>
        <a:p>
          <a:endParaRPr lang="fr-FR"/>
        </a:p>
      </dgm:t>
    </dgm:pt>
    <dgm:pt modelId="{C2197C5F-E197-45CC-B564-6356253E4E5F}" type="sibTrans" cxnId="{70A15CF8-F19B-44DC-86FB-D1DCE7929CF5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l’assiduité (39%) </a:t>
          </a:r>
          <a:endParaRPr lang="fr-FR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D751D64F-7849-496C-A1BD-A64B071FBCDB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développer des capacités d’analyse et le sens critique (17%)</a:t>
          </a:r>
          <a:endParaRPr lang="fr-FR" dirty="0">
            <a:solidFill>
              <a:schemeClr val="tx1"/>
            </a:solidFill>
          </a:endParaRPr>
        </a:p>
      </dgm:t>
    </dgm:pt>
    <dgm:pt modelId="{8AF704FD-1509-46E9-A975-A0B14E58366D}" type="parTrans" cxnId="{B6EC7420-7E67-4C4F-89BF-68D7F8A2292B}">
      <dgm:prSet/>
      <dgm:spPr/>
      <dgm:t>
        <a:bodyPr/>
        <a:lstStyle/>
        <a:p>
          <a:endParaRPr lang="fr-FR"/>
        </a:p>
      </dgm:t>
    </dgm:pt>
    <dgm:pt modelId="{58C27749-9FC7-42AB-AD75-D960FE440134}" type="sibTrans" cxnId="{B6EC7420-7E67-4C4F-89BF-68D7F8A2292B}">
      <dgm:prSet/>
      <dgm:spPr/>
      <dgm:t>
        <a:bodyPr/>
        <a:lstStyle/>
        <a:p>
          <a:endParaRPr lang="fr-FR"/>
        </a:p>
      </dgm:t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  <dgm:t>
        <a:bodyPr/>
        <a:lstStyle/>
        <a:p>
          <a:endParaRPr lang="fr-FR"/>
        </a:p>
      </dgm:t>
    </dgm:pt>
    <dgm:pt modelId="{B2EE998E-8E27-45DF-A6A3-F2CEA58FABCE}" type="sibTrans" cxnId="{5BF56F1D-2603-494E-A292-6AAEA631EA57}">
      <dgm:prSet/>
      <dgm:spPr/>
      <dgm:t>
        <a:bodyPr/>
        <a:lstStyle/>
        <a:p>
          <a:endParaRPr lang="fr-FR"/>
        </a:p>
      </dgm:t>
    </dgm:pt>
    <dgm:pt modelId="{C7A148F3-02CE-43C6-940A-D1E37413B9C9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aucune attente particulière (18%)</a:t>
          </a:r>
          <a:endParaRPr lang="fr-FR" dirty="0">
            <a:solidFill>
              <a:schemeClr val="tx1"/>
            </a:solidFill>
          </a:endParaRPr>
        </a:p>
      </dgm:t>
    </dgm:pt>
    <dgm:pt modelId="{23D5FD5B-B8CC-47F1-AE5D-EEAF1E2F3D9F}" type="parTrans" cxnId="{B250CC84-F230-495D-A0AA-4C796EFCFD75}">
      <dgm:prSet/>
      <dgm:spPr/>
      <dgm:t>
        <a:bodyPr/>
        <a:lstStyle/>
        <a:p>
          <a:endParaRPr lang="fr-FR"/>
        </a:p>
      </dgm:t>
    </dgm:pt>
    <dgm:pt modelId="{B135212B-B210-4349-9507-8B55AAE23FD4}" type="sibTrans" cxnId="{B250CC84-F230-495D-A0AA-4C796EFCFD75}">
      <dgm:prSet/>
      <dgm:spPr/>
      <dgm:t>
        <a:bodyPr/>
        <a:lstStyle/>
        <a:p>
          <a:endParaRPr lang="fr-FR"/>
        </a:p>
      </dgm:t>
    </dgm:pt>
    <dgm:pt modelId="{5C6CAC95-6DE5-4AF3-8478-C7059B2BEFA0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construction d’un avenir professionnel (25%)</a:t>
          </a:r>
          <a:endParaRPr lang="fr-FR" dirty="0"/>
        </a:p>
      </dgm:t>
    </dgm:pt>
    <dgm:pt modelId="{20D6EDA2-C4EC-44A6-AFB3-FED74C52E5E7}" type="parTrans" cxnId="{C9992724-7AFB-49E9-AF6B-7C4CDF125136}">
      <dgm:prSet/>
      <dgm:spPr/>
      <dgm:t>
        <a:bodyPr/>
        <a:lstStyle/>
        <a:p>
          <a:endParaRPr lang="fr-FR"/>
        </a:p>
      </dgm:t>
    </dgm:pt>
    <dgm:pt modelId="{C312B940-BEC3-491D-9E69-F7A6A81A2821}" type="sibTrans" cxnId="{C9992724-7AFB-49E9-AF6B-7C4CDF125136}">
      <dgm:prSet/>
      <dgm:spPr/>
      <dgm:t>
        <a:bodyPr/>
        <a:lstStyle/>
        <a:p>
          <a:endParaRPr lang="fr-FR"/>
        </a:p>
      </dgm:t>
    </dgm:pt>
    <dgm:pt modelId="{3C38F439-8754-4FC1-A4B8-88CBF3B8896B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d’autonomie (52%)</a:t>
          </a:r>
          <a:endParaRPr lang="fr-FR" dirty="0"/>
        </a:p>
      </dgm:t>
    </dgm:pt>
    <dgm:pt modelId="{7CB4B958-A187-4442-8607-64FCC0FE72C8}" type="parTrans" cxnId="{D7B1174C-9382-4478-BC03-D894A9770101}">
      <dgm:prSet/>
      <dgm:spPr/>
      <dgm:t>
        <a:bodyPr/>
        <a:lstStyle/>
        <a:p>
          <a:endParaRPr lang="fr-FR"/>
        </a:p>
      </dgm:t>
    </dgm:pt>
    <dgm:pt modelId="{6D856561-711C-4157-8303-342C83708A8C}" type="sibTrans" cxnId="{D7B1174C-9382-4478-BC03-D894A9770101}">
      <dgm:prSet/>
      <dgm:spPr/>
      <dgm:t>
        <a:bodyPr/>
        <a:lstStyle/>
        <a:p>
          <a:endParaRPr lang="fr-FR"/>
        </a:p>
      </dgm:t>
    </dgm:pt>
    <dgm:pt modelId="{E7B3A178-C1DF-4CA7-A407-31D7A92E846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se préparer à un métier (24%) </a:t>
          </a:r>
          <a:endParaRPr lang="fr-FR" dirty="0"/>
        </a:p>
      </dgm:t>
    </dgm:pt>
    <dgm:pt modelId="{26304785-9DA6-4171-AFA4-CB4BC121A5F8}" type="parTrans" cxnId="{02EBC426-C63B-44D8-B79E-E9E3BCA157AE}">
      <dgm:prSet/>
      <dgm:spPr/>
      <dgm:t>
        <a:bodyPr/>
        <a:lstStyle/>
        <a:p>
          <a:endParaRPr lang="fr-FR"/>
        </a:p>
      </dgm:t>
    </dgm:pt>
    <dgm:pt modelId="{2AE7FDB0-34DA-4966-B3F4-AF03778BC27E}" type="sibTrans" cxnId="{02EBC426-C63B-44D8-B79E-E9E3BCA157AE}">
      <dgm:prSet/>
      <dgm:spPr/>
      <dgm:t>
        <a:bodyPr/>
        <a:lstStyle/>
        <a:p>
          <a:endParaRPr lang="fr-FR"/>
        </a:p>
      </dgm:t>
    </dgm:pt>
    <dgm:pt modelId="{BE60D14F-9889-45A3-95BC-C845916516EC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travail régulier (70%) </a:t>
          </a:r>
          <a:endParaRPr lang="fr-FR" dirty="0"/>
        </a:p>
      </dgm:t>
    </dgm:pt>
    <dgm:pt modelId="{3C187CD1-C4F6-467B-B1DD-93999ED67815}" type="parTrans" cxnId="{97DB7681-BAE8-4C91-B9C6-C03962B95D92}">
      <dgm:prSet/>
      <dgm:spPr/>
      <dgm:t>
        <a:bodyPr/>
        <a:lstStyle/>
        <a:p>
          <a:endParaRPr lang="fr-FR"/>
        </a:p>
      </dgm:t>
    </dgm:pt>
    <dgm:pt modelId="{C957162D-D062-4658-B5C5-291F4FE5E3C7}" type="sibTrans" cxnId="{97DB7681-BAE8-4C91-B9C6-C03962B95D92}">
      <dgm:prSet/>
      <dgm:spPr/>
      <dgm:t>
        <a:bodyPr/>
        <a:lstStyle/>
        <a:p>
          <a:endParaRPr lang="fr-FR"/>
        </a:p>
      </dgm:t>
    </dgm:pt>
    <dgm:pt modelId="{826B7BD7-B62A-415E-8D58-5A4CD7F3458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savoir (48%)</a:t>
          </a:r>
          <a:endParaRPr lang="fr-FR" dirty="0"/>
        </a:p>
      </dgm:t>
    </dgm:pt>
    <dgm:pt modelId="{7CB3D4E8-DE8B-480F-929C-397448E1E5D6}" type="parTrans" cxnId="{8792559D-F1C1-475D-9F2B-47597857AD92}">
      <dgm:prSet/>
      <dgm:spPr/>
      <dgm:t>
        <a:bodyPr/>
        <a:lstStyle/>
        <a:p>
          <a:endParaRPr lang="fr-FR"/>
        </a:p>
      </dgm:t>
    </dgm:pt>
    <dgm:pt modelId="{F2DB46E7-6D82-4DF0-9C81-A0108ED75976}" type="sibTrans" cxnId="{8792559D-F1C1-475D-9F2B-47597857AD92}">
      <dgm:prSet/>
      <dgm:spPr/>
      <dgm:t>
        <a:bodyPr/>
        <a:lstStyle/>
        <a:p>
          <a:endParaRPr lang="fr-FR"/>
        </a:p>
      </dgm:t>
    </dgm:pt>
    <dgm:pt modelId="{99DD89F6-19BE-43A5-9707-FAB56E3B69D3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renforcer sa culture générale (34%)</a:t>
          </a:r>
          <a:endParaRPr lang="fr-FR" dirty="0"/>
        </a:p>
      </dgm:t>
    </dgm:pt>
    <dgm:pt modelId="{6AE272D1-CA00-4004-AF9F-466F3E42DAF7}" type="parTrans" cxnId="{CE4148AC-568F-44FC-9DED-18A0DFA45FAC}">
      <dgm:prSet/>
      <dgm:spPr/>
      <dgm:t>
        <a:bodyPr/>
        <a:lstStyle/>
        <a:p>
          <a:endParaRPr lang="fr-FR"/>
        </a:p>
      </dgm:t>
    </dgm:pt>
    <dgm:pt modelId="{325654DB-3710-42FA-8C57-66F87561A24A}" type="sibTrans" cxnId="{CE4148AC-568F-44FC-9DED-18A0DFA45FAC}">
      <dgm:prSet/>
      <dgm:spPr/>
      <dgm:t>
        <a:bodyPr/>
        <a:lstStyle/>
        <a:p>
          <a:endParaRPr lang="fr-FR"/>
        </a:p>
      </dgm:t>
    </dgm:pt>
    <dgm:pt modelId="{CA605759-8315-423E-9E65-E937F0C4D67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d’acquérir des méthodes de travail (18%)</a:t>
          </a:r>
          <a:endParaRPr lang="fr-FR" dirty="0"/>
        </a:p>
      </dgm:t>
    </dgm:pt>
    <dgm:pt modelId="{EF4C663F-C14D-4FB6-BAF4-521BD0632D56}" type="parTrans" cxnId="{4BE5D112-2335-46B1-8401-67425E988190}">
      <dgm:prSet/>
      <dgm:spPr/>
      <dgm:t>
        <a:bodyPr/>
        <a:lstStyle/>
        <a:p>
          <a:endParaRPr lang="fr-FR"/>
        </a:p>
      </dgm:t>
    </dgm:pt>
    <dgm:pt modelId="{D10A5AC3-3840-447E-8649-D3B72408ADBA}" type="sibTrans" cxnId="{4BE5D112-2335-46B1-8401-67425E988190}">
      <dgm:prSet/>
      <dgm:spPr/>
      <dgm:t>
        <a:bodyPr/>
        <a:lstStyle/>
        <a:p>
          <a:endParaRPr lang="fr-FR"/>
        </a:p>
      </dgm:t>
    </dgm:pt>
    <dgm:pt modelId="{EE3FE96E-C50B-49A4-95EF-0E73515FFCEB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motivation (78%)</a:t>
          </a:r>
          <a:endParaRPr lang="fr-FR" dirty="0"/>
        </a:p>
      </dgm:t>
    </dgm:pt>
    <dgm:pt modelId="{CA38D5BC-D0EB-4CAF-B1C3-70C389031A02}" type="parTrans" cxnId="{EC4A2C1F-9712-4906-9E58-F333822672D8}">
      <dgm:prSet/>
      <dgm:spPr/>
      <dgm:t>
        <a:bodyPr/>
        <a:lstStyle/>
        <a:p>
          <a:endParaRPr lang="fr-FR"/>
        </a:p>
      </dgm:t>
    </dgm:pt>
    <dgm:pt modelId="{A79B29A1-3E2D-40E2-B1C0-F80A3BCA9DAB}" type="sibTrans" cxnId="{EC4A2C1F-9712-4906-9E58-F333822672D8}">
      <dgm:prSet/>
      <dgm:spPr/>
      <dgm:t>
        <a:bodyPr/>
        <a:lstStyle/>
        <a:p>
          <a:endParaRPr lang="fr-FR"/>
        </a:p>
      </dgm:t>
    </dgm:pt>
    <dgm:pt modelId="{E1E777A8-8B42-4133-8DE2-64FF83655E3F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 de la liberté d’organiser son emploi du temps, l’autonomie (16%)</a:t>
          </a:r>
          <a:endParaRPr lang="fr-FR" dirty="0"/>
        </a:p>
      </dgm:t>
    </dgm:pt>
    <dgm:pt modelId="{B884DC1E-1B64-4F90-A274-6587D4869C39}" type="parTrans" cxnId="{0EC72E2D-35D0-4874-AAAE-317442B3D683}">
      <dgm:prSet/>
      <dgm:spPr/>
      <dgm:t>
        <a:bodyPr/>
        <a:lstStyle/>
        <a:p>
          <a:endParaRPr lang="fr-FR"/>
        </a:p>
      </dgm:t>
    </dgm:pt>
    <dgm:pt modelId="{5DDAA992-7258-4A95-BD40-6C78A059FF96}" type="sibTrans" cxnId="{0EC72E2D-35D0-4874-AAAE-317442B3D683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LinFactNeighborX="-1314" custLinFactNeighborY="-6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0B23F53-B69F-4EED-89BF-E83AC3163AC8}" type="presOf" srcId="{5C6CAC95-6DE5-4AF3-8478-C7059B2BEFA0}" destId="{E2D4D233-7564-49A0-8EDD-DC2CD80526EB}" srcOrd="0" destOrd="4" presId="urn:microsoft.com/office/officeart/2005/8/layout/vList5"/>
    <dgm:cxn modelId="{18255A1A-8128-411B-8D23-C828618DF035}" type="presOf" srcId="{D751D64F-7849-496C-A1BD-A64B071FBCDB}" destId="{A6723134-DB7F-4244-A7F5-DD68258B3C8C}" srcOrd="0" destOrd="5" presId="urn:microsoft.com/office/officeart/2005/8/layout/vList5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733FAC56-BBC1-480C-A087-6BA6E536040C}" type="presOf" srcId="{E7B3A178-C1DF-4CA7-A407-31D7A92E8466}" destId="{A6723134-DB7F-4244-A7F5-DD68258B3C8C}" srcOrd="0" destOrd="2" presId="urn:microsoft.com/office/officeart/2005/8/layout/vList5"/>
    <dgm:cxn modelId="{5BF56F1D-2603-494E-A292-6AAEA631EA57}" srcId="{E6C4EC9C-003D-4CF2-998E-5BB0C2615DBC}" destId="{2C04FD5C-1E9B-4193-8AF3-D2A70830E5F6}" srcOrd="6" destOrd="0" parTransId="{A3CAC0E9-7C6B-46FE-B24D-E77BCD661D0B}" sibTransId="{B2EE998E-8E27-45DF-A6A3-F2CEA58FABCE}"/>
    <dgm:cxn modelId="{170DA1A3-3F14-4179-A403-5F3F0BB49FE8}" type="presOf" srcId="{EE3FE96E-C50B-49A4-95EF-0E73515FFCEB}" destId="{50280043-6F05-48F6-B393-3A364DC4C2EB}" srcOrd="0" destOrd="0" presId="urn:microsoft.com/office/officeart/2005/8/layout/vList5"/>
    <dgm:cxn modelId="{EC4A2C1F-9712-4906-9E58-F333822672D8}" srcId="{4BD4AF6E-DD80-46A5-8A2C-4506A3647C89}" destId="{EE3FE96E-C50B-49A4-95EF-0E73515FFCEB}" srcOrd="0" destOrd="0" parTransId="{CA38D5BC-D0EB-4CAF-B1C3-70C389031A02}" sibTransId="{A79B29A1-3E2D-40E2-B1C0-F80A3BCA9DAB}"/>
    <dgm:cxn modelId="{715DE74D-2510-426C-A830-82105510993D}" srcId="{02651DC6-2737-45E2-8520-9D9D780501BD}" destId="{8C550B94-74FE-4F53-BAED-AFE5589112CD}" srcOrd="2" destOrd="0" parTransId="{6F5F952E-DE03-4260-BC89-D194233933DF}" sibTransId="{B82171C0-AC9D-420D-A513-81700BA215A6}"/>
    <dgm:cxn modelId="{4BE5D112-2335-46B1-8401-67425E988190}" srcId="{E6C4EC9C-003D-4CF2-998E-5BB0C2615DBC}" destId="{CA605759-8315-423E-9E65-E937F0C4D674}" srcOrd="3" destOrd="0" parTransId="{EF4C663F-C14D-4FB6-BAF4-521BD0632D56}" sibTransId="{D10A5AC3-3840-447E-8649-D3B72408ADBA}"/>
    <dgm:cxn modelId="{D576F108-2FE3-4534-B4A6-38036D22CE3C}" type="presOf" srcId="{E68695E6-7F68-4F8E-9236-C2AE74143A77}" destId="{A6723134-DB7F-4244-A7F5-DD68258B3C8C}" srcOrd="0" destOrd="1" presId="urn:microsoft.com/office/officeart/2005/8/layout/vList5"/>
    <dgm:cxn modelId="{CE4148AC-568F-44FC-9DED-18A0DFA45FAC}" srcId="{E6C4EC9C-003D-4CF2-998E-5BB0C2615DBC}" destId="{99DD89F6-19BE-43A5-9707-FAB56E3B69D3}" srcOrd="0" destOrd="0" parTransId="{6AE272D1-CA00-4004-AF9F-466F3E42DAF7}" sibTransId="{325654DB-3710-42FA-8C57-66F87561A24A}"/>
    <dgm:cxn modelId="{8CE7CCAD-7E46-48B7-BF61-CF7D793A5B36}" srcId="{4BD4AF6E-DD80-46A5-8A2C-4506A3647C89}" destId="{2C265BA0-F2B2-41B3-9314-FFCA53780841}" srcOrd="2" destOrd="0" parTransId="{20B725BC-B8F7-48E4-AD03-C91D8025F73E}" sibTransId="{C40BF877-9C70-43CD-9EE4-97729921270B}"/>
    <dgm:cxn modelId="{F508095F-7FAE-49B6-8BF8-03D4293B1D25}" type="presOf" srcId="{BE60D14F-9889-45A3-95BC-C845916516EC}" destId="{50280043-6F05-48F6-B393-3A364DC4C2EB}" srcOrd="0" destOrd="1" presId="urn:microsoft.com/office/officeart/2005/8/layout/vList5"/>
    <dgm:cxn modelId="{495966B1-32DA-421A-9835-2B1EFF1078E5}" type="presOf" srcId="{8C2B1A60-746A-4F92-AAC8-E965A0A8DF8D}" destId="{E2D4D233-7564-49A0-8EDD-DC2CD80526EB}" srcOrd="0" destOrd="3" presId="urn:microsoft.com/office/officeart/2005/8/layout/vList5"/>
    <dgm:cxn modelId="{957E68C9-4349-41C7-8B8E-006A71C5E887}" type="presOf" srcId="{AF83A6BB-8740-4467-A8E1-77DD1BAD5602}" destId="{50280043-6F05-48F6-B393-3A364DC4C2EB}" srcOrd="0" destOrd="3" presId="urn:microsoft.com/office/officeart/2005/8/layout/vList5"/>
    <dgm:cxn modelId="{E06CF844-3BAA-476F-BB9A-C3873B836526}" type="presOf" srcId="{3C38F439-8754-4FC1-A4B8-88CBF3B8896B}" destId="{E2D4D233-7564-49A0-8EDD-DC2CD80526EB}" srcOrd="0" destOrd="0" presId="urn:microsoft.com/office/officeart/2005/8/layout/vList5"/>
    <dgm:cxn modelId="{D74D544C-5C59-4283-A499-FBDE92707054}" srcId="{4BD4AF6E-DD80-46A5-8A2C-4506A3647C89}" destId="{AF83A6BB-8740-4467-A8E1-77DD1BAD5602}" srcOrd="3" destOrd="0" parTransId="{39C6EA7E-CCB5-45A6-B40D-2CA6CF4F2873}" sibTransId="{A77130A9-917B-4A03-96E6-47FD6E08C988}"/>
    <dgm:cxn modelId="{C9992724-7AFB-49E9-AF6B-7C4CDF125136}" srcId="{02651DC6-2737-45E2-8520-9D9D780501BD}" destId="{5C6CAC95-6DE5-4AF3-8478-C7059B2BEFA0}" srcOrd="4" destOrd="0" parTransId="{20D6EDA2-C4EC-44A6-AFB3-FED74C52E5E7}" sibTransId="{C312B940-BEC3-491D-9E69-F7A6A81A2821}"/>
    <dgm:cxn modelId="{70A15CF8-F19B-44DC-86FB-D1DCE7929CF5}" srcId="{02651DC6-2737-45E2-8520-9D9D780501BD}" destId="{8C2B1A60-746A-4F92-AAC8-E965A0A8DF8D}" srcOrd="3" destOrd="0" parTransId="{F724B4E3-C8EF-4696-B6D1-F68A8920E8C6}" sibTransId="{C2197C5F-E197-45CC-B564-6356253E4E5F}"/>
    <dgm:cxn modelId="{B250CC84-F230-495D-A0AA-4C796EFCFD75}" srcId="{E6C4EC9C-003D-4CF2-998E-5BB0C2615DBC}" destId="{C7A148F3-02CE-43C6-940A-D1E37413B9C9}" srcOrd="4" destOrd="0" parTransId="{23D5FD5B-B8CC-47F1-AE5D-EEAF1E2F3D9F}" sibTransId="{B135212B-B210-4349-9507-8B55AAE23FD4}"/>
    <dgm:cxn modelId="{52D49C5C-C0F9-42E5-84DB-D9738CB2D415}" type="presOf" srcId="{C7A148F3-02CE-43C6-940A-D1E37413B9C9}" destId="{A6723134-DB7F-4244-A7F5-DD68258B3C8C}" srcOrd="0" destOrd="4" presId="urn:microsoft.com/office/officeart/2005/8/layout/vList5"/>
    <dgm:cxn modelId="{915189DF-9D49-423A-8814-7773231E102A}" type="presOf" srcId="{99DD89F6-19BE-43A5-9707-FAB56E3B69D3}" destId="{A6723134-DB7F-4244-A7F5-DD68258B3C8C}" srcOrd="0" destOrd="0" presId="urn:microsoft.com/office/officeart/2005/8/layout/vList5"/>
    <dgm:cxn modelId="{8792559D-F1C1-475D-9F2B-47597857AD92}" srcId="{02651DC6-2737-45E2-8520-9D9D780501BD}" destId="{826B7BD7-B62A-415E-8D58-5A4CD7F34586}" srcOrd="1" destOrd="0" parTransId="{7CB3D4E8-DE8B-480F-929C-397448E1E5D6}" sibTransId="{F2DB46E7-6D82-4DF0-9C81-A0108ED75976}"/>
    <dgm:cxn modelId="{432A182F-C391-4953-8EBD-EB36211DE08F}" type="presOf" srcId="{2C04FD5C-1E9B-4193-8AF3-D2A70830E5F6}" destId="{A6723134-DB7F-4244-A7F5-DD68258B3C8C}" srcOrd="0" destOrd="6" presId="urn:microsoft.com/office/officeart/2005/8/layout/vList5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61326FC4-27AD-40C8-8C93-F54A53E9AB1D}" type="presOf" srcId="{8C550B94-74FE-4F53-BAED-AFE5589112CD}" destId="{E2D4D233-7564-49A0-8EDD-DC2CD80526EB}" srcOrd="0" destOrd="2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35ABDB1D-73CF-478C-A570-A81285BF1460}" type="presOf" srcId="{E1E777A8-8B42-4133-8DE2-64FF83655E3F}" destId="{50280043-6F05-48F6-B393-3A364DC4C2EB}" srcOrd="0" destOrd="4" presId="urn:microsoft.com/office/officeart/2005/8/layout/vList5"/>
    <dgm:cxn modelId="{02EBC426-C63B-44D8-B79E-E9E3BCA157AE}" srcId="{E6C4EC9C-003D-4CF2-998E-5BB0C2615DBC}" destId="{E7B3A178-C1DF-4CA7-A407-31D7A92E8466}" srcOrd="2" destOrd="0" parTransId="{26304785-9DA6-4171-AFA4-CB4BC121A5F8}" sibTransId="{2AE7FDB0-34DA-4966-B3F4-AF03778BC27E}"/>
    <dgm:cxn modelId="{97DB7681-BAE8-4C91-B9C6-C03962B95D92}" srcId="{4BD4AF6E-DD80-46A5-8A2C-4506A3647C89}" destId="{BE60D14F-9889-45A3-95BC-C845916516EC}" srcOrd="1" destOrd="0" parTransId="{3C187CD1-C4F6-467B-B1DD-93999ED67815}" sibTransId="{C957162D-D062-4658-B5C5-291F4FE5E3C7}"/>
    <dgm:cxn modelId="{19481007-E091-4547-AEFA-6C6DFBECECD1}" srcId="{E6C4EC9C-003D-4CF2-998E-5BB0C2615DBC}" destId="{E68695E6-7F68-4F8E-9236-C2AE74143A77}" srcOrd="1" destOrd="0" parTransId="{6EA23FD2-117A-442A-8420-864FC1933487}" sibTransId="{7411122F-AB0C-4B24-AA39-63F1324C670A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D7B1174C-9382-4478-BC03-D894A9770101}" srcId="{02651DC6-2737-45E2-8520-9D9D780501BD}" destId="{3C38F439-8754-4FC1-A4B8-88CBF3B8896B}" srcOrd="0" destOrd="0" parTransId="{7CB4B958-A187-4442-8607-64FCC0FE72C8}" sibTransId="{6D856561-711C-4157-8303-342C83708A8C}"/>
    <dgm:cxn modelId="{0EC72E2D-35D0-4874-AAAE-317442B3D683}" srcId="{4BD4AF6E-DD80-46A5-8A2C-4506A3647C89}" destId="{E1E777A8-8B42-4133-8DE2-64FF83655E3F}" srcOrd="4" destOrd="0" parTransId="{B884DC1E-1B64-4F90-A274-6587D4869C39}" sibTransId="{5DDAA992-7258-4A95-BD40-6C78A059FF96}"/>
    <dgm:cxn modelId="{159798F2-B5F6-4E80-8522-37D128F01D1F}" type="presOf" srcId="{2C265BA0-F2B2-41B3-9314-FFCA53780841}" destId="{50280043-6F05-48F6-B393-3A364DC4C2EB}" srcOrd="0" destOrd="2" presId="urn:microsoft.com/office/officeart/2005/8/layout/vList5"/>
    <dgm:cxn modelId="{FEC870FB-6B4E-4498-86D6-48683D2EF82C}" type="presOf" srcId="{CA605759-8315-423E-9E65-E937F0C4D674}" destId="{A6723134-DB7F-4244-A7F5-DD68258B3C8C}" srcOrd="0" destOrd="3" presId="urn:microsoft.com/office/officeart/2005/8/layout/vList5"/>
    <dgm:cxn modelId="{B6EC7420-7E67-4C4F-89BF-68D7F8A2292B}" srcId="{E6C4EC9C-003D-4CF2-998E-5BB0C2615DBC}" destId="{D751D64F-7849-496C-A1BD-A64B071FBCDB}" srcOrd="5" destOrd="0" parTransId="{8AF704FD-1509-46E9-A975-A0B14E58366D}" sibTransId="{58C27749-9FC7-42AB-AD75-D960FE440134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480E597E-A831-457A-A4E5-A80136F3EB50}" type="presOf" srcId="{826B7BD7-B62A-415E-8D58-5A4CD7F34586}" destId="{E2D4D233-7564-49A0-8EDD-DC2CD80526EB}" srcOrd="0" destOrd="1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AB7825AB-292D-43D5-894E-CBB3BC373609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52% sont satisfaits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29% envisagent d’adhérer à une association étudiante, 7% veulent assister aux spectacles de la Fabrique culturelle.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57% des étudiants répondants ont consulté le site internet pour se documenter sur la formation et les procédures d’inscription.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13% souhaitent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63% 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66% 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12% des répondants ont bénéficié du dispositif de parrainage. </a:t>
          </a:r>
          <a:r>
            <a:rPr lang="fr-FR" sz="1100" dirty="0" smtClean="0">
              <a:solidFill>
                <a:schemeClr val="tx1"/>
              </a:solidFill>
            </a:rPr>
            <a:t>Parmi eux, 65% ont participé à la visite du campus et tous 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6% des répondants déclarent avoir bénéficié 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39% ont assisté une journée de découverte de l’UTM lorsqu’ils étaient en première.</a:t>
          </a:r>
          <a:endParaRPr lang="fr-FR" sz="11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Parmi eux, tous ont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85% 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06492A3A-E376-4737-BC4E-5963038BAFF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100" dirty="0" smtClean="0"/>
            <a:t>14% sont allés au salon </a:t>
          </a:r>
          <a:r>
            <a:rPr lang="fr-FR" sz="1100" dirty="0" err="1" smtClean="0"/>
            <a:t>Infosup</a:t>
          </a:r>
          <a:r>
            <a:rPr lang="fr-FR" sz="1100" dirty="0" smtClean="0"/>
            <a:t>.</a:t>
          </a:r>
          <a:endParaRPr lang="fr-FR" sz="1100" dirty="0"/>
        </a:p>
      </dgm:t>
    </dgm:pt>
    <dgm:pt modelId="{BAF27270-2DEF-4010-87E3-EBB655F0B814}" type="parTrans" cxnId="{30D27B55-6406-436A-8152-44EAA26B0686}">
      <dgm:prSet/>
      <dgm:spPr/>
      <dgm:t>
        <a:bodyPr/>
        <a:lstStyle/>
        <a:p>
          <a:endParaRPr lang="fr-FR"/>
        </a:p>
      </dgm:t>
    </dgm:pt>
    <dgm:pt modelId="{FA396728-B1F1-414C-A774-84741EC231C0}" type="sibTrans" cxnId="{30D27B55-6406-436A-8152-44EAA26B0686}">
      <dgm:prSet/>
      <dgm:spPr/>
      <dgm:t>
        <a:bodyPr/>
        <a:lstStyle/>
        <a:p>
          <a:endParaRPr lang="fr-FR"/>
        </a:p>
      </dgm:t>
    </dgm:pt>
    <dgm:pt modelId="{AA89A907-8F99-48FB-8EE8-276AEEFA68B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21% ont se sont informés sur leur discipline en lisant la presse.</a:t>
          </a:r>
          <a:endParaRPr lang="fr-FR" sz="1100" dirty="0"/>
        </a:p>
      </dgm:t>
    </dgm:pt>
    <dgm:pt modelId="{ABBA2AF6-55B5-4724-AA24-DE82B10561E7}" type="parTrans" cxnId="{96FE9E03-0CD6-4AEC-946E-167CF90347DC}">
      <dgm:prSet/>
      <dgm:spPr/>
      <dgm:t>
        <a:bodyPr/>
        <a:lstStyle/>
        <a:p>
          <a:endParaRPr lang="fr-FR"/>
        </a:p>
      </dgm:t>
    </dgm:pt>
    <dgm:pt modelId="{7E975BF0-9191-4B9E-8EA4-3D8A8B7E4D6B}" type="sibTrans" cxnId="{96FE9E03-0CD6-4AEC-946E-167CF90347DC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 custLinFactNeighborY="-486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46954" custLinFactNeighborX="272" custLinFactNeighborY="-103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LinFactNeighborY="-1625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24120" custLinFactNeighborY="-1705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 custLinFactNeighborY="-1136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28510" custLinFactNeighborY="-1149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C80A3315-AAAB-47AC-B276-44913D3F9986}" type="presOf" srcId="{AA89A907-8F99-48FB-8EE8-276AEEFA68B9}" destId="{50280043-6F05-48F6-B393-3A364DC4C2EB}" srcOrd="0" destOrd="2" presId="urn:microsoft.com/office/officeart/2005/8/layout/vList5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30D27B55-6406-436A-8152-44EAA26B0686}" srcId="{4BD4AF6E-DD80-46A5-8A2C-4506A3647C89}" destId="{06492A3A-E376-4737-BC4E-5963038BAFF0}" srcOrd="3" destOrd="0" parTransId="{BAF27270-2DEF-4010-87E3-EBB655F0B814}" sibTransId="{FA396728-B1F1-414C-A774-84741EC231C0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3DB58800-8F1E-44B3-8831-CE9D90B0AC95}" type="presOf" srcId="{06492A3A-E376-4737-BC4E-5963038BAFF0}" destId="{50280043-6F05-48F6-B393-3A364DC4C2EB}" srcOrd="0" destOrd="3" presId="urn:microsoft.com/office/officeart/2005/8/layout/vList5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F971002D-03DA-4A53-8292-38B30D0F31BC}" srcId="{4BD4AF6E-DD80-46A5-8A2C-4506A3647C89}" destId="{3F9DBDAD-A3D8-4758-9552-9BD6516BC4C2}" srcOrd="1" destOrd="0" parTransId="{D1C61518-F556-452A-BED0-D5662B71FE28}" sibTransId="{D29302A9-6B4D-46F5-89EB-957BBF0B2898}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96FE9E03-0CD6-4AEC-946E-167CF90347DC}" srcId="{4BD4AF6E-DD80-46A5-8A2C-4506A3647C89}" destId="{AA89A907-8F99-48FB-8EE8-276AEEFA68B9}" srcOrd="2" destOrd="0" parTransId="{ABBA2AF6-55B5-4724-AA24-DE82B10561E7}" sibTransId="{7E975BF0-9191-4B9E-8EA4-3D8A8B7E4D6B}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2E7F1296-91FE-45D3-8AFE-1889257D88DC}" type="presOf" srcId="{3F9DBDAD-A3D8-4758-9552-9BD6516BC4C2}" destId="{50280043-6F05-48F6-B393-3A364DC4C2EB}" srcOrd="0" destOrd="1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Effectif total 2012/2013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23 541 étudiants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33% d’hommes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67% de femmes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5 950 étudiants inscrits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smtClean="0"/>
            <a:t>en L1 soit 25% de l’effectif total</a:t>
          </a:r>
          <a:endParaRPr lang="fr-FR" sz="14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bg1"/>
              </a:solidFill>
            </a:rPr>
            <a:t>Effectif UFR Psychologie  2012/2013 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bg1"/>
              </a:solidFill>
            </a:rPr>
            <a:t>3 986 étudiants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bg1"/>
              </a:solidFill>
            </a:rPr>
            <a:t>19% d’hommes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bg1"/>
              </a:solidFill>
            </a:rPr>
            <a:t>81% de femmes</a:t>
          </a:r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1 302 étudiants inscrits en L1 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bg1"/>
              </a:solidFill>
            </a:rPr>
            <a:t>23% d’hommes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bg1"/>
              </a:solidFill>
            </a:rPr>
            <a:t>77% de femmes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bg1"/>
              </a:solidFill>
            </a:rPr>
            <a:t>Âge moyen 22 ans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bg1"/>
              </a:solidFill>
            </a:rPr>
            <a:t>40% de bacheliers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49589" y="-1797390"/>
          <a:ext cx="127881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54% se sont informés sur les débouchés de la discipline ou du domaine.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65% ont 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50% des répondants, la discipline est utile pour réaliser leur projet professionnel.</a:t>
          </a:r>
          <a:endParaRPr lang="fr-FR" sz="1400" kern="1200" dirty="0"/>
        </a:p>
      </dsp:txBody>
      <dsp:txXfrm rot="5400000">
        <a:off x="4549589" y="-1797390"/>
        <a:ext cx="1278810" cy="4880252"/>
      </dsp:txXfrm>
    </dsp:sp>
    <dsp:sp modelId="{ED65357B-54B3-4C7F-B6A9-EDFB8B5312AA}">
      <dsp:nvSpPr>
        <dsp:cNvPr id="0" name=""/>
        <dsp:cNvSpPr/>
      </dsp:nvSpPr>
      <dsp:spPr>
        <a:xfrm>
          <a:off x="3726" y="1"/>
          <a:ext cx="2745141" cy="12854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1"/>
        <a:ext cx="2745141" cy="1285470"/>
      </dsp:txXfrm>
    </dsp:sp>
    <dsp:sp modelId="{A6723134-DB7F-4244-A7F5-DD68258B3C8C}">
      <dsp:nvSpPr>
        <dsp:cNvPr id="0" name=""/>
        <dsp:cNvSpPr/>
      </dsp:nvSpPr>
      <dsp:spPr>
        <a:xfrm rot="5400000">
          <a:off x="4319291" y="1499357"/>
          <a:ext cx="17468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pour 82% des répondants,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13% estiment avoir des aptitudes dans la discipline choisie.</a:t>
          </a:r>
          <a:endParaRPr lang="fr-FR" sz="1400" kern="1200" dirty="0"/>
        </a:p>
      </dsp:txBody>
      <dsp:txXfrm rot="5400000">
        <a:off x="4319291" y="1499357"/>
        <a:ext cx="1746860" cy="4880252"/>
      </dsp:txXfrm>
    </dsp:sp>
    <dsp:sp modelId="{8E1C7C36-B28E-463E-9B7C-CBD4F4A7DFE7}">
      <dsp:nvSpPr>
        <dsp:cNvPr id="0" name=""/>
        <dsp:cNvSpPr/>
      </dsp:nvSpPr>
      <dsp:spPr>
        <a:xfrm>
          <a:off x="3726" y="3046709"/>
          <a:ext cx="2745141" cy="17778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46709"/>
        <a:ext cx="2745141" cy="1777826"/>
      </dsp:txXfrm>
    </dsp:sp>
    <dsp:sp modelId="{50280043-6F05-48F6-B393-3A364DC4C2EB}">
      <dsp:nvSpPr>
        <dsp:cNvPr id="0" name=""/>
        <dsp:cNvSpPr/>
      </dsp:nvSpPr>
      <dsp:spPr>
        <a:xfrm rot="5400000">
          <a:off x="4429049" y="-236292"/>
          <a:ext cx="15273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59% des étudiants 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55% des répondants envisagent de suivre un parcours d’études long (master 2).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65% connaissent les poursuites d’études proposées dans leur discipline. </a:t>
          </a:r>
          <a:endParaRPr lang="fr-FR" sz="1400" kern="1200" dirty="0"/>
        </a:p>
      </dsp:txBody>
      <dsp:txXfrm rot="5400000">
        <a:off x="4429049" y="-236292"/>
        <a:ext cx="1527345" cy="4880252"/>
      </dsp:txXfrm>
    </dsp:sp>
    <dsp:sp modelId="{D26BBCC6-3BAD-4683-92E0-56281F08A9CC}">
      <dsp:nvSpPr>
        <dsp:cNvPr id="0" name=""/>
        <dsp:cNvSpPr/>
      </dsp:nvSpPr>
      <dsp:spPr>
        <a:xfrm>
          <a:off x="3726" y="1354592"/>
          <a:ext cx="2745141" cy="163826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4592"/>
        <a:ext cx="2745141" cy="1638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baseline="0" dirty="0" smtClean="0">
              <a:solidFill>
                <a:schemeClr val="tx1"/>
              </a:solidFill>
            </a:rPr>
            <a:t>d’autonomie (52%)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baseline="0" dirty="0" smtClean="0">
              <a:solidFill>
                <a:schemeClr val="tx1"/>
              </a:solidFill>
            </a:rPr>
            <a:t>de savoir (48%)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baseline="0" dirty="0" smtClean="0">
              <a:solidFill>
                <a:schemeClr val="tx1"/>
              </a:solidFill>
            </a:rPr>
            <a:t>d’apprentissage(47%)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baseline="0" dirty="0" smtClean="0">
              <a:solidFill>
                <a:schemeClr val="tx1"/>
              </a:solidFill>
            </a:rPr>
            <a:t>de rencontres (34%)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de construction d’un avenir professionnel (25%)</a:t>
          </a:r>
          <a:endParaRPr lang="fr-FR" sz="100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solidFill>
                <a:schemeClr val="tx1"/>
              </a:solidFill>
            </a:rPr>
            <a:t>de renforcer sa culture générale (34%)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baseline="0" dirty="0" smtClean="0">
              <a:solidFill>
                <a:schemeClr val="tx1"/>
              </a:solidFill>
            </a:rPr>
            <a:t>d’acquérir des savoirs et des savoir-faire (34%)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baseline="0" dirty="0" smtClean="0">
              <a:solidFill>
                <a:schemeClr val="tx1"/>
              </a:solidFill>
            </a:rPr>
            <a:t>de se préparer à un métier (24%) 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solidFill>
                <a:schemeClr val="tx1"/>
              </a:solidFill>
            </a:rPr>
            <a:t>d’acquérir des méthodes de travail (18%)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aucune attente particulière (18%)</a:t>
          </a:r>
          <a:endParaRPr lang="fr-FR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de développer des capacités d’analyse et le sens critique (17%)</a:t>
          </a:r>
          <a:endParaRPr lang="fr-FR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0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60734" y="1515918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de la motivation (78%)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du travail régulier (70%) 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de l’assiduité (39%) 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de l’intérêt pour une nouvelle discipline (19%)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 de la liberté d’organiser son emploi du temps, l’autonomie (16%)</a:t>
          </a:r>
          <a:endParaRPr lang="fr-FR" sz="1000" kern="1200" dirty="0"/>
        </a:p>
      </dsp:txBody>
      <dsp:txXfrm rot="5400000">
        <a:off x="4460734" y="1515918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74320" y="-1828633"/>
          <a:ext cx="122189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52% sont satisfaits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12% des répondants ont bénéficié du dispositif de parrainage. </a:t>
          </a:r>
          <a:r>
            <a:rPr lang="fr-FR" sz="1100" kern="1200" dirty="0" smtClean="0">
              <a:solidFill>
                <a:schemeClr val="tx1"/>
              </a:solidFill>
            </a:rPr>
            <a:t>Parmi eux, 65% ont participé à la visite du campus et tous 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574320" y="-1828633"/>
        <a:ext cx="1221895" cy="4880252"/>
      </dsp:txXfrm>
    </dsp:sp>
    <dsp:sp modelId="{ED65357B-54B3-4C7F-B6A9-EDFB8B5312AA}">
      <dsp:nvSpPr>
        <dsp:cNvPr id="0" name=""/>
        <dsp:cNvSpPr/>
      </dsp:nvSpPr>
      <dsp:spPr>
        <a:xfrm>
          <a:off x="0" y="988"/>
          <a:ext cx="2745141" cy="122100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0" y="988"/>
        <a:ext cx="2745141" cy="1221006"/>
      </dsp:txXfrm>
    </dsp:sp>
    <dsp:sp modelId="{A6723134-DB7F-4244-A7F5-DD68258B3C8C}">
      <dsp:nvSpPr>
        <dsp:cNvPr id="0" name=""/>
        <dsp:cNvSpPr/>
      </dsp:nvSpPr>
      <dsp:spPr>
        <a:xfrm rot="5400000">
          <a:off x="4474994" y="-426253"/>
          <a:ext cx="1435454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29% envisagent d’adhérer à une association étudiante, 7% veulent assister aux spectacles de la Fabrique culturelle.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13% souhaitent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63% pensent 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66% envisagent 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85% ont activé leur ENT et messagerie étudiante.</a:t>
          </a:r>
          <a:endParaRPr lang="fr-FR" sz="1100" kern="1200" dirty="0"/>
        </a:p>
      </dsp:txBody>
      <dsp:txXfrm rot="5400000">
        <a:off x="4474994" y="-426253"/>
        <a:ext cx="1435454" cy="4880252"/>
      </dsp:txXfrm>
    </dsp:sp>
    <dsp:sp modelId="{8E1C7C36-B28E-463E-9B7C-CBD4F4A7DFE7}">
      <dsp:nvSpPr>
        <dsp:cNvPr id="0" name=""/>
        <dsp:cNvSpPr/>
      </dsp:nvSpPr>
      <dsp:spPr>
        <a:xfrm>
          <a:off x="0" y="1224137"/>
          <a:ext cx="2745141" cy="16621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0" y="1224137"/>
        <a:ext cx="2745141" cy="1662180"/>
      </dsp:txXfrm>
    </dsp:sp>
    <dsp:sp modelId="{50280043-6F05-48F6-B393-3A364DC4C2EB}">
      <dsp:nvSpPr>
        <dsp:cNvPr id="0" name=""/>
        <dsp:cNvSpPr/>
      </dsp:nvSpPr>
      <dsp:spPr>
        <a:xfrm rot="5400000">
          <a:off x="4584131" y="1008100"/>
          <a:ext cx="1212410" cy="488502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57% des étudiants répondants 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39% ont assisté une journée de découverte de l’UTM lorsqu’ils étaient en première.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21% ont se sont informés sur leur discipline en lisant la presse.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14% sont allés au salon </a:t>
          </a:r>
          <a:r>
            <a:rPr lang="fr-FR" sz="1100" kern="1200" dirty="0" err="1" smtClean="0"/>
            <a:t>Infosup</a:t>
          </a:r>
          <a:r>
            <a:rPr lang="fr-FR" sz="1100" kern="1200" dirty="0" smtClean="0"/>
            <a:t>.</a:t>
          </a:r>
          <a:endParaRPr lang="fr-FR" sz="1100" kern="1200" dirty="0"/>
        </a:p>
      </dsp:txBody>
      <dsp:txXfrm rot="5400000">
        <a:off x="4584131" y="1008100"/>
        <a:ext cx="1212410" cy="4885022"/>
      </dsp:txXfrm>
    </dsp:sp>
    <dsp:sp modelId="{D26BBCC6-3BAD-4683-92E0-56281F08A9CC}">
      <dsp:nvSpPr>
        <dsp:cNvPr id="0" name=""/>
        <dsp:cNvSpPr/>
      </dsp:nvSpPr>
      <dsp:spPr>
        <a:xfrm>
          <a:off x="0" y="2808308"/>
          <a:ext cx="2747825" cy="122100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0" y="2808308"/>
        <a:ext cx="2747825" cy="1221006"/>
      </dsp:txXfrm>
    </dsp:sp>
    <dsp:sp modelId="{300B1ECE-07E9-4254-A025-1B430ECCE2DB}">
      <dsp:nvSpPr>
        <dsp:cNvPr id="0" name=""/>
        <dsp:cNvSpPr/>
      </dsp:nvSpPr>
      <dsp:spPr>
        <a:xfrm rot="5400000">
          <a:off x="4557621" y="2363985"/>
          <a:ext cx="1255292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6% des répondants déclarent avoir bénéficié 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Parmi eux, tous ont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557621" y="2363985"/>
        <a:ext cx="1255292" cy="4880252"/>
      </dsp:txXfrm>
    </dsp:sp>
    <dsp:sp modelId="{F49B9222-0EC8-4BE7-8634-2BC82E562347}">
      <dsp:nvSpPr>
        <dsp:cNvPr id="0" name=""/>
        <dsp:cNvSpPr/>
      </dsp:nvSpPr>
      <dsp:spPr>
        <a:xfrm>
          <a:off x="0" y="4154761"/>
          <a:ext cx="2745141" cy="124584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0" y="4154761"/>
        <a:ext cx="2745141" cy="1245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UFR Psychologie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73979426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04056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de l’UFR Psychologie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1 302 inscrits </a:t>
            </a:r>
            <a:r>
              <a:rPr lang="fr-FR" sz="1200" dirty="0" smtClean="0"/>
              <a:t>en L1, 346 ont répondu à l’enquête soit un taux de réponse de 27%</a:t>
            </a:r>
          </a:p>
          <a:p>
            <a:pPr algn="just"/>
            <a:endParaRPr lang="fr-FR" sz="1050" dirty="0" smtClean="0"/>
          </a:p>
          <a:p>
            <a:pPr algn="just"/>
            <a:r>
              <a:rPr lang="fr-FR" sz="1200" dirty="0" smtClean="0"/>
              <a:t>77% des répondants sont des femmes.</a:t>
            </a:r>
          </a:p>
          <a:p>
            <a:pPr algn="just"/>
            <a:endParaRPr lang="fr-FR" sz="900" dirty="0" smtClean="0"/>
          </a:p>
          <a:p>
            <a:pPr algn="just">
              <a:buAutoNum type="arabicPlain" startAt="340"/>
            </a:pPr>
            <a:r>
              <a:rPr lang="fr-FR" sz="1200" dirty="0" smtClean="0"/>
              <a:t> répondants </a:t>
            </a:r>
            <a:r>
              <a:rPr lang="fr-FR" sz="1200" dirty="0" smtClean="0"/>
              <a:t>sont titulaires d’un </a:t>
            </a:r>
            <a:r>
              <a:rPr lang="fr-FR" sz="1200" dirty="0" smtClean="0"/>
              <a:t>baccalauréat dont</a:t>
            </a:r>
            <a:r>
              <a:rPr lang="fr-FR" sz="1200" dirty="0" smtClean="0"/>
              <a:t> </a:t>
            </a:r>
            <a:r>
              <a:rPr lang="fr-FR" sz="1200" dirty="0" smtClean="0"/>
              <a:t>157 sont </a:t>
            </a:r>
            <a:r>
              <a:rPr lang="fr-FR" sz="1200" dirty="0" smtClean="0"/>
              <a:t>des bacheliers de l’année 2012. </a:t>
            </a:r>
            <a:endParaRPr lang="fr-FR" sz="1200" dirty="0" smtClean="0"/>
          </a:p>
          <a:p>
            <a:pPr algn="just"/>
            <a:r>
              <a:rPr lang="fr-FR" sz="1200" smtClean="0"/>
              <a:t>232 /340 ont </a:t>
            </a:r>
            <a:r>
              <a:rPr lang="fr-FR" sz="1200" dirty="0" smtClean="0"/>
              <a:t>obtenu un baccalauréat général, </a:t>
            </a:r>
            <a:r>
              <a:rPr lang="fr-FR" sz="1200" dirty="0">
                <a:solidFill>
                  <a:schemeClr val="tx1"/>
                </a:solidFill>
              </a:rPr>
              <a:t>74 ont un bac technologique</a:t>
            </a:r>
            <a:r>
              <a:rPr lang="fr-FR" sz="1200" dirty="0" smtClean="0">
                <a:solidFill>
                  <a:schemeClr val="tx1"/>
                </a:solidFill>
              </a:rPr>
              <a:t>,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smtClean="0">
                <a:solidFill>
                  <a:schemeClr val="tx1"/>
                </a:solidFill>
              </a:rPr>
              <a:t>33  ont un bac professionnel et 1  a un bac international</a:t>
            </a:r>
            <a:r>
              <a:rPr lang="fr-FR" sz="1200" dirty="0" smtClean="0"/>
              <a:t>.</a:t>
            </a:r>
          </a:p>
          <a:p>
            <a:pPr algn="just"/>
            <a:r>
              <a:rPr lang="fr-FR" sz="1200" dirty="0" smtClean="0"/>
              <a:t>106 ont eu une mention au bac.</a:t>
            </a:r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42% sont boursiers.</a:t>
            </a:r>
          </a:p>
          <a:p>
            <a:pPr algn="just"/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26% exercent une activité salariée pendant leurs études.</a:t>
            </a:r>
          </a:p>
          <a:p>
            <a:pPr algn="just"/>
            <a:endParaRPr lang="fr-FR" sz="8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En fin de terminale, certains envisageaient de s’inscrire :</a:t>
            </a:r>
          </a:p>
          <a:p>
            <a:pPr algn="just"/>
            <a:r>
              <a:rPr lang="fr-FR" sz="1200" dirty="0" smtClean="0"/>
              <a:t>- dans </a:t>
            </a:r>
            <a:r>
              <a:rPr lang="fr-FR" sz="1200" dirty="0"/>
              <a:t>une école des métiers du secteur social (</a:t>
            </a:r>
            <a:r>
              <a:rPr lang="fr-FR" sz="1200" dirty="0" smtClean="0"/>
              <a:t>62), dans une autre formation (60), </a:t>
            </a:r>
            <a:r>
              <a:rPr lang="fr-FR" sz="1200" dirty="0"/>
              <a:t>en BTS </a:t>
            </a:r>
            <a:r>
              <a:rPr lang="fr-FR" sz="1200" dirty="0" smtClean="0"/>
              <a:t>(38), </a:t>
            </a:r>
            <a:r>
              <a:rPr lang="fr-FR" sz="1200" dirty="0"/>
              <a:t>en </a:t>
            </a:r>
            <a:r>
              <a:rPr lang="fr-FR" sz="1200" dirty="0" smtClean="0"/>
              <a:t>DUT (24), dans une école artistique (15), dans une école de commerce (6).</a:t>
            </a: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29328889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23948781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700808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835242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780928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915362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offrir la possibilité de se préparer à un métier dans le domaine étudié. 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3789040"/>
            <a:ext cx="4392488" cy="18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3979739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5559513"/>
              </p:ext>
            </p:extLst>
          </p:nvPr>
        </p:nvGraphicFramePr>
        <p:xfrm>
          <a:off x="1259632" y="764704"/>
          <a:ext cx="763284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que…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dirty="0" smtClean="0"/>
              <a:t>83%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Pour 59% des répondants, l’UTM représente le premier choix d’études après le bac.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50% des cas. </a:t>
            </a:r>
          </a:p>
          <a:p>
            <a:pPr marL="0" indent="0" algn="just">
              <a:buNone/>
            </a:pPr>
            <a:r>
              <a:rPr lang="fr-FR" sz="1400" dirty="0" smtClean="0"/>
              <a:t>Pour 17% des répondants, choisir la psychologie c’est découvrir une nouvelle discipline.  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65% des étudiants interrogés déclarent avoir 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52% des répondants envisagent l’université comme un lieu révélateur de leur autonomie dans tous les sens du terme. Ils sont 26% à exercer une activité salariée d’environ 20h par semaine pour financer cette autonomie et plus particulièrement leurs études.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1117</Words>
  <Application>Microsoft Office PowerPoint</Application>
  <PresentationFormat>Affichage à l'écran (4:3)</PresentationFormat>
  <Paragraphs>115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45</cp:revision>
  <dcterms:created xsi:type="dcterms:W3CDTF">2012-11-30T14:18:21Z</dcterms:created>
  <dcterms:modified xsi:type="dcterms:W3CDTF">2013-02-15T09:21:58Z</dcterms:modified>
</cp:coreProperties>
</file>