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diagrams/quickStyle4.xml" ContentType="application/vnd.openxmlformats-officedocument.drawingml.diagramStyl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4.xml" ContentType="application/vnd.openxmlformats-officedocument.drawingml.diagramLayout+xml"/>
  <Override PartName="/ppt/diagrams/layout5.xml" ContentType="application/vnd.openxmlformats-officedocument.drawingml.diagram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data5.xml" ContentType="application/vnd.openxmlformats-officedocument.drawingml.diagramData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rawing5.xml" ContentType="application/vnd.ms-office.drawingml.diagramDrawing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diagrams/colors2.xml" ContentType="application/vnd.openxmlformats-officedocument.drawingml.diagramColors+xml"/>
  <Override PartName="/ppt/diagrams/drawing3.xml" ContentType="application/vnd.ms-office.drawingml.diagramDrawing+xml"/>
  <Override PartName="/ppt/diagrams/quickStyle5.xml" ContentType="application/vnd.openxmlformats-officedocument.drawingml.diagramStyl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diagrams/quickStyle3.xml" ContentType="application/vnd.openxmlformats-officedocument.drawingml.diagram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7" r:id="rId2"/>
    <p:sldId id="258" r:id="rId3"/>
    <p:sldId id="261" r:id="rId4"/>
    <p:sldId id="259" r:id="rId5"/>
    <p:sldId id="260" r:id="rId6"/>
    <p:sldId id="262" r:id="rId7"/>
    <p:sldId id="267" r:id="rId8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02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632C0C2-A6DE-44CE-A63F-230E538FEFD8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D07984D9-7BC1-44F2-820E-961F0357FD3B}">
      <dgm:prSet phldrT="[Texte]"/>
      <dgm:spPr>
        <a:solidFill>
          <a:srgbClr val="00B0F0"/>
        </a:solidFill>
        <a:ln>
          <a:noFill/>
        </a:ln>
      </dgm:spPr>
      <dgm:t>
        <a:bodyPr/>
        <a:lstStyle/>
        <a:p>
          <a:r>
            <a:rPr lang="fr-FR" b="1" dirty="0" smtClean="0"/>
            <a:t>Effectif total 2012/2013</a:t>
          </a:r>
        </a:p>
        <a:p>
          <a:r>
            <a:rPr lang="fr-FR" dirty="0" smtClean="0"/>
            <a:t>23 541 étudiants </a:t>
          </a:r>
        </a:p>
        <a:p>
          <a:r>
            <a:rPr lang="fr-FR" dirty="0" smtClean="0"/>
            <a:t>33% d’hommes</a:t>
          </a:r>
        </a:p>
        <a:p>
          <a:r>
            <a:rPr lang="fr-FR" dirty="0" smtClean="0"/>
            <a:t>67% de femmes</a:t>
          </a:r>
        </a:p>
        <a:p>
          <a:r>
            <a:rPr lang="fr-FR" dirty="0" smtClean="0"/>
            <a:t>5 950 étudiants inscrits </a:t>
          </a:r>
        </a:p>
        <a:p>
          <a:r>
            <a:rPr lang="fr-FR" smtClean="0"/>
            <a:t>en L1 soit 25% de l’effectif total</a:t>
          </a:r>
          <a:endParaRPr lang="fr-FR" dirty="0"/>
        </a:p>
      </dgm:t>
    </dgm:pt>
    <dgm:pt modelId="{A5219553-747D-4EA5-B13D-DA3CEFC8CA85}" type="parTrans" cxnId="{4EE20CAE-FEAC-4CCB-88BF-716D9B7C0328}">
      <dgm:prSet/>
      <dgm:spPr/>
      <dgm:t>
        <a:bodyPr/>
        <a:lstStyle/>
        <a:p>
          <a:endParaRPr lang="fr-FR"/>
        </a:p>
      </dgm:t>
    </dgm:pt>
    <dgm:pt modelId="{AF7701CC-D712-4E5B-A2D3-CA697A1DD254}" type="sibTrans" cxnId="{4EE20CAE-FEAC-4CCB-88BF-716D9B7C0328}">
      <dgm:prSet/>
      <dgm:spPr/>
      <dgm:t>
        <a:bodyPr/>
        <a:lstStyle/>
        <a:p>
          <a:endParaRPr lang="fr-FR"/>
        </a:p>
      </dgm:t>
    </dgm:pt>
    <dgm:pt modelId="{5057C7FE-3CD0-48E3-93F3-E65DB9AE270A}">
      <dgm:prSet phldrT="[Texte]"/>
      <dgm:spPr>
        <a:solidFill>
          <a:srgbClr val="00B0F0"/>
        </a:solidFill>
        <a:ln>
          <a:noFill/>
        </a:ln>
      </dgm:spPr>
      <dgm:t>
        <a:bodyPr/>
        <a:lstStyle/>
        <a:p>
          <a:pPr algn="ctr"/>
          <a:r>
            <a:rPr lang="fr-FR" b="1" dirty="0" smtClean="0">
              <a:solidFill>
                <a:schemeClr val="bg1"/>
              </a:solidFill>
            </a:rPr>
            <a:t>Effectif UFR LPM  2012/2013</a:t>
          </a:r>
        </a:p>
        <a:p>
          <a:pPr algn="ctr"/>
          <a:r>
            <a:rPr lang="fr-FR" dirty="0" smtClean="0">
              <a:solidFill>
                <a:schemeClr val="bg1"/>
              </a:solidFill>
            </a:rPr>
            <a:t>2 152 étudiants </a:t>
          </a:r>
        </a:p>
        <a:p>
          <a:pPr algn="ctr"/>
          <a:r>
            <a:rPr lang="fr-FR" dirty="0" smtClean="0">
              <a:solidFill>
                <a:schemeClr val="bg1"/>
              </a:solidFill>
            </a:rPr>
            <a:t>609 étudiants inscrits en L1 :</a:t>
          </a:r>
        </a:p>
        <a:p>
          <a:pPr algn="ctr"/>
          <a:r>
            <a:rPr lang="fr-FR" dirty="0" smtClean="0">
              <a:solidFill>
                <a:schemeClr val="bg1"/>
              </a:solidFill>
            </a:rPr>
            <a:t>42% d’hommes</a:t>
          </a:r>
        </a:p>
        <a:p>
          <a:pPr algn="ctr"/>
          <a:r>
            <a:rPr lang="fr-FR" dirty="0" smtClean="0">
              <a:solidFill>
                <a:schemeClr val="bg1"/>
              </a:solidFill>
            </a:rPr>
            <a:t>58% de femmes</a:t>
          </a:r>
        </a:p>
        <a:p>
          <a:pPr algn="ctr"/>
          <a:r>
            <a:rPr lang="fr-FR" dirty="0" smtClean="0">
              <a:solidFill>
                <a:schemeClr val="bg1"/>
              </a:solidFill>
            </a:rPr>
            <a:t>Âge moyen : 22 ans</a:t>
          </a:r>
        </a:p>
        <a:p>
          <a:pPr algn="ctr"/>
          <a:r>
            <a:rPr lang="fr-FR" dirty="0" smtClean="0">
              <a:solidFill>
                <a:schemeClr val="bg1"/>
              </a:solidFill>
            </a:rPr>
            <a:t>51% de bacheliers</a:t>
          </a:r>
          <a:endParaRPr lang="fr-FR" dirty="0"/>
        </a:p>
      </dgm:t>
    </dgm:pt>
    <dgm:pt modelId="{8548DADC-9DFF-42D2-857C-E098EE0E8EB7}" type="parTrans" cxnId="{7CBFEC6D-B909-4EAF-83FC-8D184AB9D917}">
      <dgm:prSet/>
      <dgm:spPr/>
      <dgm:t>
        <a:bodyPr/>
        <a:lstStyle/>
        <a:p>
          <a:endParaRPr lang="fr-FR"/>
        </a:p>
      </dgm:t>
    </dgm:pt>
    <dgm:pt modelId="{5E1EABDA-5232-4908-90E1-3C15AB9E3C24}" type="sibTrans" cxnId="{7CBFEC6D-B909-4EAF-83FC-8D184AB9D917}">
      <dgm:prSet/>
      <dgm:spPr/>
      <dgm:t>
        <a:bodyPr/>
        <a:lstStyle/>
        <a:p>
          <a:endParaRPr lang="fr-FR"/>
        </a:p>
      </dgm:t>
    </dgm:pt>
    <dgm:pt modelId="{EA9C9E9A-8DB7-40ED-9A6A-F856C358746D}">
      <dgm:prSet phldrT="[Texte]"/>
      <dgm:spPr>
        <a:solidFill>
          <a:srgbClr val="00B0F0"/>
        </a:solidFill>
        <a:ln>
          <a:noFill/>
        </a:ln>
      </dgm:spPr>
      <dgm:t>
        <a:bodyPr/>
        <a:lstStyle/>
        <a:p>
          <a:r>
            <a:rPr lang="fr-FR" b="1" dirty="0" smtClean="0"/>
            <a:t>Effectif département Philosophie 2012/2013</a:t>
          </a:r>
        </a:p>
        <a:p>
          <a:r>
            <a:rPr lang="fr-FR" dirty="0" smtClean="0"/>
            <a:t>574 étudiants </a:t>
          </a:r>
        </a:p>
        <a:p>
          <a:r>
            <a:rPr lang="fr-FR" dirty="0" smtClean="0"/>
            <a:t>181 étudiants inscrits en L1 :</a:t>
          </a:r>
        </a:p>
        <a:p>
          <a:r>
            <a:rPr lang="fr-FR" dirty="0" smtClean="0"/>
            <a:t>56% d’hommes</a:t>
          </a:r>
        </a:p>
        <a:p>
          <a:r>
            <a:rPr lang="fr-FR" dirty="0" smtClean="0"/>
            <a:t>44% de femmes</a:t>
          </a:r>
        </a:p>
        <a:p>
          <a:endParaRPr lang="fr-FR" dirty="0"/>
        </a:p>
      </dgm:t>
    </dgm:pt>
    <dgm:pt modelId="{7D923910-EF98-4840-9507-062E569C086C}" type="parTrans" cxnId="{A09F0666-5F68-4162-8200-556ED9C18BEC}">
      <dgm:prSet/>
      <dgm:spPr/>
      <dgm:t>
        <a:bodyPr/>
        <a:lstStyle/>
        <a:p>
          <a:endParaRPr lang="fr-FR"/>
        </a:p>
      </dgm:t>
    </dgm:pt>
    <dgm:pt modelId="{88296209-9F4C-4EA0-BBC8-AC74B8DD13B1}" type="sibTrans" cxnId="{A09F0666-5F68-4162-8200-556ED9C18BEC}">
      <dgm:prSet/>
      <dgm:spPr/>
      <dgm:t>
        <a:bodyPr/>
        <a:lstStyle/>
        <a:p>
          <a:endParaRPr lang="fr-FR"/>
        </a:p>
      </dgm:t>
    </dgm:pt>
    <dgm:pt modelId="{322B9A81-7691-4517-8ED4-73A2DC9EF024}" type="pres">
      <dgm:prSet presAssocID="{4632C0C2-A6DE-44CE-A63F-230E538FEFD8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929A6AE9-6B18-45BB-8758-1AA87C30EC2B}" type="pres">
      <dgm:prSet presAssocID="{D07984D9-7BC1-44F2-820E-961F0357FD3B}" presName="linNode" presStyleCnt="0"/>
      <dgm:spPr/>
    </dgm:pt>
    <dgm:pt modelId="{3F39E502-2F07-4F80-B98D-6C6166D93FB5}" type="pres">
      <dgm:prSet presAssocID="{D07984D9-7BC1-44F2-820E-961F0357FD3B}" presName="parentText" presStyleLbl="node1" presStyleIdx="0" presStyleCnt="3" custLinFactNeighborX="-80887" custLinFactNeighborY="3878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C154FEE0-537E-47AF-9979-15EFBA979207}" type="pres">
      <dgm:prSet presAssocID="{AF7701CC-D712-4E5B-A2D3-CA697A1DD254}" presName="sp" presStyleCnt="0"/>
      <dgm:spPr/>
    </dgm:pt>
    <dgm:pt modelId="{7593E90A-B60E-4D9C-8A93-4A9A846F1D97}" type="pres">
      <dgm:prSet presAssocID="{5057C7FE-3CD0-48E3-93F3-E65DB9AE270A}" presName="linNode" presStyleCnt="0"/>
      <dgm:spPr/>
    </dgm:pt>
    <dgm:pt modelId="{A1B2FAE8-85E0-4876-877B-2C479A6C16DE}" type="pres">
      <dgm:prSet presAssocID="{5057C7FE-3CD0-48E3-93F3-E65DB9AE270A}" presName="parentText" presStyleLbl="node1" presStyleIdx="1" presStyleCnt="3" custLinFactNeighborX="-80016" custLinFactNeighborY="374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DC65A000-7260-4BCE-91FF-3900AF15E200}" type="pres">
      <dgm:prSet presAssocID="{5E1EABDA-5232-4908-90E1-3C15AB9E3C24}" presName="sp" presStyleCnt="0"/>
      <dgm:spPr/>
    </dgm:pt>
    <dgm:pt modelId="{CEE8D9DA-E55C-4AC2-A635-E1293A485EDF}" type="pres">
      <dgm:prSet presAssocID="{EA9C9E9A-8DB7-40ED-9A6A-F856C358746D}" presName="linNode" presStyleCnt="0"/>
      <dgm:spPr/>
    </dgm:pt>
    <dgm:pt modelId="{43A0A384-4A19-4EC8-A392-D3517BEBF6BB}" type="pres">
      <dgm:prSet presAssocID="{EA9C9E9A-8DB7-40ED-9A6A-F856C358746D}" presName="parentText" presStyleLbl="node1" presStyleIdx="2" presStyleCnt="3" custLinFactNeighborX="-80016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4EE20CAE-FEAC-4CCB-88BF-716D9B7C0328}" srcId="{4632C0C2-A6DE-44CE-A63F-230E538FEFD8}" destId="{D07984D9-7BC1-44F2-820E-961F0357FD3B}" srcOrd="0" destOrd="0" parTransId="{A5219553-747D-4EA5-B13D-DA3CEFC8CA85}" sibTransId="{AF7701CC-D712-4E5B-A2D3-CA697A1DD254}"/>
    <dgm:cxn modelId="{44F20615-5936-4762-8407-DD40393FE0DA}" type="presOf" srcId="{EA9C9E9A-8DB7-40ED-9A6A-F856C358746D}" destId="{43A0A384-4A19-4EC8-A392-D3517BEBF6BB}" srcOrd="0" destOrd="0" presId="urn:microsoft.com/office/officeart/2005/8/layout/vList5"/>
    <dgm:cxn modelId="{A09F0666-5F68-4162-8200-556ED9C18BEC}" srcId="{4632C0C2-A6DE-44CE-A63F-230E538FEFD8}" destId="{EA9C9E9A-8DB7-40ED-9A6A-F856C358746D}" srcOrd="2" destOrd="0" parTransId="{7D923910-EF98-4840-9507-062E569C086C}" sibTransId="{88296209-9F4C-4EA0-BBC8-AC74B8DD13B1}"/>
    <dgm:cxn modelId="{42F671B6-8A0C-4B91-B3F4-475084E34109}" type="presOf" srcId="{4632C0C2-A6DE-44CE-A63F-230E538FEFD8}" destId="{322B9A81-7691-4517-8ED4-73A2DC9EF024}" srcOrd="0" destOrd="0" presId="urn:microsoft.com/office/officeart/2005/8/layout/vList5"/>
    <dgm:cxn modelId="{7CBFEC6D-B909-4EAF-83FC-8D184AB9D917}" srcId="{4632C0C2-A6DE-44CE-A63F-230E538FEFD8}" destId="{5057C7FE-3CD0-48E3-93F3-E65DB9AE270A}" srcOrd="1" destOrd="0" parTransId="{8548DADC-9DFF-42D2-857C-E098EE0E8EB7}" sibTransId="{5E1EABDA-5232-4908-90E1-3C15AB9E3C24}"/>
    <dgm:cxn modelId="{79D3EAE1-DB27-4E46-BB68-15C64FABC2E0}" type="presOf" srcId="{D07984D9-7BC1-44F2-820E-961F0357FD3B}" destId="{3F39E502-2F07-4F80-B98D-6C6166D93FB5}" srcOrd="0" destOrd="0" presId="urn:microsoft.com/office/officeart/2005/8/layout/vList5"/>
    <dgm:cxn modelId="{8936B845-7AA5-40EC-ADC6-46842311895C}" type="presOf" srcId="{5057C7FE-3CD0-48E3-93F3-E65DB9AE270A}" destId="{A1B2FAE8-85E0-4876-877B-2C479A6C16DE}" srcOrd="0" destOrd="0" presId="urn:microsoft.com/office/officeart/2005/8/layout/vList5"/>
    <dgm:cxn modelId="{2D3665E0-30F5-4F1A-AA58-E61EBBDAD821}" type="presParOf" srcId="{322B9A81-7691-4517-8ED4-73A2DC9EF024}" destId="{929A6AE9-6B18-45BB-8758-1AA87C30EC2B}" srcOrd="0" destOrd="0" presId="urn:microsoft.com/office/officeart/2005/8/layout/vList5"/>
    <dgm:cxn modelId="{34CA105F-1ECB-423A-9B29-7368C54E88F4}" type="presParOf" srcId="{929A6AE9-6B18-45BB-8758-1AA87C30EC2B}" destId="{3F39E502-2F07-4F80-B98D-6C6166D93FB5}" srcOrd="0" destOrd="0" presId="urn:microsoft.com/office/officeart/2005/8/layout/vList5"/>
    <dgm:cxn modelId="{B2651B83-F666-4F2C-956F-F2C8B8255C68}" type="presParOf" srcId="{322B9A81-7691-4517-8ED4-73A2DC9EF024}" destId="{C154FEE0-537E-47AF-9979-15EFBA979207}" srcOrd="1" destOrd="0" presId="urn:microsoft.com/office/officeart/2005/8/layout/vList5"/>
    <dgm:cxn modelId="{3F84A114-EAFC-496D-846C-B4012F8E2260}" type="presParOf" srcId="{322B9A81-7691-4517-8ED4-73A2DC9EF024}" destId="{7593E90A-B60E-4D9C-8A93-4A9A846F1D97}" srcOrd="2" destOrd="0" presId="urn:microsoft.com/office/officeart/2005/8/layout/vList5"/>
    <dgm:cxn modelId="{B67AF9AD-A5F8-4C50-9FA7-8F8B7AA3C256}" type="presParOf" srcId="{7593E90A-B60E-4D9C-8A93-4A9A846F1D97}" destId="{A1B2FAE8-85E0-4876-877B-2C479A6C16DE}" srcOrd="0" destOrd="0" presId="urn:microsoft.com/office/officeart/2005/8/layout/vList5"/>
    <dgm:cxn modelId="{4283E6F1-AF10-4DF5-91C3-585FC2F627FE}" type="presParOf" srcId="{322B9A81-7691-4517-8ED4-73A2DC9EF024}" destId="{DC65A000-7260-4BCE-91FF-3900AF15E200}" srcOrd="3" destOrd="0" presId="urn:microsoft.com/office/officeart/2005/8/layout/vList5"/>
    <dgm:cxn modelId="{A86F77E8-E59A-4A34-9DCA-F00CAA29C84B}" type="presParOf" srcId="{322B9A81-7691-4517-8ED4-73A2DC9EF024}" destId="{CEE8D9DA-E55C-4AC2-A635-E1293A485EDF}" srcOrd="4" destOrd="0" presId="urn:microsoft.com/office/officeart/2005/8/layout/vList5"/>
    <dgm:cxn modelId="{DBC3C4C3-08E3-44CF-8F52-BAF628553DE2}" type="presParOf" srcId="{CEE8D9DA-E55C-4AC2-A635-E1293A485EDF}" destId="{43A0A384-4A19-4EC8-A392-D3517BEBF6BB}" srcOrd="0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F045978-85B7-4200-8AD6-E8563ADD98CD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02651DC6-2737-45E2-8520-9D9D780501BD}">
      <dgm:prSet phldrT="[Texte]" custT="1"/>
      <dgm:spPr>
        <a:solidFill>
          <a:srgbClr val="00B0F0"/>
        </a:solidFill>
      </dgm:spPr>
      <dgm:t>
        <a:bodyPr/>
        <a:lstStyle/>
        <a:p>
          <a:pPr algn="l">
            <a:lnSpc>
              <a:spcPct val="100000"/>
            </a:lnSpc>
            <a:spcAft>
              <a:spcPts val="0"/>
            </a:spcAft>
          </a:pPr>
          <a:r>
            <a:rPr lang="fr-FR" sz="2400" dirty="0" smtClean="0"/>
            <a:t>La réalisation </a:t>
          </a:r>
        </a:p>
        <a:p>
          <a:pPr algn="l">
            <a:lnSpc>
              <a:spcPct val="100000"/>
            </a:lnSpc>
            <a:spcAft>
              <a:spcPts val="0"/>
            </a:spcAft>
          </a:pPr>
          <a:r>
            <a:rPr lang="fr-FR" sz="2400" dirty="0" smtClean="0"/>
            <a:t>d’un projet professionnel</a:t>
          </a:r>
          <a:endParaRPr lang="fr-FR" sz="2400" dirty="0"/>
        </a:p>
      </dgm:t>
    </dgm:pt>
    <dgm:pt modelId="{AEE89CBB-E2B7-4178-B234-166E243E8DF9}" type="parTrans" cxnId="{57C80267-EF53-494A-B7AB-AB32A212E140}">
      <dgm:prSet/>
      <dgm:spPr/>
      <dgm:t>
        <a:bodyPr/>
        <a:lstStyle/>
        <a:p>
          <a:endParaRPr lang="fr-FR"/>
        </a:p>
      </dgm:t>
    </dgm:pt>
    <dgm:pt modelId="{33565EF6-23A1-4938-AFC2-DF1A04D11EEF}" type="sibTrans" cxnId="{57C80267-EF53-494A-B7AB-AB32A212E140}">
      <dgm:prSet/>
      <dgm:spPr/>
      <dgm:t>
        <a:bodyPr/>
        <a:lstStyle/>
        <a:p>
          <a:endParaRPr lang="fr-FR"/>
        </a:p>
      </dgm:t>
    </dgm:pt>
    <dgm:pt modelId="{9DE68122-EEEC-45B3-82A7-206805A1C584}">
      <dgm:prSet phldrT="[Texte]" custT="1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/>
        <a:lstStyle/>
        <a:p>
          <a:pPr algn="l"/>
          <a:r>
            <a:rPr lang="fr-FR" sz="1400" dirty="0" smtClean="0"/>
            <a:t>14/40 </a:t>
          </a:r>
          <a:r>
            <a:rPr lang="fr-FR" sz="1400" dirty="0" smtClean="0"/>
            <a:t>se sont informés sur les débouchés de la discipline ou du domaine.</a:t>
          </a:r>
          <a:endParaRPr lang="fr-FR" sz="1400" dirty="0"/>
        </a:p>
      </dgm:t>
    </dgm:pt>
    <dgm:pt modelId="{0485B0C6-C205-4D6F-8057-51D3811314C9}" type="parTrans" cxnId="{6984842B-7D28-4622-9762-1A6CB1751D5A}">
      <dgm:prSet/>
      <dgm:spPr/>
      <dgm:t>
        <a:bodyPr/>
        <a:lstStyle/>
        <a:p>
          <a:endParaRPr lang="fr-FR"/>
        </a:p>
      </dgm:t>
    </dgm:pt>
    <dgm:pt modelId="{0E6EA673-F334-4A78-B1DB-AE1135D20606}" type="sibTrans" cxnId="{6984842B-7D28-4622-9762-1A6CB1751D5A}">
      <dgm:prSet/>
      <dgm:spPr/>
      <dgm:t>
        <a:bodyPr/>
        <a:lstStyle/>
        <a:p>
          <a:endParaRPr lang="fr-FR"/>
        </a:p>
      </dgm:t>
    </dgm:pt>
    <dgm:pt modelId="{E6C4EC9C-003D-4CF2-998E-5BB0C2615DBC}">
      <dgm:prSet phldrT="[Texte]" custT="1"/>
      <dgm:spPr>
        <a:solidFill>
          <a:srgbClr val="00B0F0"/>
        </a:solidFill>
      </dgm:spPr>
      <dgm:t>
        <a:bodyPr/>
        <a:lstStyle/>
        <a:p>
          <a:pPr algn="l"/>
          <a:r>
            <a:rPr lang="fr-FR" sz="2400" dirty="0" smtClean="0">
              <a:solidFill>
                <a:schemeClr val="bg1"/>
              </a:solidFill>
            </a:rPr>
            <a:t>L’intérêt pour une discipline</a:t>
          </a:r>
          <a:endParaRPr lang="fr-FR" sz="2400" dirty="0"/>
        </a:p>
      </dgm:t>
    </dgm:pt>
    <dgm:pt modelId="{946BDB17-F9DC-4846-AD83-FCCEDB43A335}" type="parTrans" cxnId="{C05B40B5-DFEB-47D9-A37E-D9D7F8A7089F}">
      <dgm:prSet/>
      <dgm:spPr/>
      <dgm:t>
        <a:bodyPr/>
        <a:lstStyle/>
        <a:p>
          <a:endParaRPr lang="fr-FR"/>
        </a:p>
      </dgm:t>
    </dgm:pt>
    <dgm:pt modelId="{A168F880-51A7-4709-9BC4-765F33A62EC2}" type="sibTrans" cxnId="{C05B40B5-DFEB-47D9-A37E-D9D7F8A7089F}">
      <dgm:prSet/>
      <dgm:spPr/>
      <dgm:t>
        <a:bodyPr/>
        <a:lstStyle/>
        <a:p>
          <a:endParaRPr lang="fr-FR"/>
        </a:p>
      </dgm:t>
    </dgm:pt>
    <dgm:pt modelId="{E68695E6-7F68-4F8E-9236-C2AE74143A77}">
      <dgm:prSet phldrT="[Texte]" custT="1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/>
        <a:lstStyle/>
        <a:p>
          <a:pPr algn="just"/>
          <a:r>
            <a:rPr lang="fr-FR" sz="1400" b="0" dirty="0" smtClean="0">
              <a:solidFill>
                <a:schemeClr val="tx1"/>
              </a:solidFill>
            </a:rPr>
            <a:t>Pour </a:t>
          </a:r>
          <a:r>
            <a:rPr lang="fr-FR" sz="1400" b="0" dirty="0" smtClean="0">
              <a:solidFill>
                <a:schemeClr val="tx1"/>
              </a:solidFill>
            </a:rPr>
            <a:t>35 répondants/40, </a:t>
          </a:r>
          <a:r>
            <a:rPr lang="fr-FR" sz="1400" b="0" dirty="0" smtClean="0">
              <a:solidFill>
                <a:schemeClr val="tx1"/>
              </a:solidFill>
            </a:rPr>
            <a:t>la filière choisie correspond à un intérêt pour la discipline.</a:t>
          </a:r>
          <a:endParaRPr lang="fr-FR" sz="1400" dirty="0"/>
        </a:p>
      </dgm:t>
    </dgm:pt>
    <dgm:pt modelId="{6EA23FD2-117A-442A-8420-864FC1933487}" type="parTrans" cxnId="{19481007-E091-4547-AEFA-6C6DFBECECD1}">
      <dgm:prSet/>
      <dgm:spPr/>
      <dgm:t>
        <a:bodyPr/>
        <a:lstStyle/>
        <a:p>
          <a:endParaRPr lang="fr-FR"/>
        </a:p>
      </dgm:t>
    </dgm:pt>
    <dgm:pt modelId="{7411122F-AB0C-4B24-AA39-63F1324C670A}" type="sibTrans" cxnId="{19481007-E091-4547-AEFA-6C6DFBECECD1}">
      <dgm:prSet/>
      <dgm:spPr/>
      <dgm:t>
        <a:bodyPr/>
        <a:lstStyle/>
        <a:p>
          <a:endParaRPr lang="fr-FR"/>
        </a:p>
      </dgm:t>
    </dgm:pt>
    <dgm:pt modelId="{4BD4AF6E-DD80-46A5-8A2C-4506A3647C89}">
      <dgm:prSet phldrT="[Texte]" custT="1"/>
      <dgm:spPr>
        <a:solidFill>
          <a:srgbClr val="00B0F0"/>
        </a:solidFill>
      </dgm:spPr>
      <dgm:t>
        <a:bodyPr/>
        <a:lstStyle/>
        <a:p>
          <a:pPr algn="l"/>
          <a:r>
            <a:rPr lang="fr-FR" sz="2400" dirty="0" smtClean="0"/>
            <a:t>Le choix d’un parcours universitaire</a:t>
          </a:r>
          <a:endParaRPr lang="fr-FR" sz="2400" dirty="0"/>
        </a:p>
      </dgm:t>
    </dgm:pt>
    <dgm:pt modelId="{F4AB7A8F-524E-461F-B962-A17AA208D4A0}" type="parTrans" cxnId="{BC1408BB-1D61-4690-9B72-14BED18615DD}">
      <dgm:prSet/>
      <dgm:spPr/>
      <dgm:t>
        <a:bodyPr/>
        <a:lstStyle/>
        <a:p>
          <a:endParaRPr lang="fr-FR"/>
        </a:p>
      </dgm:t>
    </dgm:pt>
    <dgm:pt modelId="{07259874-C583-4D13-B44C-546C7FFD9F95}" type="sibTrans" cxnId="{BC1408BB-1D61-4690-9B72-14BED18615DD}">
      <dgm:prSet/>
      <dgm:spPr/>
      <dgm:t>
        <a:bodyPr/>
        <a:lstStyle/>
        <a:p>
          <a:endParaRPr lang="fr-FR"/>
        </a:p>
      </dgm:t>
    </dgm:pt>
    <dgm:pt modelId="{01AE0B1B-AE2F-43A2-9DB0-22AB9C0D8377}">
      <dgm:prSet phldrT="[Texte]" custT="1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 anchor="t"/>
        <a:lstStyle/>
        <a:p>
          <a:pPr algn="just"/>
          <a:r>
            <a:rPr lang="fr-FR" sz="1400" dirty="0" smtClean="0"/>
            <a:t>14 étudiants </a:t>
          </a:r>
          <a:r>
            <a:rPr lang="fr-FR" sz="1400" dirty="0" smtClean="0"/>
            <a:t>répondants ont choisi l’UTM comme 1</a:t>
          </a:r>
          <a:r>
            <a:rPr lang="fr-FR" sz="1400" baseline="30000" dirty="0" smtClean="0"/>
            <a:t>er</a:t>
          </a:r>
          <a:r>
            <a:rPr lang="fr-FR" sz="1400" dirty="0" smtClean="0"/>
            <a:t> vœu d’affectation </a:t>
          </a:r>
          <a:r>
            <a:rPr lang="fr-FR" sz="1400" dirty="0" err="1" smtClean="0"/>
            <a:t>Postbac</a:t>
          </a:r>
          <a:r>
            <a:rPr lang="fr-FR" sz="1400" dirty="0" smtClean="0"/>
            <a:t>.</a:t>
          </a:r>
          <a:endParaRPr lang="fr-FR" sz="1400" dirty="0"/>
        </a:p>
      </dgm:t>
    </dgm:pt>
    <dgm:pt modelId="{D8F89CA7-20B4-4517-8CEC-511BD39366B2}" type="parTrans" cxnId="{13073168-FF87-49C3-90AD-463FCFBA04B4}">
      <dgm:prSet/>
      <dgm:spPr/>
      <dgm:t>
        <a:bodyPr/>
        <a:lstStyle/>
        <a:p>
          <a:endParaRPr lang="fr-FR"/>
        </a:p>
      </dgm:t>
    </dgm:pt>
    <dgm:pt modelId="{904BC02D-620D-4023-96C6-72347AD9CA34}" type="sibTrans" cxnId="{13073168-FF87-49C3-90AD-463FCFBA04B4}">
      <dgm:prSet/>
      <dgm:spPr/>
      <dgm:t>
        <a:bodyPr/>
        <a:lstStyle/>
        <a:p>
          <a:endParaRPr lang="fr-FR"/>
        </a:p>
      </dgm:t>
    </dgm:pt>
    <dgm:pt modelId="{602DC611-D5B3-4636-9F7A-5D4A3F25A1EB}">
      <dgm:prSet phldrT="[Texte]" custT="1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 anchor="t"/>
        <a:lstStyle/>
        <a:p>
          <a:pPr algn="just"/>
          <a:r>
            <a:rPr lang="fr-FR" sz="1400" dirty="0" smtClean="0"/>
            <a:t>14 répondants </a:t>
          </a:r>
          <a:r>
            <a:rPr lang="fr-FR" sz="1400" dirty="0" smtClean="0"/>
            <a:t>envisagent de suivre un parcours d’études long </a:t>
          </a:r>
          <a:r>
            <a:rPr lang="fr-FR" sz="1400" dirty="0" smtClean="0"/>
            <a:t>(Licence et master).</a:t>
          </a:r>
          <a:endParaRPr lang="fr-FR" sz="1400" dirty="0"/>
        </a:p>
      </dgm:t>
    </dgm:pt>
    <dgm:pt modelId="{3C9E9C5E-2E56-4088-A821-9116F22606F5}" type="parTrans" cxnId="{CAF64CF4-A4BB-4FD7-BB2B-CAE786F183D2}">
      <dgm:prSet/>
      <dgm:spPr/>
      <dgm:t>
        <a:bodyPr/>
        <a:lstStyle/>
        <a:p>
          <a:endParaRPr lang="fr-FR"/>
        </a:p>
      </dgm:t>
    </dgm:pt>
    <dgm:pt modelId="{C93E3884-BDB7-4773-A6DB-9C55F197221B}" type="sibTrans" cxnId="{CAF64CF4-A4BB-4FD7-BB2B-CAE786F183D2}">
      <dgm:prSet/>
      <dgm:spPr/>
      <dgm:t>
        <a:bodyPr/>
        <a:lstStyle/>
        <a:p>
          <a:endParaRPr lang="fr-FR"/>
        </a:p>
      </dgm:t>
    </dgm:pt>
    <dgm:pt modelId="{3EC7822B-A7AC-4F5B-850D-01E6B84953C0}">
      <dgm:prSet phldrT="[Texte]" custT="1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 anchor="t"/>
        <a:lstStyle/>
        <a:p>
          <a:pPr algn="l"/>
          <a:r>
            <a:rPr lang="fr-FR" sz="1400" dirty="0" smtClean="0"/>
            <a:t>11 </a:t>
          </a:r>
          <a:r>
            <a:rPr lang="fr-FR" sz="1400" dirty="0" smtClean="0"/>
            <a:t>connaissent les poursuites d’études proposées dans leur discipline. </a:t>
          </a:r>
          <a:endParaRPr lang="fr-FR" sz="1400" dirty="0"/>
        </a:p>
      </dgm:t>
    </dgm:pt>
    <dgm:pt modelId="{A3FEAAAB-0C0B-4985-9DC8-AFCA8C13707B}" type="parTrans" cxnId="{7C3D8F9F-CA43-455E-8EE0-EEE281945D8A}">
      <dgm:prSet/>
      <dgm:spPr/>
      <dgm:t>
        <a:bodyPr/>
        <a:lstStyle/>
        <a:p>
          <a:endParaRPr lang="fr-FR"/>
        </a:p>
      </dgm:t>
    </dgm:pt>
    <dgm:pt modelId="{127DE8A3-B679-4F57-B721-096ED41A3F3F}" type="sibTrans" cxnId="{7C3D8F9F-CA43-455E-8EE0-EEE281945D8A}">
      <dgm:prSet/>
      <dgm:spPr/>
      <dgm:t>
        <a:bodyPr/>
        <a:lstStyle/>
        <a:p>
          <a:endParaRPr lang="fr-FR"/>
        </a:p>
      </dgm:t>
    </dgm:pt>
    <dgm:pt modelId="{DE998111-0B66-46AD-A733-4A6E54862A69}">
      <dgm:prSet custT="1"/>
      <dgm:spPr/>
      <dgm:t>
        <a:bodyPr/>
        <a:lstStyle/>
        <a:p>
          <a:pPr algn="just"/>
          <a:r>
            <a:rPr lang="fr-FR" sz="1400" dirty="0" smtClean="0">
              <a:solidFill>
                <a:schemeClr val="tx1"/>
              </a:solidFill>
            </a:rPr>
            <a:t>8 </a:t>
          </a:r>
          <a:r>
            <a:rPr lang="fr-FR" sz="1400" dirty="0" smtClean="0">
              <a:solidFill>
                <a:schemeClr val="tx1"/>
              </a:solidFill>
            </a:rPr>
            <a:t>ont un projet professionnel précis.</a:t>
          </a:r>
          <a:endParaRPr lang="fr-FR" sz="1400" dirty="0">
            <a:solidFill>
              <a:schemeClr val="tx1"/>
            </a:solidFill>
          </a:endParaRPr>
        </a:p>
      </dgm:t>
    </dgm:pt>
    <dgm:pt modelId="{353000DD-BBE5-4CAD-A72E-001F917C4F4F}" type="parTrans" cxnId="{357D3D80-404D-4D4A-83DB-5D449203E26F}">
      <dgm:prSet/>
      <dgm:spPr/>
      <dgm:t>
        <a:bodyPr/>
        <a:lstStyle/>
        <a:p>
          <a:endParaRPr lang="fr-FR"/>
        </a:p>
      </dgm:t>
    </dgm:pt>
    <dgm:pt modelId="{FAB32938-45EE-41B7-8FBB-3D0079E94789}" type="sibTrans" cxnId="{357D3D80-404D-4D4A-83DB-5D449203E26F}">
      <dgm:prSet/>
      <dgm:spPr/>
      <dgm:t>
        <a:bodyPr/>
        <a:lstStyle/>
        <a:p>
          <a:endParaRPr lang="fr-FR"/>
        </a:p>
      </dgm:t>
    </dgm:pt>
    <dgm:pt modelId="{C908D744-6054-4A9D-8209-FFDE7E7AAEE8}">
      <dgm:prSet custT="1"/>
      <dgm:spPr/>
      <dgm:t>
        <a:bodyPr/>
        <a:lstStyle/>
        <a:p>
          <a:pPr algn="just"/>
          <a:r>
            <a:rPr lang="fr-FR" sz="1400" b="0" dirty="0" smtClean="0">
              <a:solidFill>
                <a:schemeClr val="tx1"/>
              </a:solidFill>
            </a:rPr>
            <a:t>Pour </a:t>
          </a:r>
          <a:r>
            <a:rPr lang="fr-FR" sz="1400" b="0" dirty="0" smtClean="0">
              <a:solidFill>
                <a:schemeClr val="tx1"/>
              </a:solidFill>
            </a:rPr>
            <a:t>8 </a:t>
          </a:r>
          <a:r>
            <a:rPr lang="fr-FR" sz="1400" b="0" dirty="0" smtClean="0">
              <a:solidFill>
                <a:schemeClr val="tx1"/>
              </a:solidFill>
            </a:rPr>
            <a:t>répondants, la discipline est utile pour réaliser leur projet professionnel.</a:t>
          </a:r>
          <a:endParaRPr lang="fr-FR" sz="1400" dirty="0"/>
        </a:p>
      </dgm:t>
    </dgm:pt>
    <dgm:pt modelId="{B872D9A9-090B-4DD1-A855-9801D7F4D6E6}" type="parTrans" cxnId="{A1FA17E0-78F0-436D-AD5C-424F05BB739F}">
      <dgm:prSet/>
      <dgm:spPr/>
      <dgm:t>
        <a:bodyPr/>
        <a:lstStyle/>
        <a:p>
          <a:endParaRPr lang="fr-FR"/>
        </a:p>
      </dgm:t>
    </dgm:pt>
    <dgm:pt modelId="{90AE30A6-4509-44F3-A81B-70FD88959C56}" type="sibTrans" cxnId="{A1FA17E0-78F0-436D-AD5C-424F05BB739F}">
      <dgm:prSet/>
      <dgm:spPr/>
      <dgm:t>
        <a:bodyPr/>
        <a:lstStyle/>
        <a:p>
          <a:endParaRPr lang="fr-FR"/>
        </a:p>
      </dgm:t>
    </dgm:pt>
    <dgm:pt modelId="{17F4A117-EF43-4748-8034-E64874A4D749}">
      <dgm:prSet phldrT="[Texte]" custT="1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/>
        <a:lstStyle/>
        <a:p>
          <a:pPr algn="just"/>
          <a:r>
            <a:rPr lang="fr-FR" sz="1400" b="0" dirty="0" smtClean="0">
              <a:solidFill>
                <a:schemeClr val="tx1"/>
              </a:solidFill>
            </a:rPr>
            <a:t>11 </a:t>
          </a:r>
          <a:r>
            <a:rPr lang="fr-FR" sz="1400" b="0" dirty="0" smtClean="0">
              <a:solidFill>
                <a:schemeClr val="tx1"/>
              </a:solidFill>
            </a:rPr>
            <a:t>estiment avoir des aptitudes dans la discipline choisie.</a:t>
          </a:r>
          <a:endParaRPr lang="fr-FR" sz="1400" dirty="0"/>
        </a:p>
      </dgm:t>
    </dgm:pt>
    <dgm:pt modelId="{F9F439F3-18F4-444C-9FE5-8633B21F8EA2}" type="parTrans" cxnId="{DEED7F3E-702C-4C0C-9B58-F7D37AFF08DC}">
      <dgm:prSet/>
      <dgm:spPr/>
      <dgm:t>
        <a:bodyPr/>
        <a:lstStyle/>
        <a:p>
          <a:endParaRPr lang="fr-FR"/>
        </a:p>
      </dgm:t>
    </dgm:pt>
    <dgm:pt modelId="{32B2E4B8-E484-4384-B25E-56F100763D04}" type="sibTrans" cxnId="{DEED7F3E-702C-4C0C-9B58-F7D37AFF08DC}">
      <dgm:prSet/>
      <dgm:spPr/>
      <dgm:t>
        <a:bodyPr/>
        <a:lstStyle/>
        <a:p>
          <a:endParaRPr lang="fr-FR"/>
        </a:p>
      </dgm:t>
    </dgm:pt>
    <dgm:pt modelId="{EC1D4C9F-4E3E-49D7-85E9-EBCE3B6AFA7E}">
      <dgm:prSet phldrT="[Texte]" custT="1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/>
        <a:lstStyle/>
        <a:p>
          <a:pPr algn="just"/>
          <a:r>
            <a:rPr lang="fr-FR" sz="1400" dirty="0" smtClean="0"/>
            <a:t>11 étudiants veulent découvrir cette discipline à l’université</a:t>
          </a:r>
          <a:endParaRPr lang="fr-FR" sz="1400" dirty="0"/>
        </a:p>
      </dgm:t>
    </dgm:pt>
    <dgm:pt modelId="{13162FB7-4D98-412D-A137-BBB5B7065CCE}" type="parTrans" cxnId="{7A81198E-F744-4A18-BF00-0D10CD733D26}">
      <dgm:prSet/>
      <dgm:spPr/>
    </dgm:pt>
    <dgm:pt modelId="{F1E5D17C-A668-4B7D-A628-CE85F950F92A}" type="sibTrans" cxnId="{7A81198E-F744-4A18-BF00-0D10CD733D26}">
      <dgm:prSet/>
      <dgm:spPr/>
    </dgm:pt>
    <dgm:pt modelId="{D97A59DA-96EB-4C12-88AF-5281C0EE5795}" type="pres">
      <dgm:prSet presAssocID="{6F045978-85B7-4200-8AD6-E8563ADD98CD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F8B0CABD-F5C7-41DC-B048-6DEFD3C5C735}" type="pres">
      <dgm:prSet presAssocID="{02651DC6-2737-45E2-8520-9D9D780501BD}" presName="linNode" presStyleCnt="0"/>
      <dgm:spPr/>
    </dgm:pt>
    <dgm:pt modelId="{ED65357B-54B3-4C7F-B6A9-EDFB8B5312AA}" type="pres">
      <dgm:prSet presAssocID="{02651DC6-2737-45E2-8520-9D9D780501BD}" presName="parentText" presStyleLbl="node1" presStyleIdx="0" presStyleCnt="3" custScaleY="104536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E2D4D233-7564-49A0-8EDD-DC2CD80526EB}" type="pres">
      <dgm:prSet presAssocID="{02651DC6-2737-45E2-8520-9D9D780501BD}" presName="descendantText" presStyleLbl="alignAccFollowNode1" presStyleIdx="0" presStyleCnt="3" custScaleY="12999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AC2D0E85-80F1-4746-9632-52B6406224BF}" type="pres">
      <dgm:prSet presAssocID="{33565EF6-23A1-4938-AFC2-DF1A04D11EEF}" presName="sp" presStyleCnt="0"/>
      <dgm:spPr/>
    </dgm:pt>
    <dgm:pt modelId="{4FE600F4-98B6-4E76-9089-2B845485D62D}" type="pres">
      <dgm:prSet presAssocID="{E6C4EC9C-003D-4CF2-998E-5BB0C2615DBC}" presName="linNode" presStyleCnt="0"/>
      <dgm:spPr/>
    </dgm:pt>
    <dgm:pt modelId="{8E1C7C36-B28E-463E-9B7C-CBD4F4A7DFE7}" type="pres">
      <dgm:prSet presAssocID="{E6C4EC9C-003D-4CF2-998E-5BB0C2615DBC}" presName="parentText" presStyleLbl="node1" presStyleIdx="1" presStyleCnt="3" custScaleY="144575" custLinFactY="38928" custLinFactNeighborY="100000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A6723134-DB7F-4244-A7F5-DD68258B3C8C}" type="pres">
      <dgm:prSet presAssocID="{E6C4EC9C-003D-4CF2-998E-5BB0C2615DBC}" presName="descendantText" presStyleLbl="alignAccFollowNode1" presStyleIdx="1" presStyleCnt="3" custScaleY="177571" custLinFactY="73175" custLinFactNeighborX="473" custLinFactNeighborY="100000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E6429E40-69A1-4D4D-A4C0-35BC7F6B302C}" type="pres">
      <dgm:prSet presAssocID="{A168F880-51A7-4709-9BC4-765F33A62EC2}" presName="sp" presStyleCnt="0"/>
      <dgm:spPr/>
    </dgm:pt>
    <dgm:pt modelId="{2221DDEC-89A0-4FFF-8B66-E3FF55ADBEC6}" type="pres">
      <dgm:prSet presAssocID="{4BD4AF6E-DD80-46A5-8A2C-4506A3647C89}" presName="linNode" presStyleCnt="0"/>
      <dgm:spPr/>
    </dgm:pt>
    <dgm:pt modelId="{D26BBCC6-3BAD-4683-92E0-56281F08A9CC}" type="pres">
      <dgm:prSet presAssocID="{4BD4AF6E-DD80-46A5-8A2C-4506A3647C89}" presName="parentText" presStyleLbl="node1" presStyleIdx="2" presStyleCnt="3" custScaleY="133226" custLinFactY="-48954" custLinFactNeighborY="-100000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50280043-6F05-48F6-B393-3A364DC4C2EB}" type="pres">
      <dgm:prSet presAssocID="{4BD4AF6E-DD80-46A5-8A2C-4506A3647C89}" presName="descendantText" presStyleLbl="alignAccFollowNode1" presStyleIdx="2" presStyleCnt="3" custScaleY="155257" custLinFactY="-84745" custLinFactNeighborX="-322" custLinFactNeighborY="-100000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86BAC29E-C027-4B76-AAD2-C8D9AC4C10C6}" type="presOf" srcId="{02651DC6-2737-45E2-8520-9D9D780501BD}" destId="{ED65357B-54B3-4C7F-B6A9-EDFB8B5312AA}" srcOrd="0" destOrd="0" presId="urn:microsoft.com/office/officeart/2005/8/layout/vList5"/>
    <dgm:cxn modelId="{6984842B-7D28-4622-9762-1A6CB1751D5A}" srcId="{02651DC6-2737-45E2-8520-9D9D780501BD}" destId="{9DE68122-EEEC-45B3-82A7-206805A1C584}" srcOrd="0" destOrd="0" parTransId="{0485B0C6-C205-4D6F-8057-51D3811314C9}" sibTransId="{0E6EA673-F334-4A78-B1DB-AE1135D20606}"/>
    <dgm:cxn modelId="{DEED7F3E-702C-4C0C-9B58-F7D37AFF08DC}" srcId="{E6C4EC9C-003D-4CF2-998E-5BB0C2615DBC}" destId="{17F4A117-EF43-4748-8034-E64874A4D749}" srcOrd="1" destOrd="0" parTransId="{F9F439F3-18F4-444C-9FE5-8633B21F8EA2}" sibTransId="{32B2E4B8-E484-4384-B25E-56F100763D04}"/>
    <dgm:cxn modelId="{11870673-1AC9-4350-B99A-E112AF4303D7}" type="presOf" srcId="{6F045978-85B7-4200-8AD6-E8563ADD98CD}" destId="{D97A59DA-96EB-4C12-88AF-5281C0EE5795}" srcOrd="0" destOrd="0" presId="urn:microsoft.com/office/officeart/2005/8/layout/vList5"/>
    <dgm:cxn modelId="{DCD3E455-4BD2-4071-8600-25120826F07C}" type="presOf" srcId="{DE998111-0B66-46AD-A733-4A6E54862A69}" destId="{E2D4D233-7564-49A0-8EDD-DC2CD80526EB}" srcOrd="0" destOrd="1" presId="urn:microsoft.com/office/officeart/2005/8/layout/vList5"/>
    <dgm:cxn modelId="{AB9D23A7-D195-46DD-B962-63F847663AC0}" type="presOf" srcId="{3EC7822B-A7AC-4F5B-850D-01E6B84953C0}" destId="{50280043-6F05-48F6-B393-3A364DC4C2EB}" srcOrd="0" destOrd="2" presId="urn:microsoft.com/office/officeart/2005/8/layout/vList5"/>
    <dgm:cxn modelId="{B9ECE72F-4E2F-4031-9095-D13F8FC3CA6A}" type="presOf" srcId="{602DC611-D5B3-4636-9F7A-5D4A3F25A1EB}" destId="{50280043-6F05-48F6-B393-3A364DC4C2EB}" srcOrd="0" destOrd="1" presId="urn:microsoft.com/office/officeart/2005/8/layout/vList5"/>
    <dgm:cxn modelId="{3D366AA2-4506-4A5B-8A2F-9DD02F2E6E6E}" type="presOf" srcId="{17F4A117-EF43-4748-8034-E64874A4D749}" destId="{A6723134-DB7F-4244-A7F5-DD68258B3C8C}" srcOrd="0" destOrd="1" presId="urn:microsoft.com/office/officeart/2005/8/layout/vList5"/>
    <dgm:cxn modelId="{CAF64CF4-A4BB-4FD7-BB2B-CAE786F183D2}" srcId="{4BD4AF6E-DD80-46A5-8A2C-4506A3647C89}" destId="{602DC611-D5B3-4636-9F7A-5D4A3F25A1EB}" srcOrd="1" destOrd="0" parTransId="{3C9E9C5E-2E56-4088-A821-9116F22606F5}" sibTransId="{C93E3884-BDB7-4773-A6DB-9C55F197221B}"/>
    <dgm:cxn modelId="{41F333F1-A2C2-43E1-9CB0-89694DDAE1E5}" type="presOf" srcId="{9DE68122-EEEC-45B3-82A7-206805A1C584}" destId="{E2D4D233-7564-49A0-8EDD-DC2CD80526EB}" srcOrd="0" destOrd="0" presId="urn:microsoft.com/office/officeart/2005/8/layout/vList5"/>
    <dgm:cxn modelId="{B7AB1216-7EFA-45B1-A81C-A3CA0295994F}" type="presOf" srcId="{E68695E6-7F68-4F8E-9236-C2AE74143A77}" destId="{A6723134-DB7F-4244-A7F5-DD68258B3C8C}" srcOrd="0" destOrd="0" presId="urn:microsoft.com/office/officeart/2005/8/layout/vList5"/>
    <dgm:cxn modelId="{19481007-E091-4547-AEFA-6C6DFBECECD1}" srcId="{E6C4EC9C-003D-4CF2-998E-5BB0C2615DBC}" destId="{E68695E6-7F68-4F8E-9236-C2AE74143A77}" srcOrd="0" destOrd="0" parTransId="{6EA23FD2-117A-442A-8420-864FC1933487}" sibTransId="{7411122F-AB0C-4B24-AA39-63F1324C670A}"/>
    <dgm:cxn modelId="{357D3D80-404D-4D4A-83DB-5D449203E26F}" srcId="{02651DC6-2737-45E2-8520-9D9D780501BD}" destId="{DE998111-0B66-46AD-A733-4A6E54862A69}" srcOrd="1" destOrd="0" parTransId="{353000DD-BBE5-4CAD-A72E-001F917C4F4F}" sibTransId="{FAB32938-45EE-41B7-8FBB-3D0079E94789}"/>
    <dgm:cxn modelId="{A1FA17E0-78F0-436D-AD5C-424F05BB739F}" srcId="{02651DC6-2737-45E2-8520-9D9D780501BD}" destId="{C908D744-6054-4A9D-8209-FFDE7E7AAEE8}" srcOrd="2" destOrd="0" parTransId="{B872D9A9-090B-4DD1-A855-9801D7F4D6E6}" sibTransId="{90AE30A6-4509-44F3-A81B-70FD88959C56}"/>
    <dgm:cxn modelId="{BC1408BB-1D61-4690-9B72-14BED18615DD}" srcId="{6F045978-85B7-4200-8AD6-E8563ADD98CD}" destId="{4BD4AF6E-DD80-46A5-8A2C-4506A3647C89}" srcOrd="2" destOrd="0" parTransId="{F4AB7A8F-524E-461F-B962-A17AA208D4A0}" sibTransId="{07259874-C583-4D13-B44C-546C7FFD9F95}"/>
    <dgm:cxn modelId="{57C80267-EF53-494A-B7AB-AB32A212E140}" srcId="{6F045978-85B7-4200-8AD6-E8563ADD98CD}" destId="{02651DC6-2737-45E2-8520-9D9D780501BD}" srcOrd="0" destOrd="0" parTransId="{AEE89CBB-E2B7-4178-B234-166E243E8DF9}" sibTransId="{33565EF6-23A1-4938-AFC2-DF1A04D11EEF}"/>
    <dgm:cxn modelId="{0B7253D4-C680-4C6E-8DB9-73BD4B631CB4}" type="presOf" srcId="{E6C4EC9C-003D-4CF2-998E-5BB0C2615DBC}" destId="{8E1C7C36-B28E-463E-9B7C-CBD4F4A7DFE7}" srcOrd="0" destOrd="0" presId="urn:microsoft.com/office/officeart/2005/8/layout/vList5"/>
    <dgm:cxn modelId="{CCE44D0B-6BBE-4C73-A643-1F4201E40D6D}" type="presOf" srcId="{4BD4AF6E-DD80-46A5-8A2C-4506A3647C89}" destId="{D26BBCC6-3BAD-4683-92E0-56281F08A9CC}" srcOrd="0" destOrd="0" presId="urn:microsoft.com/office/officeart/2005/8/layout/vList5"/>
    <dgm:cxn modelId="{674843BE-6173-4401-97E9-FC9B0391BCF5}" type="presOf" srcId="{EC1D4C9F-4E3E-49D7-85E9-EBCE3B6AFA7E}" destId="{A6723134-DB7F-4244-A7F5-DD68258B3C8C}" srcOrd="0" destOrd="2" presId="urn:microsoft.com/office/officeart/2005/8/layout/vList5"/>
    <dgm:cxn modelId="{7A81198E-F744-4A18-BF00-0D10CD733D26}" srcId="{E6C4EC9C-003D-4CF2-998E-5BB0C2615DBC}" destId="{EC1D4C9F-4E3E-49D7-85E9-EBCE3B6AFA7E}" srcOrd="2" destOrd="0" parTransId="{13162FB7-4D98-412D-A137-BBB5B7065CCE}" sibTransId="{F1E5D17C-A668-4B7D-A628-CE85F950F92A}"/>
    <dgm:cxn modelId="{A009D41F-416C-42AD-B079-56E9073E5164}" type="presOf" srcId="{01AE0B1B-AE2F-43A2-9DB0-22AB9C0D8377}" destId="{50280043-6F05-48F6-B393-3A364DC4C2EB}" srcOrd="0" destOrd="0" presId="urn:microsoft.com/office/officeart/2005/8/layout/vList5"/>
    <dgm:cxn modelId="{C05B40B5-DFEB-47D9-A37E-D9D7F8A7089F}" srcId="{6F045978-85B7-4200-8AD6-E8563ADD98CD}" destId="{E6C4EC9C-003D-4CF2-998E-5BB0C2615DBC}" srcOrd="1" destOrd="0" parTransId="{946BDB17-F9DC-4846-AD83-FCCEDB43A335}" sibTransId="{A168F880-51A7-4709-9BC4-765F33A62EC2}"/>
    <dgm:cxn modelId="{7C3D8F9F-CA43-455E-8EE0-EEE281945D8A}" srcId="{4BD4AF6E-DD80-46A5-8A2C-4506A3647C89}" destId="{3EC7822B-A7AC-4F5B-850D-01E6B84953C0}" srcOrd="2" destOrd="0" parTransId="{A3FEAAAB-0C0B-4985-9DC8-AFCA8C13707B}" sibTransId="{127DE8A3-B679-4F57-B721-096ED41A3F3F}"/>
    <dgm:cxn modelId="{AC89E0A7-9888-4578-BBEF-257181FE31E3}" type="presOf" srcId="{C908D744-6054-4A9D-8209-FFDE7E7AAEE8}" destId="{E2D4D233-7564-49A0-8EDD-DC2CD80526EB}" srcOrd="0" destOrd="2" presId="urn:microsoft.com/office/officeart/2005/8/layout/vList5"/>
    <dgm:cxn modelId="{13073168-FF87-49C3-90AD-463FCFBA04B4}" srcId="{4BD4AF6E-DD80-46A5-8A2C-4506A3647C89}" destId="{01AE0B1B-AE2F-43A2-9DB0-22AB9C0D8377}" srcOrd="0" destOrd="0" parTransId="{D8F89CA7-20B4-4517-8CEC-511BD39366B2}" sibTransId="{904BC02D-620D-4023-96C6-72347AD9CA34}"/>
    <dgm:cxn modelId="{098831F5-ED50-49A7-99CE-2CF00B41F67A}" type="presParOf" srcId="{D97A59DA-96EB-4C12-88AF-5281C0EE5795}" destId="{F8B0CABD-F5C7-41DC-B048-6DEFD3C5C735}" srcOrd="0" destOrd="0" presId="urn:microsoft.com/office/officeart/2005/8/layout/vList5"/>
    <dgm:cxn modelId="{CBD6FB0F-7D19-4BDD-9292-364CA36BFC05}" type="presParOf" srcId="{F8B0CABD-F5C7-41DC-B048-6DEFD3C5C735}" destId="{ED65357B-54B3-4C7F-B6A9-EDFB8B5312AA}" srcOrd="0" destOrd="0" presId="urn:microsoft.com/office/officeart/2005/8/layout/vList5"/>
    <dgm:cxn modelId="{8C7FE02F-4888-432F-AEF5-B6A49F8BAA04}" type="presParOf" srcId="{F8B0CABD-F5C7-41DC-B048-6DEFD3C5C735}" destId="{E2D4D233-7564-49A0-8EDD-DC2CD80526EB}" srcOrd="1" destOrd="0" presId="urn:microsoft.com/office/officeart/2005/8/layout/vList5"/>
    <dgm:cxn modelId="{FD37B03C-6423-40CD-BBA3-0100DA17DDA1}" type="presParOf" srcId="{D97A59DA-96EB-4C12-88AF-5281C0EE5795}" destId="{AC2D0E85-80F1-4746-9632-52B6406224BF}" srcOrd="1" destOrd="0" presId="urn:microsoft.com/office/officeart/2005/8/layout/vList5"/>
    <dgm:cxn modelId="{9469303D-47DE-4D26-AFC3-F0F79862577B}" type="presParOf" srcId="{D97A59DA-96EB-4C12-88AF-5281C0EE5795}" destId="{4FE600F4-98B6-4E76-9089-2B845485D62D}" srcOrd="2" destOrd="0" presId="urn:microsoft.com/office/officeart/2005/8/layout/vList5"/>
    <dgm:cxn modelId="{CA3B21FB-F59E-4933-A228-5912C47BF3EC}" type="presParOf" srcId="{4FE600F4-98B6-4E76-9089-2B845485D62D}" destId="{8E1C7C36-B28E-463E-9B7C-CBD4F4A7DFE7}" srcOrd="0" destOrd="0" presId="urn:microsoft.com/office/officeart/2005/8/layout/vList5"/>
    <dgm:cxn modelId="{313AD782-8003-4E0A-B885-32F569BE199D}" type="presParOf" srcId="{4FE600F4-98B6-4E76-9089-2B845485D62D}" destId="{A6723134-DB7F-4244-A7F5-DD68258B3C8C}" srcOrd="1" destOrd="0" presId="urn:microsoft.com/office/officeart/2005/8/layout/vList5"/>
    <dgm:cxn modelId="{3CAD0351-7358-4859-8DD6-A9CF48D25275}" type="presParOf" srcId="{D97A59DA-96EB-4C12-88AF-5281C0EE5795}" destId="{E6429E40-69A1-4D4D-A4C0-35BC7F6B302C}" srcOrd="3" destOrd="0" presId="urn:microsoft.com/office/officeart/2005/8/layout/vList5"/>
    <dgm:cxn modelId="{C29B7E6A-812C-4C8F-87D9-FFD6AA174C21}" type="presParOf" srcId="{D97A59DA-96EB-4C12-88AF-5281C0EE5795}" destId="{2221DDEC-89A0-4FFF-8B66-E3FF55ADBEC6}" srcOrd="4" destOrd="0" presId="urn:microsoft.com/office/officeart/2005/8/layout/vList5"/>
    <dgm:cxn modelId="{953E6C46-848A-47D8-8684-512C4AFECC6E}" type="presParOf" srcId="{2221DDEC-89A0-4FFF-8B66-E3FF55ADBEC6}" destId="{D26BBCC6-3BAD-4683-92E0-56281F08A9CC}" srcOrd="0" destOrd="0" presId="urn:microsoft.com/office/officeart/2005/8/layout/vList5"/>
    <dgm:cxn modelId="{B6933C9A-753A-4F48-8A74-B9B092E3E725}" type="presParOf" srcId="{2221DDEC-89A0-4FFF-8B66-E3FF55ADBEC6}" destId="{50280043-6F05-48F6-B393-3A364DC4C2EB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xmlns="" relId="rId9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6F045978-85B7-4200-8AD6-E8563ADD98CD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02651DC6-2737-45E2-8520-9D9D780501BD}">
      <dgm:prSet phldrT="[Texte]" custT="1"/>
      <dgm:spPr>
        <a:solidFill>
          <a:srgbClr val="00B0F0"/>
        </a:solidFill>
      </dgm:spPr>
      <dgm:t>
        <a:bodyPr/>
        <a:lstStyle/>
        <a:p>
          <a:pPr algn="l"/>
          <a:r>
            <a:rPr lang="fr-FR" sz="2400" dirty="0" smtClean="0"/>
            <a:t>L’université est un lieu</a:t>
          </a:r>
          <a:endParaRPr lang="fr-FR" sz="2400" dirty="0"/>
        </a:p>
      </dgm:t>
    </dgm:pt>
    <dgm:pt modelId="{AEE89CBB-E2B7-4178-B234-166E243E8DF9}" type="parTrans" cxnId="{57C80267-EF53-494A-B7AB-AB32A212E140}">
      <dgm:prSet/>
      <dgm:spPr/>
      <dgm:t>
        <a:bodyPr/>
        <a:lstStyle/>
        <a:p>
          <a:endParaRPr lang="fr-FR"/>
        </a:p>
      </dgm:t>
    </dgm:pt>
    <dgm:pt modelId="{33565EF6-23A1-4938-AFC2-DF1A04D11EEF}" type="sibTrans" cxnId="{57C80267-EF53-494A-B7AB-AB32A212E140}">
      <dgm:prSet/>
      <dgm:spPr/>
      <dgm:t>
        <a:bodyPr/>
        <a:lstStyle/>
        <a:p>
          <a:endParaRPr lang="fr-FR"/>
        </a:p>
      </dgm:t>
    </dgm:pt>
    <dgm:pt modelId="{E6C4EC9C-003D-4CF2-998E-5BB0C2615DBC}">
      <dgm:prSet phldrT="[Texte]" custT="1"/>
      <dgm:spPr>
        <a:solidFill>
          <a:srgbClr val="00B0F0"/>
        </a:solidFill>
      </dgm:spPr>
      <dgm:t>
        <a:bodyPr/>
        <a:lstStyle/>
        <a:p>
          <a:pPr algn="l"/>
          <a:r>
            <a:rPr lang="fr-FR" sz="2400" dirty="0" smtClean="0"/>
            <a:t>Une formation universitaire permet</a:t>
          </a:r>
          <a:endParaRPr lang="fr-FR" sz="2400" dirty="0"/>
        </a:p>
      </dgm:t>
    </dgm:pt>
    <dgm:pt modelId="{946BDB17-F9DC-4846-AD83-FCCEDB43A335}" type="parTrans" cxnId="{C05B40B5-DFEB-47D9-A37E-D9D7F8A7089F}">
      <dgm:prSet/>
      <dgm:spPr/>
      <dgm:t>
        <a:bodyPr/>
        <a:lstStyle/>
        <a:p>
          <a:endParaRPr lang="fr-FR"/>
        </a:p>
      </dgm:t>
    </dgm:pt>
    <dgm:pt modelId="{A168F880-51A7-4709-9BC4-765F33A62EC2}" type="sibTrans" cxnId="{C05B40B5-DFEB-47D9-A37E-D9D7F8A7089F}">
      <dgm:prSet/>
      <dgm:spPr/>
      <dgm:t>
        <a:bodyPr/>
        <a:lstStyle/>
        <a:p>
          <a:endParaRPr lang="fr-FR"/>
        </a:p>
      </dgm:t>
    </dgm:pt>
    <dgm:pt modelId="{4BD4AF6E-DD80-46A5-8A2C-4506A3647C89}">
      <dgm:prSet phldrT="[Texte]" custT="1"/>
      <dgm:spPr>
        <a:solidFill>
          <a:srgbClr val="00B0F0"/>
        </a:solidFill>
      </dgm:spPr>
      <dgm:t>
        <a:bodyPr/>
        <a:lstStyle/>
        <a:p>
          <a:pPr algn="l"/>
          <a:r>
            <a:rPr lang="fr-FR" sz="2400" dirty="0" smtClean="0"/>
            <a:t>La réussite à l’université dépend </a:t>
          </a:r>
          <a:endParaRPr lang="fr-FR" sz="2400" dirty="0"/>
        </a:p>
      </dgm:t>
    </dgm:pt>
    <dgm:pt modelId="{F4AB7A8F-524E-461F-B962-A17AA208D4A0}" type="parTrans" cxnId="{BC1408BB-1D61-4690-9B72-14BED18615DD}">
      <dgm:prSet/>
      <dgm:spPr/>
      <dgm:t>
        <a:bodyPr/>
        <a:lstStyle/>
        <a:p>
          <a:endParaRPr lang="fr-FR"/>
        </a:p>
      </dgm:t>
    </dgm:pt>
    <dgm:pt modelId="{07259874-C583-4D13-B44C-546C7FFD9F95}" type="sibTrans" cxnId="{BC1408BB-1D61-4690-9B72-14BED18615DD}">
      <dgm:prSet/>
      <dgm:spPr/>
      <dgm:t>
        <a:bodyPr/>
        <a:lstStyle/>
        <a:p>
          <a:endParaRPr lang="fr-FR"/>
        </a:p>
      </dgm:t>
    </dgm:pt>
    <dgm:pt modelId="{73B1F5B6-6248-4170-A717-002F4E417E66}">
      <dgm:prSet phldrT="[Texte]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fr-FR" dirty="0" smtClean="0"/>
            <a:t>de la motivation </a:t>
          </a:r>
          <a:r>
            <a:rPr lang="fr-FR" dirty="0" smtClean="0"/>
            <a:t>(</a:t>
          </a:r>
          <a:r>
            <a:rPr lang="fr-FR" dirty="0" smtClean="0">
              <a:solidFill>
                <a:schemeClr val="tx1"/>
              </a:solidFill>
            </a:rPr>
            <a:t>25 répondants </a:t>
          </a:r>
          <a:r>
            <a:rPr lang="fr-FR" dirty="0" smtClean="0"/>
            <a:t>)</a:t>
          </a:r>
          <a:endParaRPr lang="fr-FR" dirty="0"/>
        </a:p>
      </dgm:t>
    </dgm:pt>
    <dgm:pt modelId="{885F406A-1887-4D8F-A2BB-6E854528C005}" type="parTrans" cxnId="{4045D8A9-06AE-44CA-8B87-31067F7836E8}">
      <dgm:prSet/>
      <dgm:spPr/>
      <dgm:t>
        <a:bodyPr/>
        <a:lstStyle/>
        <a:p>
          <a:endParaRPr lang="fr-FR"/>
        </a:p>
      </dgm:t>
    </dgm:pt>
    <dgm:pt modelId="{BFB5A55D-59A6-42AD-96EF-F263EAD70A3E}" type="sibTrans" cxnId="{4045D8A9-06AE-44CA-8B87-31067F7836E8}">
      <dgm:prSet/>
      <dgm:spPr/>
      <dgm:t>
        <a:bodyPr/>
        <a:lstStyle/>
        <a:p>
          <a:endParaRPr lang="fr-FR"/>
        </a:p>
      </dgm:t>
    </dgm:pt>
    <dgm:pt modelId="{2C265BA0-F2B2-41B3-9314-FFCA53780841}">
      <dgm:prSet phldrT="[Texte]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fr-FR" dirty="0" smtClean="0"/>
            <a:t>du travail régulier </a:t>
          </a:r>
          <a:r>
            <a:rPr lang="fr-FR" dirty="0" smtClean="0"/>
            <a:t>(</a:t>
          </a:r>
          <a:r>
            <a:rPr lang="fr-FR" dirty="0" smtClean="0">
              <a:solidFill>
                <a:schemeClr val="tx1"/>
              </a:solidFill>
            </a:rPr>
            <a:t>23répondants </a:t>
          </a:r>
          <a:r>
            <a:rPr lang="fr-FR" dirty="0" smtClean="0"/>
            <a:t>)</a:t>
          </a:r>
          <a:endParaRPr lang="fr-FR" dirty="0"/>
        </a:p>
      </dgm:t>
    </dgm:pt>
    <dgm:pt modelId="{20B725BC-B8F7-48E4-AD03-C91D8025F73E}" type="parTrans" cxnId="{8CE7CCAD-7E46-48B7-BF61-CF7D793A5B36}">
      <dgm:prSet/>
      <dgm:spPr/>
      <dgm:t>
        <a:bodyPr/>
        <a:lstStyle/>
        <a:p>
          <a:endParaRPr lang="fr-FR"/>
        </a:p>
      </dgm:t>
    </dgm:pt>
    <dgm:pt modelId="{C40BF877-9C70-43CD-9EE4-97729921270B}" type="sibTrans" cxnId="{8CE7CCAD-7E46-48B7-BF61-CF7D793A5B36}">
      <dgm:prSet/>
      <dgm:spPr/>
      <dgm:t>
        <a:bodyPr/>
        <a:lstStyle/>
        <a:p>
          <a:endParaRPr lang="fr-FR"/>
        </a:p>
      </dgm:t>
    </dgm:pt>
    <dgm:pt modelId="{2C04FD5C-1E9B-4193-8AF3-D2A70830E5F6}">
      <dgm:prSet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/>
        <a:lstStyle/>
        <a:p>
          <a:endParaRPr lang="fr-FR" dirty="0">
            <a:solidFill>
              <a:schemeClr val="tx1"/>
            </a:solidFill>
          </a:endParaRPr>
        </a:p>
      </dgm:t>
    </dgm:pt>
    <dgm:pt modelId="{A3CAC0E9-7C6B-46FE-B24D-E77BCD661D0B}" type="parTrans" cxnId="{5BF56F1D-2603-494E-A292-6AAEA631EA57}">
      <dgm:prSet/>
      <dgm:spPr/>
    </dgm:pt>
    <dgm:pt modelId="{B2EE998E-8E27-45DF-A6A3-F2CEA58FABCE}" type="sibTrans" cxnId="{5BF56F1D-2603-494E-A292-6AAEA631EA57}">
      <dgm:prSet/>
      <dgm:spPr/>
    </dgm:pt>
    <dgm:pt modelId="{014D26C5-0DDD-40DD-91C2-7837CC4ACB54}">
      <dgm:prSet phldrT="[Texte]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fr-FR" dirty="0" smtClean="0"/>
            <a:t>du contenu pédagogique des </a:t>
          </a:r>
          <a:r>
            <a:rPr lang="fr-FR" dirty="0" smtClean="0"/>
            <a:t>enseignements (8</a:t>
          </a:r>
          <a:r>
            <a:rPr lang="fr-FR" dirty="0" smtClean="0">
              <a:solidFill>
                <a:schemeClr val="tx1"/>
              </a:solidFill>
            </a:rPr>
            <a:t> répondants </a:t>
          </a:r>
          <a:r>
            <a:rPr lang="fr-FR" dirty="0" smtClean="0"/>
            <a:t>)</a:t>
          </a:r>
          <a:r>
            <a:rPr lang="fr-FR" dirty="0" smtClean="0"/>
            <a:t> </a:t>
          </a:r>
          <a:endParaRPr lang="fr-FR" dirty="0"/>
        </a:p>
      </dgm:t>
    </dgm:pt>
    <dgm:pt modelId="{92A96A99-62A3-49AB-BDF2-EFCB24CFD94D}" type="parTrans" cxnId="{4DC46C50-D5A2-4CAC-8BAB-D40C8393E231}">
      <dgm:prSet/>
      <dgm:spPr/>
    </dgm:pt>
    <dgm:pt modelId="{320D351A-6338-4D84-B9FD-AE987480A1A5}" type="sibTrans" cxnId="{4DC46C50-D5A2-4CAC-8BAB-D40C8393E231}">
      <dgm:prSet/>
      <dgm:spPr/>
    </dgm:pt>
    <dgm:pt modelId="{008F034A-3960-48F0-9352-5D978E62C111}">
      <dgm:prSet phldrT="[Texte]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fr-FR" baseline="0" dirty="0" smtClean="0">
              <a:solidFill>
                <a:schemeClr val="tx1"/>
              </a:solidFill>
            </a:rPr>
            <a:t>de se préparer à un futur métier </a:t>
          </a:r>
          <a:r>
            <a:rPr lang="fr-FR" baseline="0" dirty="0" smtClean="0">
              <a:solidFill>
                <a:schemeClr val="tx1"/>
              </a:solidFill>
            </a:rPr>
            <a:t>(</a:t>
          </a:r>
          <a:r>
            <a:rPr lang="fr-FR" dirty="0" smtClean="0">
              <a:solidFill>
                <a:schemeClr val="tx1"/>
              </a:solidFill>
            </a:rPr>
            <a:t>11 répondants </a:t>
          </a:r>
          <a:r>
            <a:rPr lang="fr-FR" baseline="0" dirty="0" smtClean="0">
              <a:solidFill>
                <a:schemeClr val="tx1"/>
              </a:solidFill>
            </a:rPr>
            <a:t>) </a:t>
          </a:r>
          <a:endParaRPr lang="fr-FR" dirty="0"/>
        </a:p>
      </dgm:t>
    </dgm:pt>
    <dgm:pt modelId="{6209F727-E490-4565-8525-52F3DB62D052}" type="parTrans" cxnId="{100A494E-893F-4866-A56B-C7B846CAA5BD}">
      <dgm:prSet/>
      <dgm:spPr/>
    </dgm:pt>
    <dgm:pt modelId="{7E910C5B-53FB-4DE8-B4AC-12E0BF2C9B6F}" type="sibTrans" cxnId="{100A494E-893F-4866-A56B-C7B846CAA5BD}">
      <dgm:prSet/>
      <dgm:spPr/>
    </dgm:pt>
    <dgm:pt modelId="{89FDD000-4A7B-4C80-822A-298C628A64B4}">
      <dgm:prSet phldrT="[Texte]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fr-FR" dirty="0" smtClean="0">
              <a:solidFill>
                <a:schemeClr val="tx1"/>
              </a:solidFill>
            </a:rPr>
            <a:t>de renforcer sa culture générale </a:t>
          </a:r>
          <a:r>
            <a:rPr lang="fr-FR" dirty="0" smtClean="0">
              <a:solidFill>
                <a:schemeClr val="tx1"/>
              </a:solidFill>
            </a:rPr>
            <a:t>(9 répondants )</a:t>
          </a:r>
          <a:endParaRPr lang="fr-FR" dirty="0"/>
        </a:p>
      </dgm:t>
    </dgm:pt>
    <dgm:pt modelId="{7FE1AB3B-A86A-46C8-B611-4CE32A033E5A}" type="parTrans" cxnId="{276C9C95-32E0-4082-8F00-C09EE355AC91}">
      <dgm:prSet/>
      <dgm:spPr/>
    </dgm:pt>
    <dgm:pt modelId="{4FDEFC4E-217B-4ACB-BC03-7D16CE248C7B}" type="sibTrans" cxnId="{276C9C95-32E0-4082-8F00-C09EE355AC91}">
      <dgm:prSet/>
      <dgm:spPr/>
    </dgm:pt>
    <dgm:pt modelId="{4CC5AB72-DCBC-45B0-A699-4C9CBA117E9F}">
      <dgm:prSet phldrT="[Texte]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fr-FR" dirty="0" smtClean="0"/>
            <a:t>de l’assiduité </a:t>
          </a:r>
          <a:r>
            <a:rPr lang="fr-FR" dirty="0" smtClean="0"/>
            <a:t>(</a:t>
          </a:r>
          <a:r>
            <a:rPr lang="fr-FR" dirty="0" smtClean="0">
              <a:solidFill>
                <a:schemeClr val="tx1"/>
              </a:solidFill>
            </a:rPr>
            <a:t>13 répondants </a:t>
          </a:r>
          <a:r>
            <a:rPr lang="fr-FR" dirty="0" smtClean="0"/>
            <a:t>) </a:t>
          </a:r>
          <a:endParaRPr lang="fr-FR" dirty="0"/>
        </a:p>
      </dgm:t>
    </dgm:pt>
    <dgm:pt modelId="{EADD7688-1E9B-47D5-BEE7-7941D80C5004}" type="parTrans" cxnId="{82F8EA47-31F1-47DE-9C4C-592FDFAFACFC}">
      <dgm:prSet/>
      <dgm:spPr/>
    </dgm:pt>
    <dgm:pt modelId="{121BA3CA-7798-479D-9675-13ED77751405}" type="sibTrans" cxnId="{82F8EA47-31F1-47DE-9C4C-592FDFAFACFC}">
      <dgm:prSet/>
      <dgm:spPr/>
    </dgm:pt>
    <dgm:pt modelId="{0B581A63-7E5C-476D-B7D3-54228FCB51E7}">
      <dgm:prSet phldrT="[Texte]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fr-FR" dirty="0" smtClean="0"/>
            <a:t>d’autonomie </a:t>
          </a:r>
          <a:r>
            <a:rPr lang="fr-FR" dirty="0" smtClean="0"/>
            <a:t>(</a:t>
          </a:r>
          <a:r>
            <a:rPr lang="fr-FR" dirty="0" smtClean="0">
              <a:solidFill>
                <a:schemeClr val="tx1"/>
              </a:solidFill>
            </a:rPr>
            <a:t>17 répondants </a:t>
          </a:r>
          <a:r>
            <a:rPr lang="fr-FR" dirty="0" smtClean="0"/>
            <a:t>)</a:t>
          </a:r>
          <a:endParaRPr lang="fr-FR" dirty="0"/>
        </a:p>
      </dgm:t>
    </dgm:pt>
    <dgm:pt modelId="{03CC1737-AB05-4926-A6E8-E5CAB103E755}" type="parTrans" cxnId="{20A6A04B-5154-44E7-BE4F-4887E8AF7CAC}">
      <dgm:prSet/>
      <dgm:spPr/>
    </dgm:pt>
    <dgm:pt modelId="{6F4BBA8D-15A0-48DC-A040-7E1072F6C905}" type="sibTrans" cxnId="{20A6A04B-5154-44E7-BE4F-4887E8AF7CAC}">
      <dgm:prSet/>
      <dgm:spPr/>
    </dgm:pt>
    <dgm:pt modelId="{30EFA41C-386D-44FF-9832-02B2D98836C4}">
      <dgm:prSet phldrT="[Texte]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fr-FR" dirty="0" smtClean="0">
              <a:solidFill>
                <a:schemeClr val="tx1"/>
              </a:solidFill>
            </a:rPr>
            <a:t>de savoir </a:t>
          </a:r>
          <a:r>
            <a:rPr lang="fr-FR" dirty="0" smtClean="0">
              <a:solidFill>
                <a:schemeClr val="tx1"/>
              </a:solidFill>
            </a:rPr>
            <a:t>(19 répondants /40)</a:t>
          </a:r>
          <a:endParaRPr lang="fr-FR" dirty="0"/>
        </a:p>
      </dgm:t>
    </dgm:pt>
    <dgm:pt modelId="{4D26B5BE-8858-461F-B78E-9A35018FE38D}" type="parTrans" cxnId="{E10131F2-98AD-4FC9-89C7-254F763237CD}">
      <dgm:prSet/>
      <dgm:spPr/>
    </dgm:pt>
    <dgm:pt modelId="{F35831FB-DEEA-4B7A-9D59-8C5E069DEEF9}" type="sibTrans" cxnId="{E10131F2-98AD-4FC9-89C7-254F763237CD}">
      <dgm:prSet/>
      <dgm:spPr/>
    </dgm:pt>
    <dgm:pt modelId="{F3AD6372-BD70-4957-966F-CEB9A2F0F6AE}">
      <dgm:prSet phldrT="[Texte]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fr-FR" baseline="0" dirty="0" smtClean="0">
              <a:solidFill>
                <a:schemeClr val="tx1"/>
              </a:solidFill>
            </a:rPr>
            <a:t>de culture </a:t>
          </a:r>
          <a:r>
            <a:rPr lang="fr-FR" baseline="0" dirty="0" smtClean="0">
              <a:solidFill>
                <a:schemeClr val="tx1"/>
              </a:solidFill>
            </a:rPr>
            <a:t>(</a:t>
          </a:r>
          <a:r>
            <a:rPr lang="fr-FR" dirty="0" smtClean="0">
              <a:solidFill>
                <a:schemeClr val="tx1"/>
              </a:solidFill>
            </a:rPr>
            <a:t>10 répondants </a:t>
          </a:r>
          <a:r>
            <a:rPr lang="fr-FR" baseline="0" dirty="0" smtClean="0">
              <a:solidFill>
                <a:schemeClr val="tx1"/>
              </a:solidFill>
            </a:rPr>
            <a:t>)</a:t>
          </a:r>
          <a:endParaRPr lang="fr-FR" dirty="0"/>
        </a:p>
      </dgm:t>
    </dgm:pt>
    <dgm:pt modelId="{BF4D5565-ECB9-4B24-B224-FC4204EE155A}" type="parTrans" cxnId="{16066F4B-96D2-4458-91EB-2E809101D8C0}">
      <dgm:prSet/>
      <dgm:spPr/>
    </dgm:pt>
    <dgm:pt modelId="{4CF28A75-0B31-4C05-9F0B-42BF258A5F7D}" type="sibTrans" cxnId="{16066F4B-96D2-4458-91EB-2E809101D8C0}">
      <dgm:prSet/>
      <dgm:spPr/>
    </dgm:pt>
    <dgm:pt modelId="{6560D364-0D0F-4396-9B2B-F8ED64DB9067}">
      <dgm:prSet phldrT="[Texte]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fr-FR" dirty="0" smtClean="0"/>
            <a:t>d’apprentissage </a:t>
          </a:r>
          <a:r>
            <a:rPr lang="fr-FR" dirty="0" smtClean="0"/>
            <a:t>(</a:t>
          </a:r>
          <a:r>
            <a:rPr lang="fr-FR" dirty="0" smtClean="0">
              <a:solidFill>
                <a:schemeClr val="tx1"/>
              </a:solidFill>
            </a:rPr>
            <a:t>13 répondants </a:t>
          </a:r>
          <a:r>
            <a:rPr lang="fr-FR" dirty="0" smtClean="0"/>
            <a:t>)</a:t>
          </a:r>
          <a:endParaRPr lang="fr-FR" dirty="0"/>
        </a:p>
      </dgm:t>
    </dgm:pt>
    <dgm:pt modelId="{7ED1219C-1280-44A8-991C-894A36B33887}" type="parTrans" cxnId="{3A07A61C-DDF2-4BEA-9954-93381B4488AF}">
      <dgm:prSet/>
      <dgm:spPr/>
    </dgm:pt>
    <dgm:pt modelId="{5E945765-AC85-4E78-A6AF-EC8C1E948650}" type="sibTrans" cxnId="{3A07A61C-DDF2-4BEA-9954-93381B4488AF}">
      <dgm:prSet/>
      <dgm:spPr/>
    </dgm:pt>
    <dgm:pt modelId="{A3622BB8-31B4-4EE8-8BA1-DC2A286CF2F2}">
      <dgm:prSet phldrT="[Texte]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fr-FR" baseline="0" dirty="0" smtClean="0">
              <a:solidFill>
                <a:schemeClr val="tx1"/>
              </a:solidFill>
            </a:rPr>
            <a:t>d’acquérir des savoirs et des savoir-faire </a:t>
          </a:r>
          <a:r>
            <a:rPr lang="fr-FR" baseline="0" dirty="0" smtClean="0">
              <a:solidFill>
                <a:schemeClr val="tx1"/>
              </a:solidFill>
            </a:rPr>
            <a:t>(</a:t>
          </a:r>
          <a:r>
            <a:rPr lang="fr-FR" dirty="0" smtClean="0">
              <a:solidFill>
                <a:schemeClr val="tx1"/>
              </a:solidFill>
            </a:rPr>
            <a:t>13 répondants </a:t>
          </a:r>
          <a:r>
            <a:rPr lang="fr-FR" baseline="0" dirty="0" smtClean="0">
              <a:solidFill>
                <a:schemeClr val="tx1"/>
              </a:solidFill>
            </a:rPr>
            <a:t>)</a:t>
          </a:r>
          <a:endParaRPr lang="fr-FR" dirty="0"/>
        </a:p>
      </dgm:t>
    </dgm:pt>
    <dgm:pt modelId="{5E6F2229-12B5-413A-AD26-9CC4A6EB2BF2}" type="parTrans" cxnId="{8C0AEC45-D802-4619-89AE-1DB8BF04D06E}">
      <dgm:prSet/>
      <dgm:spPr/>
    </dgm:pt>
    <dgm:pt modelId="{561332C3-5529-4AB3-BDD7-188A27A908D0}" type="sibTrans" cxnId="{8C0AEC45-D802-4619-89AE-1DB8BF04D06E}">
      <dgm:prSet/>
      <dgm:spPr/>
    </dgm:pt>
    <dgm:pt modelId="{8AD4C68A-599F-4551-90AF-B2D1B3F6B407}">
      <dgm:prSet phldrT="[Texte]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fr-FR" dirty="0" smtClean="0"/>
            <a:t>d’acquérir des méthodes de travail </a:t>
          </a:r>
          <a:r>
            <a:rPr lang="fr-FR" dirty="0" smtClean="0"/>
            <a:t>(</a:t>
          </a:r>
          <a:r>
            <a:rPr lang="fr-FR" dirty="0" smtClean="0">
              <a:solidFill>
                <a:schemeClr val="tx1"/>
              </a:solidFill>
            </a:rPr>
            <a:t>9 répondants </a:t>
          </a:r>
          <a:r>
            <a:rPr lang="fr-FR" dirty="0" smtClean="0"/>
            <a:t>)</a:t>
          </a:r>
          <a:endParaRPr lang="fr-FR" dirty="0"/>
        </a:p>
      </dgm:t>
    </dgm:pt>
    <dgm:pt modelId="{43B19739-BF9C-47DE-8859-2773BD43D159}" type="parTrans" cxnId="{82ABCA9A-BBDF-444D-9C07-C5BAECA89480}">
      <dgm:prSet/>
      <dgm:spPr/>
    </dgm:pt>
    <dgm:pt modelId="{C66043AF-9A32-42A3-9562-632F72435AE5}" type="sibTrans" cxnId="{82ABCA9A-BBDF-444D-9C07-C5BAECA89480}">
      <dgm:prSet/>
      <dgm:spPr/>
    </dgm:pt>
    <dgm:pt modelId="{260E3FCA-7CEE-47BA-838C-AC5357B8741B}">
      <dgm:prSet phldrT="[Texte]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fr-FR" baseline="0" dirty="0" smtClean="0">
              <a:solidFill>
                <a:schemeClr val="tx1"/>
              </a:solidFill>
            </a:rPr>
            <a:t>de rencontres </a:t>
          </a:r>
          <a:r>
            <a:rPr lang="fr-FR" baseline="0" dirty="0" smtClean="0">
              <a:solidFill>
                <a:schemeClr val="tx1"/>
              </a:solidFill>
            </a:rPr>
            <a:t>(</a:t>
          </a:r>
          <a:r>
            <a:rPr lang="fr-FR" dirty="0" smtClean="0">
              <a:solidFill>
                <a:schemeClr val="tx1"/>
              </a:solidFill>
            </a:rPr>
            <a:t>15 répondants </a:t>
          </a:r>
          <a:r>
            <a:rPr lang="fr-FR" baseline="0" dirty="0" smtClean="0">
              <a:solidFill>
                <a:schemeClr val="tx1"/>
              </a:solidFill>
            </a:rPr>
            <a:t>)</a:t>
          </a:r>
          <a:endParaRPr lang="fr-FR" dirty="0"/>
        </a:p>
      </dgm:t>
    </dgm:pt>
    <dgm:pt modelId="{3748F0C5-7B25-45D5-8019-A1B15A2B4011}" type="parTrans" cxnId="{F48E6338-3ABE-4A06-88A0-DF49B9E6A17F}">
      <dgm:prSet/>
      <dgm:spPr/>
    </dgm:pt>
    <dgm:pt modelId="{CFABF9E1-475A-44D4-8800-BC8DA8CF7292}" type="sibTrans" cxnId="{F48E6338-3ABE-4A06-88A0-DF49B9E6A17F}">
      <dgm:prSet/>
      <dgm:spPr/>
    </dgm:pt>
    <dgm:pt modelId="{47912D22-9D73-47F2-8FB2-DEE4CAE768CF}">
      <dgm:prSet phldrT="[Texte]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fr-FR" dirty="0" smtClean="0"/>
            <a:t>de l’accès aux différentes ressources </a:t>
          </a:r>
          <a:r>
            <a:rPr lang="fr-FR" dirty="0" smtClean="0"/>
            <a:t>(</a:t>
          </a:r>
          <a:r>
            <a:rPr lang="fr-FR" dirty="0" smtClean="0">
              <a:solidFill>
                <a:schemeClr val="tx1"/>
              </a:solidFill>
            </a:rPr>
            <a:t>12 répondants </a:t>
          </a:r>
          <a:r>
            <a:rPr lang="fr-FR" dirty="0" smtClean="0"/>
            <a:t>)</a:t>
          </a:r>
          <a:endParaRPr lang="fr-FR" dirty="0"/>
        </a:p>
      </dgm:t>
    </dgm:pt>
    <dgm:pt modelId="{A450D86C-D8AD-4714-9B8B-BB3FDDCA90DB}" type="parTrans" cxnId="{ACCC2AFB-399B-4C0B-814C-911E77B76A30}">
      <dgm:prSet/>
      <dgm:spPr/>
    </dgm:pt>
    <dgm:pt modelId="{7E3AC046-BD2B-4EE9-81A2-E1CE6CE984EC}" type="sibTrans" cxnId="{ACCC2AFB-399B-4C0B-814C-911E77B76A30}">
      <dgm:prSet/>
      <dgm:spPr/>
    </dgm:pt>
    <dgm:pt modelId="{492E33C1-E728-46D8-BC18-E3B5AE50601F}">
      <dgm:prSet phldrT="[Texte]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fr-FR" dirty="0" smtClean="0"/>
            <a:t>de préparer une réorientation (7</a:t>
          </a:r>
          <a:r>
            <a:rPr lang="fr-FR" dirty="0" smtClean="0">
              <a:solidFill>
                <a:schemeClr val="tx1"/>
              </a:solidFill>
            </a:rPr>
            <a:t> répondants) </a:t>
          </a:r>
          <a:endParaRPr lang="fr-FR" dirty="0"/>
        </a:p>
      </dgm:t>
    </dgm:pt>
    <dgm:pt modelId="{D6602D06-A171-42D0-A10F-3A6C55DB4F4F}" type="parTrans" cxnId="{05FAAC29-2AE2-4245-9DEB-76048DEF62F6}">
      <dgm:prSet/>
      <dgm:spPr/>
    </dgm:pt>
    <dgm:pt modelId="{B97B67D5-1D6D-4A6C-B8F5-4D25CAF9EE7D}" type="sibTrans" cxnId="{05FAAC29-2AE2-4245-9DEB-76048DEF62F6}">
      <dgm:prSet/>
      <dgm:spPr/>
    </dgm:pt>
    <dgm:pt modelId="{D97A59DA-96EB-4C12-88AF-5281C0EE5795}" type="pres">
      <dgm:prSet presAssocID="{6F045978-85B7-4200-8AD6-E8563ADD98CD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F8B0CABD-F5C7-41DC-B048-6DEFD3C5C735}" type="pres">
      <dgm:prSet presAssocID="{02651DC6-2737-45E2-8520-9D9D780501BD}" presName="linNode" presStyleCnt="0"/>
      <dgm:spPr/>
    </dgm:pt>
    <dgm:pt modelId="{ED65357B-54B3-4C7F-B6A9-EDFB8B5312AA}" type="pres">
      <dgm:prSet presAssocID="{02651DC6-2737-45E2-8520-9D9D780501BD}" presName="parentText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E2D4D233-7564-49A0-8EDD-DC2CD80526EB}" type="pres">
      <dgm:prSet presAssocID="{02651DC6-2737-45E2-8520-9D9D780501BD}" presName="descendantText" presStyleLbl="alignAccFollowNode1" presStyleIdx="0" presStyleCnt="3" custLinFactNeighborX="1353" custLinFactNeighborY="-755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AC2D0E85-80F1-4746-9632-52B6406224BF}" type="pres">
      <dgm:prSet presAssocID="{33565EF6-23A1-4938-AFC2-DF1A04D11EEF}" presName="sp" presStyleCnt="0"/>
      <dgm:spPr/>
    </dgm:pt>
    <dgm:pt modelId="{4FE600F4-98B6-4E76-9089-2B845485D62D}" type="pres">
      <dgm:prSet presAssocID="{E6C4EC9C-003D-4CF2-998E-5BB0C2615DBC}" presName="linNode" presStyleCnt="0"/>
      <dgm:spPr/>
    </dgm:pt>
    <dgm:pt modelId="{8E1C7C36-B28E-463E-9B7C-CBD4F4A7DFE7}" type="pres">
      <dgm:prSet presAssocID="{E6C4EC9C-003D-4CF2-998E-5BB0C2615DBC}" presName="parentText" presStyleLbl="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A6723134-DB7F-4244-A7F5-DD68258B3C8C}" type="pres">
      <dgm:prSet presAssocID="{E6C4EC9C-003D-4CF2-998E-5BB0C2615DBC}" presName="descendantText" presStyleLbl="alignAccFollowNode1" presStyleIdx="1" presStyleCnt="3" custScaleY="113380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E6429E40-69A1-4D4D-A4C0-35BC7F6B302C}" type="pres">
      <dgm:prSet presAssocID="{A168F880-51A7-4709-9BC4-765F33A62EC2}" presName="sp" presStyleCnt="0"/>
      <dgm:spPr/>
    </dgm:pt>
    <dgm:pt modelId="{2221DDEC-89A0-4FFF-8B66-E3FF55ADBEC6}" type="pres">
      <dgm:prSet presAssocID="{4BD4AF6E-DD80-46A5-8A2C-4506A3647C89}" presName="linNode" presStyleCnt="0"/>
      <dgm:spPr/>
    </dgm:pt>
    <dgm:pt modelId="{D26BBCC6-3BAD-4683-92E0-56281F08A9CC}" type="pres">
      <dgm:prSet presAssocID="{4BD4AF6E-DD80-46A5-8A2C-4506A3647C89}" presName="parentText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50280043-6F05-48F6-B393-3A364DC4C2EB}" type="pres">
      <dgm:prSet presAssocID="{4BD4AF6E-DD80-46A5-8A2C-4506A3647C89}" presName="descendantText" presStyleLbl="align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82F8EA47-31F1-47DE-9C4C-592FDFAFACFC}" srcId="{4BD4AF6E-DD80-46A5-8A2C-4506A3647C89}" destId="{4CC5AB72-DCBC-45B0-A699-4C9CBA117E9F}" srcOrd="2" destOrd="0" parTransId="{EADD7688-1E9B-47D5-BEE7-7941D80C5004}" sibTransId="{121BA3CA-7798-479D-9675-13ED77751405}"/>
    <dgm:cxn modelId="{BC1408BB-1D61-4690-9B72-14BED18615DD}" srcId="{6F045978-85B7-4200-8AD6-E8563ADD98CD}" destId="{4BD4AF6E-DD80-46A5-8A2C-4506A3647C89}" srcOrd="2" destOrd="0" parTransId="{F4AB7A8F-524E-461F-B962-A17AA208D4A0}" sibTransId="{07259874-C583-4D13-B44C-546C7FFD9F95}"/>
    <dgm:cxn modelId="{8C0AEC45-D802-4619-89AE-1DB8BF04D06E}" srcId="{E6C4EC9C-003D-4CF2-998E-5BB0C2615DBC}" destId="{A3622BB8-31B4-4EE8-8BA1-DC2A286CF2F2}" srcOrd="0" destOrd="0" parTransId="{5E6F2229-12B5-413A-AD26-9CC4A6EB2BF2}" sibTransId="{561332C3-5529-4AB3-BDD7-188A27A908D0}"/>
    <dgm:cxn modelId="{5D3C03B5-9695-45AA-92FD-CCA36B467342}" type="presOf" srcId="{4BD4AF6E-DD80-46A5-8A2C-4506A3647C89}" destId="{D26BBCC6-3BAD-4683-92E0-56281F08A9CC}" srcOrd="0" destOrd="0" presId="urn:microsoft.com/office/officeart/2005/8/layout/vList5"/>
    <dgm:cxn modelId="{F61A67AD-9F0F-43B1-89AB-E6EB77E0219F}" type="presOf" srcId="{F3AD6372-BD70-4957-966F-CEB9A2F0F6AE}" destId="{E2D4D233-7564-49A0-8EDD-DC2CD80526EB}" srcOrd="0" destOrd="4" presId="urn:microsoft.com/office/officeart/2005/8/layout/vList5"/>
    <dgm:cxn modelId="{F62ABF26-5334-4B17-8CA5-CECEBA04D66C}" type="presOf" srcId="{008F034A-3960-48F0-9352-5D978E62C111}" destId="{A6723134-DB7F-4244-A7F5-DD68258B3C8C}" srcOrd="0" destOrd="1" presId="urn:microsoft.com/office/officeart/2005/8/layout/vList5"/>
    <dgm:cxn modelId="{5B7B72D3-1914-4EEC-A86D-538459E7F53F}" type="presOf" srcId="{8AD4C68A-599F-4551-90AF-B2D1B3F6B407}" destId="{A6723134-DB7F-4244-A7F5-DD68258B3C8C}" srcOrd="0" destOrd="3" presId="urn:microsoft.com/office/officeart/2005/8/layout/vList5"/>
    <dgm:cxn modelId="{5BF56F1D-2603-494E-A292-6AAEA631EA57}" srcId="{E6C4EC9C-003D-4CF2-998E-5BB0C2615DBC}" destId="{2C04FD5C-1E9B-4193-8AF3-D2A70830E5F6}" srcOrd="5" destOrd="0" parTransId="{A3CAC0E9-7C6B-46FE-B24D-E77BCD661D0B}" sibTransId="{B2EE998E-8E27-45DF-A6A3-F2CEA58FABCE}"/>
    <dgm:cxn modelId="{8CE7CCAD-7E46-48B7-BF61-CF7D793A5B36}" srcId="{4BD4AF6E-DD80-46A5-8A2C-4506A3647C89}" destId="{2C265BA0-F2B2-41B3-9314-FFCA53780841}" srcOrd="1" destOrd="0" parTransId="{20B725BC-B8F7-48E4-AD03-C91D8025F73E}" sibTransId="{C40BF877-9C70-43CD-9EE4-97729921270B}"/>
    <dgm:cxn modelId="{E8B4C593-10EF-4591-B4B0-6870DC296019}" type="presOf" srcId="{014D26C5-0DDD-40DD-91C2-7837CC4ACB54}" destId="{50280043-6F05-48F6-B393-3A364DC4C2EB}" srcOrd="0" destOrd="4" presId="urn:microsoft.com/office/officeart/2005/8/layout/vList5"/>
    <dgm:cxn modelId="{2BB54EBF-B8BE-4569-8A5A-2F352E0EFC24}" type="presOf" srcId="{260E3FCA-7CEE-47BA-838C-AC5357B8741B}" destId="{E2D4D233-7564-49A0-8EDD-DC2CD80526EB}" srcOrd="0" destOrd="2" presId="urn:microsoft.com/office/officeart/2005/8/layout/vList5"/>
    <dgm:cxn modelId="{1DBD57C2-8D16-4A87-BCC1-1339E5458181}" type="presOf" srcId="{0B581A63-7E5C-476D-B7D3-54228FCB51E7}" destId="{E2D4D233-7564-49A0-8EDD-DC2CD80526EB}" srcOrd="0" destOrd="1" presId="urn:microsoft.com/office/officeart/2005/8/layout/vList5"/>
    <dgm:cxn modelId="{100A494E-893F-4866-A56B-C7B846CAA5BD}" srcId="{E6C4EC9C-003D-4CF2-998E-5BB0C2615DBC}" destId="{008F034A-3960-48F0-9352-5D978E62C111}" srcOrd="1" destOrd="0" parTransId="{6209F727-E490-4565-8525-52F3DB62D052}" sibTransId="{7E910C5B-53FB-4DE8-B4AC-12E0BF2C9B6F}"/>
    <dgm:cxn modelId="{432A182F-C391-4953-8EBD-EB36211DE08F}" type="presOf" srcId="{2C04FD5C-1E9B-4193-8AF3-D2A70830E5F6}" destId="{A6723134-DB7F-4244-A7F5-DD68258B3C8C}" srcOrd="0" destOrd="5" presId="urn:microsoft.com/office/officeart/2005/8/layout/vList5"/>
    <dgm:cxn modelId="{56029166-0CC7-457A-B6FE-E39CC7812183}" type="presOf" srcId="{02651DC6-2737-45E2-8520-9D9D780501BD}" destId="{ED65357B-54B3-4C7F-B6A9-EDFB8B5312AA}" srcOrd="0" destOrd="0" presId="urn:microsoft.com/office/officeart/2005/8/layout/vList5"/>
    <dgm:cxn modelId="{F79EC44D-C10F-4818-840C-2008F600EC92}" type="presOf" srcId="{89FDD000-4A7B-4C80-822A-298C628A64B4}" destId="{A6723134-DB7F-4244-A7F5-DD68258B3C8C}" srcOrd="0" destOrd="2" presId="urn:microsoft.com/office/officeart/2005/8/layout/vList5"/>
    <dgm:cxn modelId="{4DC46C50-D5A2-4CAC-8BAB-D40C8393E231}" srcId="{4BD4AF6E-DD80-46A5-8A2C-4506A3647C89}" destId="{014D26C5-0DDD-40DD-91C2-7837CC4ACB54}" srcOrd="4" destOrd="0" parTransId="{92A96A99-62A3-49AB-BDF2-EFCB24CFD94D}" sibTransId="{320D351A-6338-4D84-B9FD-AE987480A1A5}"/>
    <dgm:cxn modelId="{FC4DA066-8BB7-4688-8E39-4A6578AC225B}" type="presOf" srcId="{E6C4EC9C-003D-4CF2-998E-5BB0C2615DBC}" destId="{8E1C7C36-B28E-463E-9B7C-CBD4F4A7DFE7}" srcOrd="0" destOrd="0" presId="urn:microsoft.com/office/officeart/2005/8/layout/vList5"/>
    <dgm:cxn modelId="{82ABCA9A-BBDF-444D-9C07-C5BAECA89480}" srcId="{E6C4EC9C-003D-4CF2-998E-5BB0C2615DBC}" destId="{8AD4C68A-599F-4551-90AF-B2D1B3F6B407}" srcOrd="3" destOrd="0" parTransId="{43B19739-BF9C-47DE-8859-2773BD43D159}" sibTransId="{C66043AF-9A32-42A3-9562-632F72435AE5}"/>
    <dgm:cxn modelId="{A1270D49-7196-4191-8777-013C78F07E09}" type="presOf" srcId="{6560D364-0D0F-4396-9B2B-F8ED64DB9067}" destId="{E2D4D233-7564-49A0-8EDD-DC2CD80526EB}" srcOrd="0" destOrd="3" presId="urn:microsoft.com/office/officeart/2005/8/layout/vList5"/>
    <dgm:cxn modelId="{ACCC2AFB-399B-4C0B-814C-911E77B76A30}" srcId="{4BD4AF6E-DD80-46A5-8A2C-4506A3647C89}" destId="{47912D22-9D73-47F2-8FB2-DEE4CAE768CF}" srcOrd="3" destOrd="0" parTransId="{A450D86C-D8AD-4714-9B8B-BB3FDDCA90DB}" sibTransId="{7E3AC046-BD2B-4EE9-81A2-E1CE6CE984EC}"/>
    <dgm:cxn modelId="{3A07A61C-DDF2-4BEA-9954-93381B4488AF}" srcId="{02651DC6-2737-45E2-8520-9D9D780501BD}" destId="{6560D364-0D0F-4396-9B2B-F8ED64DB9067}" srcOrd="3" destOrd="0" parTransId="{7ED1219C-1280-44A8-991C-894A36B33887}" sibTransId="{5E945765-AC85-4E78-A6AF-EC8C1E948650}"/>
    <dgm:cxn modelId="{C05B40B5-DFEB-47D9-A37E-D9D7F8A7089F}" srcId="{6F045978-85B7-4200-8AD6-E8563ADD98CD}" destId="{E6C4EC9C-003D-4CF2-998E-5BB0C2615DBC}" srcOrd="1" destOrd="0" parTransId="{946BDB17-F9DC-4846-AD83-FCCEDB43A335}" sibTransId="{A168F880-51A7-4709-9BC4-765F33A62EC2}"/>
    <dgm:cxn modelId="{16066F4B-96D2-4458-91EB-2E809101D8C0}" srcId="{02651DC6-2737-45E2-8520-9D9D780501BD}" destId="{F3AD6372-BD70-4957-966F-CEB9A2F0F6AE}" srcOrd="4" destOrd="0" parTransId="{BF4D5565-ECB9-4B24-B224-FC4204EE155A}" sibTransId="{4CF28A75-0B31-4C05-9F0B-42BF258A5F7D}"/>
    <dgm:cxn modelId="{9F4BE75B-5D04-433C-A2C5-046F847F40DC}" type="presOf" srcId="{4CC5AB72-DCBC-45B0-A699-4C9CBA117E9F}" destId="{50280043-6F05-48F6-B393-3A364DC4C2EB}" srcOrd="0" destOrd="2" presId="urn:microsoft.com/office/officeart/2005/8/layout/vList5"/>
    <dgm:cxn modelId="{CBF65176-B9DD-4939-98DD-F832773D2578}" type="presOf" srcId="{73B1F5B6-6248-4170-A717-002F4E417E66}" destId="{50280043-6F05-48F6-B393-3A364DC4C2EB}" srcOrd="0" destOrd="0" presId="urn:microsoft.com/office/officeart/2005/8/layout/vList5"/>
    <dgm:cxn modelId="{6D58C3FF-E078-407D-A644-43F03D0113E5}" type="presOf" srcId="{30EFA41C-386D-44FF-9832-02B2D98836C4}" destId="{E2D4D233-7564-49A0-8EDD-DC2CD80526EB}" srcOrd="0" destOrd="0" presId="urn:microsoft.com/office/officeart/2005/8/layout/vList5"/>
    <dgm:cxn modelId="{276C9C95-32E0-4082-8F00-C09EE355AC91}" srcId="{E6C4EC9C-003D-4CF2-998E-5BB0C2615DBC}" destId="{89FDD000-4A7B-4C80-822A-298C628A64B4}" srcOrd="2" destOrd="0" parTransId="{7FE1AB3B-A86A-46C8-B611-4CE32A033E5A}" sibTransId="{4FDEFC4E-217B-4ACB-BC03-7D16CE248C7B}"/>
    <dgm:cxn modelId="{159798F2-B5F6-4E80-8522-37D128F01D1F}" type="presOf" srcId="{2C265BA0-F2B2-41B3-9314-FFCA53780841}" destId="{50280043-6F05-48F6-B393-3A364DC4C2EB}" srcOrd="0" destOrd="1" presId="urn:microsoft.com/office/officeart/2005/8/layout/vList5"/>
    <dgm:cxn modelId="{7D6FF3A2-D4A7-4F3A-B0BA-2021BE6C9261}" type="presOf" srcId="{47912D22-9D73-47F2-8FB2-DEE4CAE768CF}" destId="{50280043-6F05-48F6-B393-3A364DC4C2EB}" srcOrd="0" destOrd="3" presId="urn:microsoft.com/office/officeart/2005/8/layout/vList5"/>
    <dgm:cxn modelId="{4045D8A9-06AE-44CA-8B87-31067F7836E8}" srcId="{4BD4AF6E-DD80-46A5-8A2C-4506A3647C89}" destId="{73B1F5B6-6248-4170-A717-002F4E417E66}" srcOrd="0" destOrd="0" parTransId="{885F406A-1887-4D8F-A2BB-6E854528C005}" sibTransId="{BFB5A55D-59A6-42AD-96EF-F263EAD70A3E}"/>
    <dgm:cxn modelId="{EC9E1222-2184-4F43-B69D-DDE3842FC367}" type="presOf" srcId="{492E33C1-E728-46D8-BC18-E3B5AE50601F}" destId="{A6723134-DB7F-4244-A7F5-DD68258B3C8C}" srcOrd="0" destOrd="4" presId="urn:microsoft.com/office/officeart/2005/8/layout/vList5"/>
    <dgm:cxn modelId="{05FAAC29-2AE2-4245-9DEB-76048DEF62F6}" srcId="{E6C4EC9C-003D-4CF2-998E-5BB0C2615DBC}" destId="{492E33C1-E728-46D8-BC18-E3B5AE50601F}" srcOrd="4" destOrd="0" parTransId="{D6602D06-A171-42D0-A10F-3A6C55DB4F4F}" sibTransId="{B97B67D5-1D6D-4A6C-B8F5-4D25CAF9EE7D}"/>
    <dgm:cxn modelId="{2686D989-0DD8-4435-80ED-F71F0716E48F}" type="presOf" srcId="{6F045978-85B7-4200-8AD6-E8563ADD98CD}" destId="{D97A59DA-96EB-4C12-88AF-5281C0EE5795}" srcOrd="0" destOrd="0" presId="urn:microsoft.com/office/officeart/2005/8/layout/vList5"/>
    <dgm:cxn modelId="{20A6A04B-5154-44E7-BE4F-4887E8AF7CAC}" srcId="{02651DC6-2737-45E2-8520-9D9D780501BD}" destId="{0B581A63-7E5C-476D-B7D3-54228FCB51E7}" srcOrd="1" destOrd="0" parTransId="{03CC1737-AB05-4926-A6E8-E5CAB103E755}" sibTransId="{6F4BBA8D-15A0-48DC-A040-7E1072F6C905}"/>
    <dgm:cxn modelId="{BF0E509A-EA0A-4A82-9DE7-0681CB7B1FE7}" type="presOf" srcId="{A3622BB8-31B4-4EE8-8BA1-DC2A286CF2F2}" destId="{A6723134-DB7F-4244-A7F5-DD68258B3C8C}" srcOrd="0" destOrd="0" presId="urn:microsoft.com/office/officeart/2005/8/layout/vList5"/>
    <dgm:cxn modelId="{F48E6338-3ABE-4A06-88A0-DF49B9E6A17F}" srcId="{02651DC6-2737-45E2-8520-9D9D780501BD}" destId="{260E3FCA-7CEE-47BA-838C-AC5357B8741B}" srcOrd="2" destOrd="0" parTransId="{3748F0C5-7B25-45D5-8019-A1B15A2B4011}" sibTransId="{CFABF9E1-475A-44D4-8800-BC8DA8CF7292}"/>
    <dgm:cxn modelId="{57C80267-EF53-494A-B7AB-AB32A212E140}" srcId="{6F045978-85B7-4200-8AD6-E8563ADD98CD}" destId="{02651DC6-2737-45E2-8520-9D9D780501BD}" srcOrd="0" destOrd="0" parTransId="{AEE89CBB-E2B7-4178-B234-166E243E8DF9}" sibTransId="{33565EF6-23A1-4938-AFC2-DF1A04D11EEF}"/>
    <dgm:cxn modelId="{E10131F2-98AD-4FC9-89C7-254F763237CD}" srcId="{02651DC6-2737-45E2-8520-9D9D780501BD}" destId="{30EFA41C-386D-44FF-9832-02B2D98836C4}" srcOrd="0" destOrd="0" parTransId="{4D26B5BE-8858-461F-B78E-9A35018FE38D}" sibTransId="{F35831FB-DEEA-4B7A-9D59-8C5E069DEEF9}"/>
    <dgm:cxn modelId="{1828C39F-8AB1-4F7C-9A77-14C62ACC8197}" type="presParOf" srcId="{D97A59DA-96EB-4C12-88AF-5281C0EE5795}" destId="{F8B0CABD-F5C7-41DC-B048-6DEFD3C5C735}" srcOrd="0" destOrd="0" presId="urn:microsoft.com/office/officeart/2005/8/layout/vList5"/>
    <dgm:cxn modelId="{C4C060A6-DA49-46B9-92EB-6CC435C368DA}" type="presParOf" srcId="{F8B0CABD-F5C7-41DC-B048-6DEFD3C5C735}" destId="{ED65357B-54B3-4C7F-B6A9-EDFB8B5312AA}" srcOrd="0" destOrd="0" presId="urn:microsoft.com/office/officeart/2005/8/layout/vList5"/>
    <dgm:cxn modelId="{E8385015-1076-4157-8FF9-A60F8CFBC506}" type="presParOf" srcId="{F8B0CABD-F5C7-41DC-B048-6DEFD3C5C735}" destId="{E2D4D233-7564-49A0-8EDD-DC2CD80526EB}" srcOrd="1" destOrd="0" presId="urn:microsoft.com/office/officeart/2005/8/layout/vList5"/>
    <dgm:cxn modelId="{74817882-4D28-41EF-AC89-9B1066737CBF}" type="presParOf" srcId="{D97A59DA-96EB-4C12-88AF-5281C0EE5795}" destId="{AC2D0E85-80F1-4746-9632-52B6406224BF}" srcOrd="1" destOrd="0" presId="urn:microsoft.com/office/officeart/2005/8/layout/vList5"/>
    <dgm:cxn modelId="{BCDEF064-F398-4EDB-BCF8-19C63E93CE31}" type="presParOf" srcId="{D97A59DA-96EB-4C12-88AF-5281C0EE5795}" destId="{4FE600F4-98B6-4E76-9089-2B845485D62D}" srcOrd="2" destOrd="0" presId="urn:microsoft.com/office/officeart/2005/8/layout/vList5"/>
    <dgm:cxn modelId="{C31D8239-F729-473E-9205-AA5B13EDC871}" type="presParOf" srcId="{4FE600F4-98B6-4E76-9089-2B845485D62D}" destId="{8E1C7C36-B28E-463E-9B7C-CBD4F4A7DFE7}" srcOrd="0" destOrd="0" presId="urn:microsoft.com/office/officeart/2005/8/layout/vList5"/>
    <dgm:cxn modelId="{A10DFB97-E81B-4CF0-A2A1-1E7DD95A831F}" type="presParOf" srcId="{4FE600F4-98B6-4E76-9089-2B845485D62D}" destId="{A6723134-DB7F-4244-A7F5-DD68258B3C8C}" srcOrd="1" destOrd="0" presId="urn:microsoft.com/office/officeart/2005/8/layout/vList5"/>
    <dgm:cxn modelId="{EE886917-8F08-41A5-B899-C8245C9EDEC3}" type="presParOf" srcId="{D97A59DA-96EB-4C12-88AF-5281C0EE5795}" destId="{E6429E40-69A1-4D4D-A4C0-35BC7F6B302C}" srcOrd="3" destOrd="0" presId="urn:microsoft.com/office/officeart/2005/8/layout/vList5"/>
    <dgm:cxn modelId="{23CCDCEA-143D-4233-87CC-E929E1E60664}" type="presParOf" srcId="{D97A59DA-96EB-4C12-88AF-5281C0EE5795}" destId="{2221DDEC-89A0-4FFF-8B66-E3FF55ADBEC6}" srcOrd="4" destOrd="0" presId="urn:microsoft.com/office/officeart/2005/8/layout/vList5"/>
    <dgm:cxn modelId="{CEB95428-9DE2-460A-92AD-A679F678FF4B}" type="presParOf" srcId="{2221DDEC-89A0-4FFF-8B66-E3FF55ADBEC6}" destId="{D26BBCC6-3BAD-4683-92E0-56281F08A9CC}" srcOrd="0" destOrd="0" presId="urn:microsoft.com/office/officeart/2005/8/layout/vList5"/>
    <dgm:cxn modelId="{59B19ED9-04CD-4E9C-88FA-B0962667F126}" type="presParOf" srcId="{2221DDEC-89A0-4FFF-8B66-E3FF55ADBEC6}" destId="{50280043-6F05-48F6-B393-3A364DC4C2EB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xmlns="" relId="rId8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6F045978-85B7-4200-8AD6-E8563ADD98CD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02651DC6-2737-45E2-8520-9D9D780501BD}">
      <dgm:prSet phldrT="[Texte]" custT="1"/>
      <dgm:spPr>
        <a:solidFill>
          <a:srgbClr val="00B0F0"/>
        </a:solidFill>
      </dgm:spPr>
      <dgm:t>
        <a:bodyPr/>
        <a:lstStyle/>
        <a:p>
          <a:pPr algn="l"/>
          <a:r>
            <a:rPr lang="fr-FR" sz="2800" dirty="0" smtClean="0">
              <a:solidFill>
                <a:schemeClr val="bg1"/>
              </a:solidFill>
            </a:rPr>
            <a:t>Pour les étudiants de L1, qui arrivent à l’UTM, l’université doit répondre à plusieurs attentes</a:t>
          </a:r>
          <a:endParaRPr lang="fr-FR" sz="3500" dirty="0">
            <a:solidFill>
              <a:schemeClr val="bg1"/>
            </a:solidFill>
          </a:endParaRPr>
        </a:p>
      </dgm:t>
    </dgm:pt>
    <dgm:pt modelId="{AEE89CBB-E2B7-4178-B234-166E243E8DF9}" type="parTrans" cxnId="{57C80267-EF53-494A-B7AB-AB32A212E140}">
      <dgm:prSet/>
      <dgm:spPr/>
      <dgm:t>
        <a:bodyPr/>
        <a:lstStyle/>
        <a:p>
          <a:endParaRPr lang="fr-FR">
            <a:solidFill>
              <a:schemeClr val="tx1"/>
            </a:solidFill>
          </a:endParaRPr>
        </a:p>
      </dgm:t>
    </dgm:pt>
    <dgm:pt modelId="{33565EF6-23A1-4938-AFC2-DF1A04D11EEF}" type="sibTrans" cxnId="{57C80267-EF53-494A-B7AB-AB32A212E140}">
      <dgm:prSet/>
      <dgm:spPr/>
      <dgm:t>
        <a:bodyPr/>
        <a:lstStyle/>
        <a:p>
          <a:endParaRPr lang="fr-FR">
            <a:solidFill>
              <a:schemeClr val="tx1"/>
            </a:solidFill>
          </a:endParaRPr>
        </a:p>
      </dgm:t>
    </dgm:pt>
    <dgm:pt modelId="{D97A59DA-96EB-4C12-88AF-5281C0EE5795}" type="pres">
      <dgm:prSet presAssocID="{6F045978-85B7-4200-8AD6-E8563ADD98CD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F8B0CABD-F5C7-41DC-B048-6DEFD3C5C735}" type="pres">
      <dgm:prSet presAssocID="{02651DC6-2737-45E2-8520-9D9D780501BD}" presName="linNode" presStyleCnt="0"/>
      <dgm:spPr/>
    </dgm:pt>
    <dgm:pt modelId="{ED65357B-54B3-4C7F-B6A9-EDFB8B5312AA}" type="pres">
      <dgm:prSet presAssocID="{02651DC6-2737-45E2-8520-9D9D780501BD}" presName="parentText" presStyleLbl="node1" presStyleIdx="0" presStyleCnt="1" custScaleY="83099" custLinFactNeighborX="-86222" custLinFactNeighborY="0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FB7FA20C-B871-4620-826D-73E4C225A119}" type="presOf" srcId="{02651DC6-2737-45E2-8520-9D9D780501BD}" destId="{ED65357B-54B3-4C7F-B6A9-EDFB8B5312AA}" srcOrd="0" destOrd="0" presId="urn:microsoft.com/office/officeart/2005/8/layout/vList5"/>
    <dgm:cxn modelId="{57C80267-EF53-494A-B7AB-AB32A212E140}" srcId="{6F045978-85B7-4200-8AD6-E8563ADD98CD}" destId="{02651DC6-2737-45E2-8520-9D9D780501BD}" srcOrd="0" destOrd="0" parTransId="{AEE89CBB-E2B7-4178-B234-166E243E8DF9}" sibTransId="{33565EF6-23A1-4938-AFC2-DF1A04D11EEF}"/>
    <dgm:cxn modelId="{393FF32D-1EBA-4974-B940-AA0FA6C5138B}" type="presOf" srcId="{6F045978-85B7-4200-8AD6-E8563ADD98CD}" destId="{D97A59DA-96EB-4C12-88AF-5281C0EE5795}" srcOrd="0" destOrd="0" presId="urn:microsoft.com/office/officeart/2005/8/layout/vList5"/>
    <dgm:cxn modelId="{944E3ED6-A64E-428A-B697-6A2C12C38BF7}" type="presParOf" srcId="{D97A59DA-96EB-4C12-88AF-5281C0EE5795}" destId="{F8B0CABD-F5C7-41DC-B048-6DEFD3C5C735}" srcOrd="0" destOrd="0" presId="urn:microsoft.com/office/officeart/2005/8/layout/vList5"/>
    <dgm:cxn modelId="{37BDAB37-2164-452F-BE11-6AAD51D8C851}" type="presParOf" srcId="{F8B0CABD-F5C7-41DC-B048-6DEFD3C5C735}" destId="{ED65357B-54B3-4C7F-B6A9-EDFB8B5312AA}" srcOrd="0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xmlns="" relId="rId8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6F045978-85B7-4200-8AD6-E8563ADD98CD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02651DC6-2737-45E2-8520-9D9D780501BD}">
      <dgm:prSet phldrT="[Texte]" custT="1"/>
      <dgm:spPr>
        <a:solidFill>
          <a:srgbClr val="00B0F0"/>
        </a:solidFill>
      </dgm:spPr>
      <dgm:t>
        <a:bodyPr/>
        <a:lstStyle/>
        <a:p>
          <a:pPr algn="l"/>
          <a:r>
            <a:rPr lang="fr-FR" sz="2400" dirty="0" smtClean="0"/>
            <a:t>L’accueil et l’accompagnement à la rentrée</a:t>
          </a:r>
          <a:endParaRPr lang="fr-FR" sz="2400" dirty="0"/>
        </a:p>
      </dgm:t>
    </dgm:pt>
    <dgm:pt modelId="{AEE89CBB-E2B7-4178-B234-166E243E8DF9}" type="parTrans" cxnId="{57C80267-EF53-494A-B7AB-AB32A212E140}">
      <dgm:prSet/>
      <dgm:spPr/>
      <dgm:t>
        <a:bodyPr/>
        <a:lstStyle/>
        <a:p>
          <a:endParaRPr lang="fr-FR"/>
        </a:p>
      </dgm:t>
    </dgm:pt>
    <dgm:pt modelId="{33565EF6-23A1-4938-AFC2-DF1A04D11EEF}" type="sibTrans" cxnId="{57C80267-EF53-494A-B7AB-AB32A212E140}">
      <dgm:prSet/>
      <dgm:spPr/>
      <dgm:t>
        <a:bodyPr/>
        <a:lstStyle/>
        <a:p>
          <a:endParaRPr lang="fr-FR"/>
        </a:p>
      </dgm:t>
    </dgm:pt>
    <dgm:pt modelId="{9DE68122-EEEC-45B3-82A7-206805A1C584}">
      <dgm:prSet phldrT="[Texte]" custT="1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/>
        <a:lstStyle/>
        <a:p>
          <a:pPr algn="just"/>
          <a:r>
            <a:rPr lang="fr-FR" sz="1400" dirty="0" smtClean="0"/>
            <a:t>Un étudiants sur deux est satisfait </a:t>
          </a:r>
          <a:r>
            <a:rPr lang="fr-FR" sz="1400" dirty="0" smtClean="0"/>
            <a:t>de l’accueil et de l’accompagnement dont </a:t>
          </a:r>
          <a:r>
            <a:rPr lang="fr-FR" sz="1400" dirty="0" smtClean="0"/>
            <a:t>il a </a:t>
          </a:r>
          <a:r>
            <a:rPr lang="fr-FR" sz="1400" dirty="0" smtClean="0"/>
            <a:t>bénéficié avant les inscriptions (réunions de rentrée, accueil des bacheliers…).</a:t>
          </a:r>
          <a:endParaRPr lang="fr-FR" sz="1400" dirty="0"/>
        </a:p>
      </dgm:t>
    </dgm:pt>
    <dgm:pt modelId="{0485B0C6-C205-4D6F-8057-51D3811314C9}" type="parTrans" cxnId="{6984842B-7D28-4622-9762-1A6CB1751D5A}">
      <dgm:prSet/>
      <dgm:spPr/>
      <dgm:t>
        <a:bodyPr/>
        <a:lstStyle/>
        <a:p>
          <a:endParaRPr lang="fr-FR"/>
        </a:p>
      </dgm:t>
    </dgm:pt>
    <dgm:pt modelId="{0E6EA673-F334-4A78-B1DB-AE1135D20606}" type="sibTrans" cxnId="{6984842B-7D28-4622-9762-1A6CB1751D5A}">
      <dgm:prSet/>
      <dgm:spPr/>
      <dgm:t>
        <a:bodyPr/>
        <a:lstStyle/>
        <a:p>
          <a:endParaRPr lang="fr-FR"/>
        </a:p>
      </dgm:t>
    </dgm:pt>
    <dgm:pt modelId="{E6C4EC9C-003D-4CF2-998E-5BB0C2615DBC}">
      <dgm:prSet phldrT="[Texte]" custT="1"/>
      <dgm:spPr>
        <a:solidFill>
          <a:srgbClr val="00B0F0"/>
        </a:solidFill>
      </dgm:spPr>
      <dgm:t>
        <a:bodyPr/>
        <a:lstStyle/>
        <a:p>
          <a:pPr algn="l"/>
          <a:r>
            <a:rPr lang="fr-FR" sz="2400" dirty="0" smtClean="0"/>
            <a:t>La vie étudiante sur le campus</a:t>
          </a:r>
          <a:endParaRPr lang="fr-FR" sz="2400" dirty="0"/>
        </a:p>
      </dgm:t>
    </dgm:pt>
    <dgm:pt modelId="{946BDB17-F9DC-4846-AD83-FCCEDB43A335}" type="parTrans" cxnId="{C05B40B5-DFEB-47D9-A37E-D9D7F8A7089F}">
      <dgm:prSet/>
      <dgm:spPr/>
      <dgm:t>
        <a:bodyPr/>
        <a:lstStyle/>
        <a:p>
          <a:endParaRPr lang="fr-FR"/>
        </a:p>
      </dgm:t>
    </dgm:pt>
    <dgm:pt modelId="{A168F880-51A7-4709-9BC4-765F33A62EC2}" type="sibTrans" cxnId="{C05B40B5-DFEB-47D9-A37E-D9D7F8A7089F}">
      <dgm:prSet/>
      <dgm:spPr/>
      <dgm:t>
        <a:bodyPr/>
        <a:lstStyle/>
        <a:p>
          <a:endParaRPr lang="fr-FR"/>
        </a:p>
      </dgm:t>
    </dgm:pt>
    <dgm:pt modelId="{E68695E6-7F68-4F8E-9236-C2AE74143A77}">
      <dgm:prSet phldrT="[Texte]" custT="1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 anchor="t"/>
        <a:lstStyle/>
        <a:p>
          <a:pPr algn="just"/>
          <a:r>
            <a:rPr lang="fr-FR" sz="1400" dirty="0" smtClean="0"/>
            <a:t>11/40 étudiants </a:t>
          </a:r>
          <a:r>
            <a:rPr lang="fr-FR" sz="1400" dirty="0" smtClean="0"/>
            <a:t>envisagent d’adhérer à une association </a:t>
          </a:r>
          <a:r>
            <a:rPr lang="fr-FR" sz="1400" dirty="0" smtClean="0"/>
            <a:t>étudiante</a:t>
          </a:r>
          <a:endParaRPr lang="fr-FR" sz="1100" dirty="0"/>
        </a:p>
      </dgm:t>
    </dgm:pt>
    <dgm:pt modelId="{6EA23FD2-117A-442A-8420-864FC1933487}" type="parTrans" cxnId="{19481007-E091-4547-AEFA-6C6DFBECECD1}">
      <dgm:prSet/>
      <dgm:spPr/>
      <dgm:t>
        <a:bodyPr/>
        <a:lstStyle/>
        <a:p>
          <a:endParaRPr lang="fr-FR"/>
        </a:p>
      </dgm:t>
    </dgm:pt>
    <dgm:pt modelId="{7411122F-AB0C-4B24-AA39-63F1324C670A}" type="sibTrans" cxnId="{19481007-E091-4547-AEFA-6C6DFBECECD1}">
      <dgm:prSet/>
      <dgm:spPr/>
      <dgm:t>
        <a:bodyPr/>
        <a:lstStyle/>
        <a:p>
          <a:endParaRPr lang="fr-FR"/>
        </a:p>
      </dgm:t>
    </dgm:pt>
    <dgm:pt modelId="{4BD4AF6E-DD80-46A5-8A2C-4506A3647C89}">
      <dgm:prSet phldrT="[Texte]" custT="1"/>
      <dgm:spPr>
        <a:solidFill>
          <a:srgbClr val="00B0F0"/>
        </a:solidFill>
      </dgm:spPr>
      <dgm:t>
        <a:bodyPr/>
        <a:lstStyle/>
        <a:p>
          <a:pPr algn="l"/>
          <a:r>
            <a:rPr lang="fr-FR" sz="2400" dirty="0" smtClean="0"/>
            <a:t>Les sources d’informations </a:t>
          </a:r>
          <a:endParaRPr lang="fr-FR" sz="2400" dirty="0"/>
        </a:p>
      </dgm:t>
    </dgm:pt>
    <dgm:pt modelId="{F4AB7A8F-524E-461F-B962-A17AA208D4A0}" type="parTrans" cxnId="{BC1408BB-1D61-4690-9B72-14BED18615DD}">
      <dgm:prSet/>
      <dgm:spPr/>
      <dgm:t>
        <a:bodyPr/>
        <a:lstStyle/>
        <a:p>
          <a:endParaRPr lang="fr-FR"/>
        </a:p>
      </dgm:t>
    </dgm:pt>
    <dgm:pt modelId="{07259874-C583-4D13-B44C-546C7FFD9F95}" type="sibTrans" cxnId="{BC1408BB-1D61-4690-9B72-14BED18615DD}">
      <dgm:prSet/>
      <dgm:spPr/>
      <dgm:t>
        <a:bodyPr/>
        <a:lstStyle/>
        <a:p>
          <a:endParaRPr lang="fr-FR"/>
        </a:p>
      </dgm:t>
    </dgm:pt>
    <dgm:pt modelId="{01AE0B1B-AE2F-43A2-9DB0-22AB9C0D8377}">
      <dgm:prSet phldrT="[Texte]" custT="1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 anchor="t"/>
        <a:lstStyle/>
        <a:p>
          <a:pPr algn="just"/>
          <a:r>
            <a:rPr lang="fr-FR" sz="1400" dirty="0" smtClean="0"/>
            <a:t>18/40 étudiants </a:t>
          </a:r>
          <a:r>
            <a:rPr lang="fr-FR" sz="1400" dirty="0" smtClean="0"/>
            <a:t>répondants ont consulté le site internet pour se documenter sur la formation et les procédures d’inscription.</a:t>
          </a:r>
          <a:endParaRPr lang="fr-FR" sz="1000" dirty="0"/>
        </a:p>
      </dgm:t>
    </dgm:pt>
    <dgm:pt modelId="{D8F89CA7-20B4-4517-8CEC-511BD39366B2}" type="parTrans" cxnId="{13073168-FF87-49C3-90AD-463FCFBA04B4}">
      <dgm:prSet/>
      <dgm:spPr/>
      <dgm:t>
        <a:bodyPr/>
        <a:lstStyle/>
        <a:p>
          <a:endParaRPr lang="fr-FR"/>
        </a:p>
      </dgm:t>
    </dgm:pt>
    <dgm:pt modelId="{904BC02D-620D-4023-96C6-72347AD9CA34}" type="sibTrans" cxnId="{13073168-FF87-49C3-90AD-463FCFBA04B4}">
      <dgm:prSet/>
      <dgm:spPr/>
      <dgm:t>
        <a:bodyPr/>
        <a:lstStyle/>
        <a:p>
          <a:endParaRPr lang="fr-FR"/>
        </a:p>
      </dgm:t>
    </dgm:pt>
    <dgm:pt modelId="{6148E9EA-C56D-4BC7-9772-DAC97B6064DD}">
      <dgm:prSet phldrT="[Texte]" custT="1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 anchor="t"/>
        <a:lstStyle/>
        <a:p>
          <a:pPr algn="just"/>
          <a:r>
            <a:rPr lang="fr-FR" sz="1400" dirty="0" smtClean="0"/>
            <a:t>22 </a:t>
          </a:r>
          <a:r>
            <a:rPr lang="fr-FR" sz="1400" dirty="0" smtClean="0"/>
            <a:t>pensent fréquenter la bibliothèque de l’UFR. </a:t>
          </a:r>
          <a:endParaRPr lang="fr-FR" sz="1400" dirty="0"/>
        </a:p>
      </dgm:t>
    </dgm:pt>
    <dgm:pt modelId="{DDB895BD-936D-4427-8DBB-9C4D4CE6EF24}" type="parTrans" cxnId="{147E56F2-9EAF-46E8-91BA-81FB5410AB85}">
      <dgm:prSet/>
      <dgm:spPr/>
      <dgm:t>
        <a:bodyPr/>
        <a:lstStyle/>
        <a:p>
          <a:endParaRPr lang="fr-FR"/>
        </a:p>
      </dgm:t>
    </dgm:pt>
    <dgm:pt modelId="{032D74DA-AA75-4DD0-B726-7ABEC4F9685F}" type="sibTrans" cxnId="{147E56F2-9EAF-46E8-91BA-81FB5410AB85}">
      <dgm:prSet/>
      <dgm:spPr/>
      <dgm:t>
        <a:bodyPr/>
        <a:lstStyle/>
        <a:p>
          <a:endParaRPr lang="fr-FR"/>
        </a:p>
      </dgm:t>
    </dgm:pt>
    <dgm:pt modelId="{D2AAF450-1E97-4AF4-A1BD-2A32BCA661B5}">
      <dgm:prSet phldrT="[Texte]" custT="1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 anchor="t"/>
        <a:lstStyle/>
        <a:p>
          <a:pPr algn="just"/>
          <a:r>
            <a:rPr lang="fr-FR" sz="1400" dirty="0" smtClean="0"/>
            <a:t>15 </a:t>
          </a:r>
          <a:r>
            <a:rPr lang="fr-FR" sz="1400" dirty="0" smtClean="0"/>
            <a:t>envisagent de se rendre régulièrement à la bibliothèque centrale.</a:t>
          </a:r>
          <a:endParaRPr lang="fr-FR" sz="1400" dirty="0"/>
        </a:p>
      </dgm:t>
    </dgm:pt>
    <dgm:pt modelId="{DF371FE1-22E9-4E16-AAA4-EAF9571C0D82}" type="parTrans" cxnId="{3CF97135-F7BB-4EAB-AFC9-AC0997B63EF1}">
      <dgm:prSet/>
      <dgm:spPr/>
      <dgm:t>
        <a:bodyPr/>
        <a:lstStyle/>
        <a:p>
          <a:endParaRPr lang="fr-FR"/>
        </a:p>
      </dgm:t>
    </dgm:pt>
    <dgm:pt modelId="{663EFFD2-5F85-4C40-BEE0-425EFE3C902E}" type="sibTrans" cxnId="{3CF97135-F7BB-4EAB-AFC9-AC0997B63EF1}">
      <dgm:prSet/>
      <dgm:spPr/>
      <dgm:t>
        <a:bodyPr/>
        <a:lstStyle/>
        <a:p>
          <a:endParaRPr lang="fr-FR"/>
        </a:p>
      </dgm:t>
    </dgm:pt>
    <dgm:pt modelId="{3F9DBDAD-A3D8-4758-9552-9BD6516BC4C2}">
      <dgm:prSet phldrT="[Texte]" custT="1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 anchor="t"/>
        <a:lstStyle/>
        <a:p>
          <a:pPr algn="just"/>
          <a:r>
            <a:rPr lang="fr-FR" sz="1400" dirty="0" smtClean="0"/>
            <a:t>6 ont </a:t>
          </a:r>
          <a:r>
            <a:rPr lang="fr-FR" sz="1400" dirty="0" smtClean="0"/>
            <a:t>assisté une journée  de découverte de l’UTM lorsqu’ils étaient en première.</a:t>
          </a:r>
          <a:endParaRPr lang="fr-FR" sz="1400" dirty="0"/>
        </a:p>
      </dgm:t>
    </dgm:pt>
    <dgm:pt modelId="{D1C61518-F556-452A-BED0-D5662B71FE28}" type="parTrans" cxnId="{F971002D-03DA-4A53-8292-38B30D0F31BC}">
      <dgm:prSet/>
      <dgm:spPr/>
      <dgm:t>
        <a:bodyPr/>
        <a:lstStyle/>
        <a:p>
          <a:endParaRPr lang="fr-FR"/>
        </a:p>
      </dgm:t>
    </dgm:pt>
    <dgm:pt modelId="{D29302A9-6B4D-46F5-89EB-957BBF0B2898}" type="sibTrans" cxnId="{F971002D-03DA-4A53-8292-38B30D0F31BC}">
      <dgm:prSet/>
      <dgm:spPr/>
      <dgm:t>
        <a:bodyPr/>
        <a:lstStyle/>
        <a:p>
          <a:endParaRPr lang="fr-FR"/>
        </a:p>
      </dgm:t>
    </dgm:pt>
    <dgm:pt modelId="{893C8FE0-C831-40A7-99C6-6A79E8EA9E64}">
      <dgm:prSet phldrT="[Texte]" custT="1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 anchor="t"/>
        <a:lstStyle/>
        <a:p>
          <a:pPr algn="just"/>
          <a:r>
            <a:rPr lang="fr-FR" sz="1400" dirty="0" smtClean="0"/>
            <a:t>21 </a:t>
          </a:r>
          <a:r>
            <a:rPr lang="fr-FR" sz="1400" dirty="0" smtClean="0"/>
            <a:t>ont activé leur ENT et messagerie étudiante</a:t>
          </a:r>
          <a:r>
            <a:rPr lang="fr-FR" sz="1100" dirty="0" smtClean="0"/>
            <a:t>.</a:t>
          </a:r>
          <a:endParaRPr lang="fr-FR" sz="1100" dirty="0"/>
        </a:p>
      </dgm:t>
    </dgm:pt>
    <dgm:pt modelId="{A65662B0-99EF-4439-8604-4A9FD7F86C60}" type="parTrans" cxnId="{2220FB87-A037-4E87-B347-1EC07E08EF5A}">
      <dgm:prSet/>
      <dgm:spPr/>
      <dgm:t>
        <a:bodyPr/>
        <a:lstStyle/>
        <a:p>
          <a:endParaRPr lang="fr-FR"/>
        </a:p>
      </dgm:t>
    </dgm:pt>
    <dgm:pt modelId="{BBC0845B-5BC3-4AB7-BC12-291B5103E86C}" type="sibTrans" cxnId="{2220FB87-A037-4E87-B347-1EC07E08EF5A}">
      <dgm:prSet/>
      <dgm:spPr/>
      <dgm:t>
        <a:bodyPr/>
        <a:lstStyle/>
        <a:p>
          <a:endParaRPr lang="fr-FR"/>
        </a:p>
      </dgm:t>
    </dgm:pt>
    <dgm:pt modelId="{6DDE8F69-F9CE-4E3F-AE13-0D7C98BB7BD1}">
      <dgm:prSet phldrT="[Texte]" custT="1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 anchor="t"/>
        <a:lstStyle/>
        <a:p>
          <a:pPr algn="just"/>
          <a:r>
            <a:rPr lang="fr-FR" sz="1400" dirty="0" smtClean="0"/>
            <a:t>6 sont </a:t>
          </a:r>
          <a:r>
            <a:rPr lang="fr-FR" sz="1400" dirty="0" smtClean="0"/>
            <a:t>allés au salon </a:t>
          </a:r>
          <a:r>
            <a:rPr lang="fr-FR" sz="1400" dirty="0" err="1" smtClean="0"/>
            <a:t>Infosup</a:t>
          </a:r>
          <a:r>
            <a:rPr lang="fr-FR" sz="1400" dirty="0" smtClean="0"/>
            <a:t>.</a:t>
          </a:r>
          <a:endParaRPr lang="fr-FR" sz="1100" dirty="0"/>
        </a:p>
      </dgm:t>
    </dgm:pt>
    <dgm:pt modelId="{81F2693F-50C7-43BD-A54F-BDE8D8683125}" type="parTrans" cxnId="{E7C0DB05-00D7-4822-BEBE-2BAB95353006}">
      <dgm:prSet/>
      <dgm:spPr/>
      <dgm:t>
        <a:bodyPr/>
        <a:lstStyle/>
        <a:p>
          <a:endParaRPr lang="fr-FR"/>
        </a:p>
      </dgm:t>
    </dgm:pt>
    <dgm:pt modelId="{D49322E5-B353-4ABA-83F7-D4D58F4A42F8}" type="sibTrans" cxnId="{E7C0DB05-00D7-4822-BEBE-2BAB95353006}">
      <dgm:prSet/>
      <dgm:spPr/>
      <dgm:t>
        <a:bodyPr/>
        <a:lstStyle/>
        <a:p>
          <a:endParaRPr lang="fr-FR"/>
        </a:p>
      </dgm:t>
    </dgm:pt>
    <dgm:pt modelId="{1776A3DC-F43F-42BF-B5A7-AB875FB2E22C}">
      <dgm:prSet phldrT="[Texte]" custT="1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 anchor="t"/>
        <a:lstStyle/>
        <a:p>
          <a:pPr algn="just"/>
          <a:r>
            <a:rPr lang="fr-FR" sz="1400" dirty="0" smtClean="0"/>
            <a:t>29 se </a:t>
          </a:r>
          <a:r>
            <a:rPr lang="fr-FR" sz="1400" dirty="0" smtClean="0"/>
            <a:t>sont informés sur </a:t>
          </a:r>
          <a:r>
            <a:rPr lang="fr-FR" sz="1400" dirty="0" smtClean="0"/>
            <a:t>leur discipline avant l’inscription</a:t>
          </a:r>
          <a:endParaRPr lang="fr-FR" sz="1400" dirty="0"/>
        </a:p>
      </dgm:t>
    </dgm:pt>
    <dgm:pt modelId="{EDD92B26-A60D-4583-B7BA-A066505261F6}" type="parTrans" cxnId="{331EEDCB-6A38-40DB-A24B-29DF95F1CEE3}">
      <dgm:prSet/>
      <dgm:spPr/>
      <dgm:t>
        <a:bodyPr/>
        <a:lstStyle/>
        <a:p>
          <a:endParaRPr lang="fr-FR"/>
        </a:p>
      </dgm:t>
    </dgm:pt>
    <dgm:pt modelId="{1F2973EE-D291-4569-94F8-2B3EE468A77F}" type="sibTrans" cxnId="{331EEDCB-6A38-40DB-A24B-29DF95F1CEE3}">
      <dgm:prSet/>
      <dgm:spPr/>
      <dgm:t>
        <a:bodyPr/>
        <a:lstStyle/>
        <a:p>
          <a:endParaRPr lang="fr-FR"/>
        </a:p>
      </dgm:t>
    </dgm:pt>
    <dgm:pt modelId="{D97A59DA-96EB-4C12-88AF-5281C0EE5795}" type="pres">
      <dgm:prSet presAssocID="{6F045978-85B7-4200-8AD6-E8563ADD98CD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F8B0CABD-F5C7-41DC-B048-6DEFD3C5C735}" type="pres">
      <dgm:prSet presAssocID="{02651DC6-2737-45E2-8520-9D9D780501BD}" presName="linNode" presStyleCnt="0"/>
      <dgm:spPr/>
    </dgm:pt>
    <dgm:pt modelId="{ED65357B-54B3-4C7F-B6A9-EDFB8B5312AA}" type="pres">
      <dgm:prSet presAssocID="{02651DC6-2737-45E2-8520-9D9D780501BD}" presName="parentText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E2D4D233-7564-49A0-8EDD-DC2CD80526EB}" type="pres">
      <dgm:prSet presAssocID="{02651DC6-2737-45E2-8520-9D9D780501BD}" presName="descendantText" presStyleLbl="alignAccFollowNode1" presStyleIdx="0" presStyleCnt="3" custScaleY="125091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AC2D0E85-80F1-4746-9632-52B6406224BF}" type="pres">
      <dgm:prSet presAssocID="{33565EF6-23A1-4938-AFC2-DF1A04D11EEF}" presName="sp" presStyleCnt="0"/>
      <dgm:spPr/>
    </dgm:pt>
    <dgm:pt modelId="{4FE600F4-98B6-4E76-9089-2B845485D62D}" type="pres">
      <dgm:prSet presAssocID="{E6C4EC9C-003D-4CF2-998E-5BB0C2615DBC}" presName="linNode" presStyleCnt="0"/>
      <dgm:spPr/>
    </dgm:pt>
    <dgm:pt modelId="{8E1C7C36-B28E-463E-9B7C-CBD4F4A7DFE7}" type="pres">
      <dgm:prSet presAssocID="{E6C4EC9C-003D-4CF2-998E-5BB0C2615DBC}" presName="parentText" presStyleLbl="node1" presStyleIdx="1" presStyleCnt="3" custScaleY="113832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A6723134-DB7F-4244-A7F5-DD68258B3C8C}" type="pres">
      <dgm:prSet presAssocID="{E6C4EC9C-003D-4CF2-998E-5BB0C2615DBC}" presName="descendantText" presStyleLbl="alignAccFollowNode1" presStyleIdx="1" presStyleCnt="3" custScaleY="130805" custLinFactNeighborX="136" custLinFactNeighborY="-500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E6429E40-69A1-4D4D-A4C0-35BC7F6B302C}" type="pres">
      <dgm:prSet presAssocID="{A168F880-51A7-4709-9BC4-765F33A62EC2}" presName="sp" presStyleCnt="0"/>
      <dgm:spPr/>
    </dgm:pt>
    <dgm:pt modelId="{2221DDEC-89A0-4FFF-8B66-E3FF55ADBEC6}" type="pres">
      <dgm:prSet presAssocID="{4BD4AF6E-DD80-46A5-8A2C-4506A3647C89}" presName="linNode" presStyleCnt="0"/>
      <dgm:spPr/>
    </dgm:pt>
    <dgm:pt modelId="{D26BBCC6-3BAD-4683-92E0-56281F08A9CC}" type="pres">
      <dgm:prSet presAssocID="{4BD4AF6E-DD80-46A5-8A2C-4506A3647C89}" presName="parentText" presStyleLbl="node1" presStyleIdx="2" presStyleCnt="3" custScaleY="126658" custLinFactNeighborX="1474" custLinFactNeighborY="-503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50280043-6F05-48F6-B393-3A364DC4C2EB}" type="pres">
      <dgm:prSet presAssocID="{4BD4AF6E-DD80-46A5-8A2C-4506A3647C89}" presName="descendantText" presStyleLbl="alignAccFollowNode1" presStyleIdx="2" presStyleCnt="3" custScaleY="147680" custLinFactNeighborY="-951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81C6A8CF-A0F2-4338-9408-89C6A2F67B4A}" type="presOf" srcId="{E68695E6-7F68-4F8E-9236-C2AE74143A77}" destId="{A6723134-DB7F-4244-A7F5-DD68258B3C8C}" srcOrd="0" destOrd="0" presId="urn:microsoft.com/office/officeart/2005/8/layout/vList5"/>
    <dgm:cxn modelId="{F971002D-03DA-4A53-8292-38B30D0F31BC}" srcId="{4BD4AF6E-DD80-46A5-8A2C-4506A3647C89}" destId="{3F9DBDAD-A3D8-4758-9552-9BD6516BC4C2}" srcOrd="2" destOrd="0" parTransId="{D1C61518-F556-452A-BED0-D5662B71FE28}" sibTransId="{D29302A9-6B4D-46F5-89EB-957BBF0B2898}"/>
    <dgm:cxn modelId="{3CF97135-F7BB-4EAB-AFC9-AC0997B63EF1}" srcId="{E6C4EC9C-003D-4CF2-998E-5BB0C2615DBC}" destId="{D2AAF450-1E97-4AF4-A1BD-2A32BCA661B5}" srcOrd="2" destOrd="0" parTransId="{DF371FE1-22E9-4E16-AAA4-EAF9571C0D82}" sibTransId="{663EFFD2-5F85-4C40-BEE0-425EFE3C902E}"/>
    <dgm:cxn modelId="{BC1408BB-1D61-4690-9B72-14BED18615DD}" srcId="{6F045978-85B7-4200-8AD6-E8563ADD98CD}" destId="{4BD4AF6E-DD80-46A5-8A2C-4506A3647C89}" srcOrd="2" destOrd="0" parTransId="{F4AB7A8F-524E-461F-B962-A17AA208D4A0}" sibTransId="{07259874-C583-4D13-B44C-546C7FFD9F95}"/>
    <dgm:cxn modelId="{19481007-E091-4547-AEFA-6C6DFBECECD1}" srcId="{E6C4EC9C-003D-4CF2-998E-5BB0C2615DBC}" destId="{E68695E6-7F68-4F8E-9236-C2AE74143A77}" srcOrd="0" destOrd="0" parTransId="{6EA23FD2-117A-442A-8420-864FC1933487}" sibTransId="{7411122F-AB0C-4B24-AA39-63F1324C670A}"/>
    <dgm:cxn modelId="{595D09C2-41F4-4364-80BF-40B7EB4B59C3}" type="presOf" srcId="{D2AAF450-1E97-4AF4-A1BD-2A32BCA661B5}" destId="{A6723134-DB7F-4244-A7F5-DD68258B3C8C}" srcOrd="0" destOrd="2" presId="urn:microsoft.com/office/officeart/2005/8/layout/vList5"/>
    <dgm:cxn modelId="{92141A6E-4E95-4A31-8D9B-46AD2AAB2118}" type="presOf" srcId="{9DE68122-EEEC-45B3-82A7-206805A1C584}" destId="{E2D4D233-7564-49A0-8EDD-DC2CD80526EB}" srcOrd="0" destOrd="0" presId="urn:microsoft.com/office/officeart/2005/8/layout/vList5"/>
    <dgm:cxn modelId="{2220FB87-A037-4E87-B347-1EC07E08EF5A}" srcId="{E6C4EC9C-003D-4CF2-998E-5BB0C2615DBC}" destId="{893C8FE0-C831-40A7-99C6-6A79E8EA9E64}" srcOrd="3" destOrd="0" parTransId="{A65662B0-99EF-4439-8604-4A9FD7F86C60}" sibTransId="{BBC0845B-5BC3-4AB7-BC12-291B5103E86C}"/>
    <dgm:cxn modelId="{331EEDCB-6A38-40DB-A24B-29DF95F1CEE3}" srcId="{4BD4AF6E-DD80-46A5-8A2C-4506A3647C89}" destId="{1776A3DC-F43F-42BF-B5A7-AB875FB2E22C}" srcOrd="1" destOrd="0" parTransId="{EDD92B26-A60D-4583-B7BA-A066505261F6}" sibTransId="{1F2973EE-D291-4569-94F8-2B3EE468A77F}"/>
    <dgm:cxn modelId="{65026440-E288-41E4-8CB6-78CE796E8CCD}" type="presOf" srcId="{6DDE8F69-F9CE-4E3F-AE13-0D7C98BB7BD1}" destId="{50280043-6F05-48F6-B393-3A364DC4C2EB}" srcOrd="0" destOrd="3" presId="urn:microsoft.com/office/officeart/2005/8/layout/vList5"/>
    <dgm:cxn modelId="{350969A5-2D6E-406F-BF0A-24E61816B9B9}" type="presOf" srcId="{1776A3DC-F43F-42BF-B5A7-AB875FB2E22C}" destId="{50280043-6F05-48F6-B393-3A364DC4C2EB}" srcOrd="0" destOrd="1" presId="urn:microsoft.com/office/officeart/2005/8/layout/vList5"/>
    <dgm:cxn modelId="{93C60DAB-355A-4776-A8D5-12807C45EE43}" type="presOf" srcId="{893C8FE0-C831-40A7-99C6-6A79E8EA9E64}" destId="{A6723134-DB7F-4244-A7F5-DD68258B3C8C}" srcOrd="0" destOrd="3" presId="urn:microsoft.com/office/officeart/2005/8/layout/vList5"/>
    <dgm:cxn modelId="{E7C0DB05-00D7-4822-BEBE-2BAB95353006}" srcId="{4BD4AF6E-DD80-46A5-8A2C-4506A3647C89}" destId="{6DDE8F69-F9CE-4E3F-AE13-0D7C98BB7BD1}" srcOrd="3" destOrd="0" parTransId="{81F2693F-50C7-43BD-A54F-BDE8D8683125}" sibTransId="{D49322E5-B353-4ABA-83F7-D4D58F4A42F8}"/>
    <dgm:cxn modelId="{81A7FC82-F6D1-4C69-881B-CD25C6CE4317}" type="presOf" srcId="{02651DC6-2737-45E2-8520-9D9D780501BD}" destId="{ED65357B-54B3-4C7F-B6A9-EDFB8B5312AA}" srcOrd="0" destOrd="0" presId="urn:microsoft.com/office/officeart/2005/8/layout/vList5"/>
    <dgm:cxn modelId="{147E56F2-9EAF-46E8-91BA-81FB5410AB85}" srcId="{E6C4EC9C-003D-4CF2-998E-5BB0C2615DBC}" destId="{6148E9EA-C56D-4BC7-9772-DAC97B6064DD}" srcOrd="1" destOrd="0" parTransId="{DDB895BD-936D-4427-8DBB-9C4D4CE6EF24}" sibTransId="{032D74DA-AA75-4DD0-B726-7ABEC4F9685F}"/>
    <dgm:cxn modelId="{13073168-FF87-49C3-90AD-463FCFBA04B4}" srcId="{4BD4AF6E-DD80-46A5-8A2C-4506A3647C89}" destId="{01AE0B1B-AE2F-43A2-9DB0-22AB9C0D8377}" srcOrd="0" destOrd="0" parTransId="{D8F89CA7-20B4-4517-8CEC-511BD39366B2}" sibTransId="{904BC02D-620D-4023-96C6-72347AD9CA34}"/>
    <dgm:cxn modelId="{463D3837-A1D7-4C62-94F8-3662EFCB4970}" type="presOf" srcId="{E6C4EC9C-003D-4CF2-998E-5BB0C2615DBC}" destId="{8E1C7C36-B28E-463E-9B7C-CBD4F4A7DFE7}" srcOrd="0" destOrd="0" presId="urn:microsoft.com/office/officeart/2005/8/layout/vList5"/>
    <dgm:cxn modelId="{C05B40B5-DFEB-47D9-A37E-D9D7F8A7089F}" srcId="{6F045978-85B7-4200-8AD6-E8563ADD98CD}" destId="{E6C4EC9C-003D-4CF2-998E-5BB0C2615DBC}" srcOrd="1" destOrd="0" parTransId="{946BDB17-F9DC-4846-AD83-FCCEDB43A335}" sibTransId="{A168F880-51A7-4709-9BC4-765F33A62EC2}"/>
    <dgm:cxn modelId="{98EBC209-2E2E-4283-88F1-3FBC6908E308}" type="presOf" srcId="{6148E9EA-C56D-4BC7-9772-DAC97B6064DD}" destId="{A6723134-DB7F-4244-A7F5-DD68258B3C8C}" srcOrd="0" destOrd="1" presId="urn:microsoft.com/office/officeart/2005/8/layout/vList5"/>
    <dgm:cxn modelId="{72D0242F-C912-4F2A-9B66-970DB162F413}" type="presOf" srcId="{4BD4AF6E-DD80-46A5-8A2C-4506A3647C89}" destId="{D26BBCC6-3BAD-4683-92E0-56281F08A9CC}" srcOrd="0" destOrd="0" presId="urn:microsoft.com/office/officeart/2005/8/layout/vList5"/>
    <dgm:cxn modelId="{57C80267-EF53-494A-B7AB-AB32A212E140}" srcId="{6F045978-85B7-4200-8AD6-E8563ADD98CD}" destId="{02651DC6-2737-45E2-8520-9D9D780501BD}" srcOrd="0" destOrd="0" parTransId="{AEE89CBB-E2B7-4178-B234-166E243E8DF9}" sibTransId="{33565EF6-23A1-4938-AFC2-DF1A04D11EEF}"/>
    <dgm:cxn modelId="{26C05419-2655-4B57-8E53-3C8B0B2D73F0}" type="presOf" srcId="{01AE0B1B-AE2F-43A2-9DB0-22AB9C0D8377}" destId="{50280043-6F05-48F6-B393-3A364DC4C2EB}" srcOrd="0" destOrd="0" presId="urn:microsoft.com/office/officeart/2005/8/layout/vList5"/>
    <dgm:cxn modelId="{2E7F1296-91FE-45D3-8AFE-1889257D88DC}" type="presOf" srcId="{3F9DBDAD-A3D8-4758-9552-9BD6516BC4C2}" destId="{50280043-6F05-48F6-B393-3A364DC4C2EB}" srcOrd="0" destOrd="2" presId="urn:microsoft.com/office/officeart/2005/8/layout/vList5"/>
    <dgm:cxn modelId="{1F60C0B1-BB26-46B3-9DB1-FFA14C3B364E}" type="presOf" srcId="{6F045978-85B7-4200-8AD6-E8563ADD98CD}" destId="{D97A59DA-96EB-4C12-88AF-5281C0EE5795}" srcOrd="0" destOrd="0" presId="urn:microsoft.com/office/officeart/2005/8/layout/vList5"/>
    <dgm:cxn modelId="{6984842B-7D28-4622-9762-1A6CB1751D5A}" srcId="{02651DC6-2737-45E2-8520-9D9D780501BD}" destId="{9DE68122-EEEC-45B3-82A7-206805A1C584}" srcOrd="0" destOrd="0" parTransId="{0485B0C6-C205-4D6F-8057-51D3811314C9}" sibTransId="{0E6EA673-F334-4A78-B1DB-AE1135D20606}"/>
    <dgm:cxn modelId="{3E813A93-DFD3-40EC-9B31-4BE23764FE55}" type="presParOf" srcId="{D97A59DA-96EB-4C12-88AF-5281C0EE5795}" destId="{F8B0CABD-F5C7-41DC-B048-6DEFD3C5C735}" srcOrd="0" destOrd="0" presId="urn:microsoft.com/office/officeart/2005/8/layout/vList5"/>
    <dgm:cxn modelId="{9DC0034A-1151-41F5-9996-0952D38AD162}" type="presParOf" srcId="{F8B0CABD-F5C7-41DC-B048-6DEFD3C5C735}" destId="{ED65357B-54B3-4C7F-B6A9-EDFB8B5312AA}" srcOrd="0" destOrd="0" presId="urn:microsoft.com/office/officeart/2005/8/layout/vList5"/>
    <dgm:cxn modelId="{2E344D11-6B88-4331-847F-B39EFF5740CC}" type="presParOf" srcId="{F8B0CABD-F5C7-41DC-B048-6DEFD3C5C735}" destId="{E2D4D233-7564-49A0-8EDD-DC2CD80526EB}" srcOrd="1" destOrd="0" presId="urn:microsoft.com/office/officeart/2005/8/layout/vList5"/>
    <dgm:cxn modelId="{4FCB4EA8-FA9E-4443-986F-12942EF51231}" type="presParOf" srcId="{D97A59DA-96EB-4C12-88AF-5281C0EE5795}" destId="{AC2D0E85-80F1-4746-9632-52B6406224BF}" srcOrd="1" destOrd="0" presId="urn:microsoft.com/office/officeart/2005/8/layout/vList5"/>
    <dgm:cxn modelId="{1C9F719C-73AD-4C14-B2E0-B22CC40B5C03}" type="presParOf" srcId="{D97A59DA-96EB-4C12-88AF-5281C0EE5795}" destId="{4FE600F4-98B6-4E76-9089-2B845485D62D}" srcOrd="2" destOrd="0" presId="urn:microsoft.com/office/officeart/2005/8/layout/vList5"/>
    <dgm:cxn modelId="{D8478ACE-891F-4263-8787-D99EFA14F1CF}" type="presParOf" srcId="{4FE600F4-98B6-4E76-9089-2B845485D62D}" destId="{8E1C7C36-B28E-463E-9B7C-CBD4F4A7DFE7}" srcOrd="0" destOrd="0" presId="urn:microsoft.com/office/officeart/2005/8/layout/vList5"/>
    <dgm:cxn modelId="{2F6DFAEF-E373-4AE9-A872-C7C4F5B578B4}" type="presParOf" srcId="{4FE600F4-98B6-4E76-9089-2B845485D62D}" destId="{A6723134-DB7F-4244-A7F5-DD68258B3C8C}" srcOrd="1" destOrd="0" presId="urn:microsoft.com/office/officeart/2005/8/layout/vList5"/>
    <dgm:cxn modelId="{0E72BCD5-291F-4197-984B-DF464DFEF65C}" type="presParOf" srcId="{D97A59DA-96EB-4C12-88AF-5281C0EE5795}" destId="{E6429E40-69A1-4D4D-A4C0-35BC7F6B302C}" srcOrd="3" destOrd="0" presId="urn:microsoft.com/office/officeart/2005/8/layout/vList5"/>
    <dgm:cxn modelId="{17CC7DE5-36C2-4325-B58B-8F3A8A3D9BB9}" type="presParOf" srcId="{D97A59DA-96EB-4C12-88AF-5281C0EE5795}" destId="{2221DDEC-89A0-4FFF-8B66-E3FF55ADBEC6}" srcOrd="4" destOrd="0" presId="urn:microsoft.com/office/officeart/2005/8/layout/vList5"/>
    <dgm:cxn modelId="{BB5770BB-E78C-4DF4-9BF7-E8CF7D2902F5}" type="presParOf" srcId="{2221DDEC-89A0-4FFF-8B66-E3FF55ADBEC6}" destId="{D26BBCC6-3BAD-4683-92E0-56281F08A9CC}" srcOrd="0" destOrd="0" presId="urn:microsoft.com/office/officeart/2005/8/layout/vList5"/>
    <dgm:cxn modelId="{5EAD203E-E78C-4298-8EAD-0983B5C0434D}" type="presParOf" srcId="{2221DDEC-89A0-4FFF-8B66-E3FF55ADBEC6}" destId="{50280043-6F05-48F6-B393-3A364DC4C2EB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xmlns="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3F39E502-2F07-4F80-B98D-6C6166D93FB5}">
      <dsp:nvSpPr>
        <dsp:cNvPr id="0" name=""/>
        <dsp:cNvSpPr/>
      </dsp:nvSpPr>
      <dsp:spPr>
        <a:xfrm>
          <a:off x="216032" y="72000"/>
          <a:ext cx="2699766" cy="1786839"/>
        </a:xfrm>
        <a:prstGeom prst="roundRect">
          <a:avLst/>
        </a:prstGeom>
        <a:solidFill>
          <a:srgbClr val="00B0F0"/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22860" rIns="45720" bIns="2286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200" b="1" kern="1200" dirty="0" smtClean="0"/>
            <a:t>Effectif total 2012/2013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200" kern="1200" dirty="0" smtClean="0"/>
            <a:t>23 541 étudiants 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200" kern="1200" dirty="0" smtClean="0"/>
            <a:t>33% d’hommes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200" kern="1200" dirty="0" smtClean="0"/>
            <a:t>67% de femmes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200" kern="1200" dirty="0" smtClean="0"/>
            <a:t>5 950 étudiants inscrits 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200" kern="1200" smtClean="0"/>
            <a:t>en L1 soit 25% de l’effectif total</a:t>
          </a:r>
          <a:endParaRPr lang="fr-FR" sz="1200" kern="1200" dirty="0"/>
        </a:p>
      </dsp:txBody>
      <dsp:txXfrm>
        <a:off x="216032" y="72000"/>
        <a:ext cx="2699766" cy="1786839"/>
      </dsp:txXfrm>
    </dsp:sp>
    <dsp:sp modelId="{A1B2FAE8-85E0-4876-877B-2C479A6C16DE}">
      <dsp:nvSpPr>
        <dsp:cNvPr id="0" name=""/>
        <dsp:cNvSpPr/>
      </dsp:nvSpPr>
      <dsp:spPr>
        <a:xfrm>
          <a:off x="239547" y="1885571"/>
          <a:ext cx="2699766" cy="1786839"/>
        </a:xfrm>
        <a:prstGeom prst="roundRect">
          <a:avLst/>
        </a:prstGeom>
        <a:solidFill>
          <a:srgbClr val="00B0F0"/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22860" rIns="45720" bIns="2286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200" b="1" kern="1200" dirty="0" smtClean="0">
              <a:solidFill>
                <a:schemeClr val="bg1"/>
              </a:solidFill>
            </a:rPr>
            <a:t>Effectif UFR LPM  2012/2013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200" kern="1200" dirty="0" smtClean="0">
              <a:solidFill>
                <a:schemeClr val="bg1"/>
              </a:solidFill>
            </a:rPr>
            <a:t>2 152 étudiants 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200" kern="1200" dirty="0" smtClean="0">
              <a:solidFill>
                <a:schemeClr val="bg1"/>
              </a:solidFill>
            </a:rPr>
            <a:t>609 étudiants inscrits en L1 :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200" kern="1200" dirty="0" smtClean="0">
              <a:solidFill>
                <a:schemeClr val="bg1"/>
              </a:solidFill>
            </a:rPr>
            <a:t>42% d’hommes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200" kern="1200" dirty="0" smtClean="0">
              <a:solidFill>
                <a:schemeClr val="bg1"/>
              </a:solidFill>
            </a:rPr>
            <a:t>58% de femmes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200" kern="1200" dirty="0" smtClean="0">
              <a:solidFill>
                <a:schemeClr val="bg1"/>
              </a:solidFill>
            </a:rPr>
            <a:t>Âge moyen : 22 ans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200" kern="1200" dirty="0" smtClean="0">
              <a:solidFill>
                <a:schemeClr val="bg1"/>
              </a:solidFill>
            </a:rPr>
            <a:t>51% de bacheliers</a:t>
          </a:r>
          <a:endParaRPr lang="fr-FR" sz="1200" kern="1200" dirty="0"/>
        </a:p>
      </dsp:txBody>
      <dsp:txXfrm>
        <a:off x="239547" y="1885571"/>
        <a:ext cx="2699766" cy="1786839"/>
      </dsp:txXfrm>
    </dsp:sp>
    <dsp:sp modelId="{43A0A384-4A19-4EC8-A392-D3517BEBF6BB}">
      <dsp:nvSpPr>
        <dsp:cNvPr id="0" name=""/>
        <dsp:cNvSpPr/>
      </dsp:nvSpPr>
      <dsp:spPr>
        <a:xfrm>
          <a:off x="239547" y="3755069"/>
          <a:ext cx="2699766" cy="1786839"/>
        </a:xfrm>
        <a:prstGeom prst="roundRect">
          <a:avLst/>
        </a:prstGeom>
        <a:solidFill>
          <a:srgbClr val="00B0F0"/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22860" rIns="45720" bIns="2286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200" b="1" kern="1200" dirty="0" smtClean="0"/>
            <a:t>Effectif département Philosophie 2012/2013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200" kern="1200" dirty="0" smtClean="0"/>
            <a:t>574 étudiants 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200" kern="1200" dirty="0" smtClean="0"/>
            <a:t>181 étudiants inscrits en L1 :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200" kern="1200" dirty="0" smtClean="0"/>
            <a:t>56% d’hommes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200" kern="1200" dirty="0" smtClean="0"/>
            <a:t>44% de femmes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1200" kern="1200" dirty="0"/>
        </a:p>
      </dsp:txBody>
      <dsp:txXfrm>
        <a:off x="239547" y="3755069"/>
        <a:ext cx="2699766" cy="1786839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E2D4D233-7564-49A0-8EDD-DC2CD80526EB}">
      <dsp:nvSpPr>
        <dsp:cNvPr id="0" name=""/>
        <dsp:cNvSpPr/>
      </dsp:nvSpPr>
      <dsp:spPr>
        <a:xfrm rot="5400000">
          <a:off x="4549589" y="-1797390"/>
          <a:ext cx="1278810" cy="4880252"/>
        </a:xfrm>
        <a:prstGeom prst="round2SameRect">
          <a:avLst/>
        </a:prstGeom>
        <a:solidFill>
          <a:schemeClr val="accent1">
            <a:lumMod val="20000"/>
            <a:lumOff val="80000"/>
            <a:alpha val="9000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400" kern="1200" dirty="0" smtClean="0"/>
            <a:t>14/40 </a:t>
          </a:r>
          <a:r>
            <a:rPr lang="fr-FR" sz="1400" kern="1200" dirty="0" smtClean="0"/>
            <a:t>se sont informés sur les débouchés de la discipline ou du domaine.</a:t>
          </a:r>
          <a:endParaRPr lang="fr-FR" sz="1400" kern="1200" dirty="0"/>
        </a:p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400" kern="1200" dirty="0" smtClean="0">
              <a:solidFill>
                <a:schemeClr val="tx1"/>
              </a:solidFill>
            </a:rPr>
            <a:t>8 </a:t>
          </a:r>
          <a:r>
            <a:rPr lang="fr-FR" sz="1400" kern="1200" dirty="0" smtClean="0">
              <a:solidFill>
                <a:schemeClr val="tx1"/>
              </a:solidFill>
            </a:rPr>
            <a:t>ont un projet professionnel précis.</a:t>
          </a:r>
          <a:endParaRPr lang="fr-FR" sz="1400" kern="1200" dirty="0">
            <a:solidFill>
              <a:schemeClr val="tx1"/>
            </a:solidFill>
          </a:endParaRPr>
        </a:p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400" b="0" kern="1200" dirty="0" smtClean="0">
              <a:solidFill>
                <a:schemeClr val="tx1"/>
              </a:solidFill>
            </a:rPr>
            <a:t>Pour </a:t>
          </a:r>
          <a:r>
            <a:rPr lang="fr-FR" sz="1400" b="0" kern="1200" dirty="0" smtClean="0">
              <a:solidFill>
                <a:schemeClr val="tx1"/>
              </a:solidFill>
            </a:rPr>
            <a:t>8 </a:t>
          </a:r>
          <a:r>
            <a:rPr lang="fr-FR" sz="1400" b="0" kern="1200" dirty="0" smtClean="0">
              <a:solidFill>
                <a:schemeClr val="tx1"/>
              </a:solidFill>
            </a:rPr>
            <a:t>répondants, la discipline est utile pour réaliser leur projet professionnel.</a:t>
          </a:r>
          <a:endParaRPr lang="fr-FR" sz="1400" kern="1200" dirty="0"/>
        </a:p>
      </dsp:txBody>
      <dsp:txXfrm rot="5400000">
        <a:off x="4549589" y="-1797390"/>
        <a:ext cx="1278810" cy="4880252"/>
      </dsp:txXfrm>
    </dsp:sp>
    <dsp:sp modelId="{ED65357B-54B3-4C7F-B6A9-EDFB8B5312AA}">
      <dsp:nvSpPr>
        <dsp:cNvPr id="0" name=""/>
        <dsp:cNvSpPr/>
      </dsp:nvSpPr>
      <dsp:spPr>
        <a:xfrm>
          <a:off x="3726" y="1"/>
          <a:ext cx="2745141" cy="1285470"/>
        </a:xfrm>
        <a:prstGeom prst="roundRect">
          <a:avLst/>
        </a:prstGeom>
        <a:solidFill>
          <a:srgbClr val="00B0F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l" defTabSz="10668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fr-FR" sz="2400" kern="1200" dirty="0" smtClean="0"/>
            <a:t>La réalisation </a:t>
          </a:r>
        </a:p>
        <a:p>
          <a:pPr lvl="0" algn="l" defTabSz="10668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fr-FR" sz="2400" kern="1200" dirty="0" smtClean="0"/>
            <a:t>d’un projet professionnel</a:t>
          </a:r>
          <a:endParaRPr lang="fr-FR" sz="2400" kern="1200" dirty="0"/>
        </a:p>
      </dsp:txBody>
      <dsp:txXfrm>
        <a:off x="3726" y="1"/>
        <a:ext cx="2745141" cy="1285470"/>
      </dsp:txXfrm>
    </dsp:sp>
    <dsp:sp modelId="{A6723134-DB7F-4244-A7F5-DD68258B3C8C}">
      <dsp:nvSpPr>
        <dsp:cNvPr id="0" name=""/>
        <dsp:cNvSpPr/>
      </dsp:nvSpPr>
      <dsp:spPr>
        <a:xfrm rot="5400000">
          <a:off x="4319291" y="1499357"/>
          <a:ext cx="1746860" cy="4880252"/>
        </a:xfrm>
        <a:prstGeom prst="round2SameRect">
          <a:avLst/>
        </a:prstGeom>
        <a:solidFill>
          <a:schemeClr val="accent1">
            <a:lumMod val="20000"/>
            <a:lumOff val="80000"/>
            <a:alpha val="9000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400" b="0" kern="1200" dirty="0" smtClean="0">
              <a:solidFill>
                <a:schemeClr val="tx1"/>
              </a:solidFill>
            </a:rPr>
            <a:t>Pour </a:t>
          </a:r>
          <a:r>
            <a:rPr lang="fr-FR" sz="1400" b="0" kern="1200" dirty="0" smtClean="0">
              <a:solidFill>
                <a:schemeClr val="tx1"/>
              </a:solidFill>
            </a:rPr>
            <a:t>35 répondants/40, </a:t>
          </a:r>
          <a:r>
            <a:rPr lang="fr-FR" sz="1400" b="0" kern="1200" dirty="0" smtClean="0">
              <a:solidFill>
                <a:schemeClr val="tx1"/>
              </a:solidFill>
            </a:rPr>
            <a:t>la filière choisie correspond à un intérêt pour la discipline.</a:t>
          </a:r>
          <a:endParaRPr lang="fr-FR" sz="1400" kern="1200" dirty="0"/>
        </a:p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400" b="0" kern="1200" dirty="0" smtClean="0">
              <a:solidFill>
                <a:schemeClr val="tx1"/>
              </a:solidFill>
            </a:rPr>
            <a:t>11 </a:t>
          </a:r>
          <a:r>
            <a:rPr lang="fr-FR" sz="1400" b="0" kern="1200" dirty="0" smtClean="0">
              <a:solidFill>
                <a:schemeClr val="tx1"/>
              </a:solidFill>
            </a:rPr>
            <a:t>estiment avoir des aptitudes dans la discipline choisie.</a:t>
          </a:r>
          <a:endParaRPr lang="fr-FR" sz="1400" kern="1200" dirty="0"/>
        </a:p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400" kern="1200" dirty="0" smtClean="0"/>
            <a:t>11 étudiants veulent découvrir cette discipline à l’université</a:t>
          </a:r>
          <a:endParaRPr lang="fr-FR" sz="1400" kern="1200" dirty="0"/>
        </a:p>
      </dsp:txBody>
      <dsp:txXfrm rot="5400000">
        <a:off x="4319291" y="1499357"/>
        <a:ext cx="1746860" cy="4880252"/>
      </dsp:txXfrm>
    </dsp:sp>
    <dsp:sp modelId="{8E1C7C36-B28E-463E-9B7C-CBD4F4A7DFE7}">
      <dsp:nvSpPr>
        <dsp:cNvPr id="0" name=""/>
        <dsp:cNvSpPr/>
      </dsp:nvSpPr>
      <dsp:spPr>
        <a:xfrm>
          <a:off x="3726" y="3046709"/>
          <a:ext cx="2745141" cy="1777826"/>
        </a:xfrm>
        <a:prstGeom prst="roundRect">
          <a:avLst/>
        </a:prstGeom>
        <a:solidFill>
          <a:srgbClr val="00B0F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400" kern="1200" dirty="0" smtClean="0">
              <a:solidFill>
                <a:schemeClr val="bg1"/>
              </a:solidFill>
            </a:rPr>
            <a:t>L’intérêt pour une discipline</a:t>
          </a:r>
          <a:endParaRPr lang="fr-FR" sz="2400" kern="1200" dirty="0"/>
        </a:p>
      </dsp:txBody>
      <dsp:txXfrm>
        <a:off x="3726" y="3046709"/>
        <a:ext cx="2745141" cy="1777826"/>
      </dsp:txXfrm>
    </dsp:sp>
    <dsp:sp modelId="{50280043-6F05-48F6-B393-3A364DC4C2EB}">
      <dsp:nvSpPr>
        <dsp:cNvPr id="0" name=""/>
        <dsp:cNvSpPr/>
      </dsp:nvSpPr>
      <dsp:spPr>
        <a:xfrm rot="5400000">
          <a:off x="4416482" y="-252159"/>
          <a:ext cx="1527345" cy="4880252"/>
        </a:xfrm>
        <a:prstGeom prst="round2SameRect">
          <a:avLst/>
        </a:prstGeom>
        <a:solidFill>
          <a:schemeClr val="accent1">
            <a:lumMod val="20000"/>
            <a:lumOff val="80000"/>
            <a:alpha val="9000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t" anchorCtr="0">
          <a:noAutofit/>
        </a:bodyPr>
        <a:lstStyle/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400" kern="1200" dirty="0" smtClean="0"/>
            <a:t>14 étudiants </a:t>
          </a:r>
          <a:r>
            <a:rPr lang="fr-FR" sz="1400" kern="1200" dirty="0" smtClean="0"/>
            <a:t>répondants ont choisi l’UTM comme 1</a:t>
          </a:r>
          <a:r>
            <a:rPr lang="fr-FR" sz="1400" kern="1200" baseline="30000" dirty="0" smtClean="0"/>
            <a:t>er</a:t>
          </a:r>
          <a:r>
            <a:rPr lang="fr-FR" sz="1400" kern="1200" dirty="0" smtClean="0"/>
            <a:t> vœu d’affectation </a:t>
          </a:r>
          <a:r>
            <a:rPr lang="fr-FR" sz="1400" kern="1200" dirty="0" err="1" smtClean="0"/>
            <a:t>Postbac</a:t>
          </a:r>
          <a:r>
            <a:rPr lang="fr-FR" sz="1400" kern="1200" dirty="0" smtClean="0"/>
            <a:t>.</a:t>
          </a:r>
          <a:endParaRPr lang="fr-FR" sz="1400" kern="1200" dirty="0"/>
        </a:p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400" kern="1200" dirty="0" smtClean="0"/>
            <a:t>14 répondants </a:t>
          </a:r>
          <a:r>
            <a:rPr lang="fr-FR" sz="1400" kern="1200" dirty="0" smtClean="0"/>
            <a:t>envisagent de suivre un parcours d’études long </a:t>
          </a:r>
          <a:r>
            <a:rPr lang="fr-FR" sz="1400" kern="1200" dirty="0" smtClean="0"/>
            <a:t>(Licence et master).</a:t>
          </a:r>
          <a:endParaRPr lang="fr-FR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400" kern="1200" dirty="0" smtClean="0"/>
            <a:t>11 </a:t>
          </a:r>
          <a:r>
            <a:rPr lang="fr-FR" sz="1400" kern="1200" dirty="0" smtClean="0"/>
            <a:t>connaissent les poursuites d’études proposées dans leur discipline. </a:t>
          </a:r>
          <a:endParaRPr lang="fr-FR" sz="1400" kern="1200" dirty="0"/>
        </a:p>
      </dsp:txBody>
      <dsp:txXfrm rot="5400000">
        <a:off x="4416482" y="-252159"/>
        <a:ext cx="1527345" cy="4880252"/>
      </dsp:txXfrm>
    </dsp:sp>
    <dsp:sp modelId="{D26BBCC6-3BAD-4683-92E0-56281F08A9CC}">
      <dsp:nvSpPr>
        <dsp:cNvPr id="0" name=""/>
        <dsp:cNvSpPr/>
      </dsp:nvSpPr>
      <dsp:spPr>
        <a:xfrm>
          <a:off x="3726" y="1354592"/>
          <a:ext cx="2745141" cy="1638268"/>
        </a:xfrm>
        <a:prstGeom prst="roundRect">
          <a:avLst/>
        </a:prstGeom>
        <a:solidFill>
          <a:srgbClr val="00B0F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400" kern="1200" dirty="0" smtClean="0"/>
            <a:t>Le choix d’un parcours universitaire</a:t>
          </a:r>
          <a:endParaRPr lang="fr-FR" sz="2400" kern="1200" dirty="0"/>
        </a:p>
      </dsp:txBody>
      <dsp:txXfrm>
        <a:off x="3726" y="1354592"/>
        <a:ext cx="2745141" cy="1638268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E2D4D233-7564-49A0-8EDD-DC2CD80526EB}">
      <dsp:nvSpPr>
        <dsp:cNvPr id="0" name=""/>
        <dsp:cNvSpPr/>
      </dsp:nvSpPr>
      <dsp:spPr>
        <a:xfrm rot="5400000">
          <a:off x="4496209" y="-1652431"/>
          <a:ext cx="1206696" cy="4799584"/>
        </a:xfrm>
        <a:prstGeom prst="round2SameRect">
          <a:avLst/>
        </a:prstGeom>
        <a:solidFill>
          <a:schemeClr val="accent1">
            <a:lumMod val="20000"/>
            <a:lumOff val="80000"/>
            <a:alpha val="9000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22860" rIns="45720" bIns="22860" numCol="1" spcCol="1270" anchor="ctr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200" kern="1200" dirty="0" smtClean="0">
              <a:solidFill>
                <a:schemeClr val="tx1"/>
              </a:solidFill>
            </a:rPr>
            <a:t>de savoir </a:t>
          </a:r>
          <a:r>
            <a:rPr lang="fr-FR" sz="1200" kern="1200" dirty="0" smtClean="0">
              <a:solidFill>
                <a:schemeClr val="tx1"/>
              </a:solidFill>
            </a:rPr>
            <a:t>(19 répondants /40)</a:t>
          </a:r>
          <a:endParaRPr lang="fr-FR" sz="12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200" kern="1200" dirty="0" smtClean="0"/>
            <a:t>d’autonomie </a:t>
          </a:r>
          <a:r>
            <a:rPr lang="fr-FR" sz="1200" kern="1200" dirty="0" smtClean="0"/>
            <a:t>(</a:t>
          </a:r>
          <a:r>
            <a:rPr lang="fr-FR" sz="1200" kern="1200" dirty="0" smtClean="0">
              <a:solidFill>
                <a:schemeClr val="tx1"/>
              </a:solidFill>
            </a:rPr>
            <a:t>17 répondants </a:t>
          </a:r>
          <a:r>
            <a:rPr lang="fr-FR" sz="1200" kern="1200" dirty="0" smtClean="0"/>
            <a:t>)</a:t>
          </a:r>
          <a:endParaRPr lang="fr-FR" sz="12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200" kern="1200" baseline="0" dirty="0" smtClean="0">
              <a:solidFill>
                <a:schemeClr val="tx1"/>
              </a:solidFill>
            </a:rPr>
            <a:t>de rencontres </a:t>
          </a:r>
          <a:r>
            <a:rPr lang="fr-FR" sz="1200" kern="1200" baseline="0" dirty="0" smtClean="0">
              <a:solidFill>
                <a:schemeClr val="tx1"/>
              </a:solidFill>
            </a:rPr>
            <a:t>(</a:t>
          </a:r>
          <a:r>
            <a:rPr lang="fr-FR" sz="1200" kern="1200" dirty="0" smtClean="0">
              <a:solidFill>
                <a:schemeClr val="tx1"/>
              </a:solidFill>
            </a:rPr>
            <a:t>15 répondants </a:t>
          </a:r>
          <a:r>
            <a:rPr lang="fr-FR" sz="1200" kern="1200" baseline="0" dirty="0" smtClean="0">
              <a:solidFill>
                <a:schemeClr val="tx1"/>
              </a:solidFill>
            </a:rPr>
            <a:t>)</a:t>
          </a:r>
          <a:endParaRPr lang="fr-FR" sz="12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200" kern="1200" dirty="0" smtClean="0"/>
            <a:t>d’apprentissage </a:t>
          </a:r>
          <a:r>
            <a:rPr lang="fr-FR" sz="1200" kern="1200" dirty="0" smtClean="0"/>
            <a:t>(</a:t>
          </a:r>
          <a:r>
            <a:rPr lang="fr-FR" sz="1200" kern="1200" dirty="0" smtClean="0">
              <a:solidFill>
                <a:schemeClr val="tx1"/>
              </a:solidFill>
            </a:rPr>
            <a:t>13 répondants </a:t>
          </a:r>
          <a:r>
            <a:rPr lang="fr-FR" sz="1200" kern="1200" dirty="0" smtClean="0"/>
            <a:t>)</a:t>
          </a:r>
          <a:endParaRPr lang="fr-FR" sz="12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200" kern="1200" baseline="0" dirty="0" smtClean="0">
              <a:solidFill>
                <a:schemeClr val="tx1"/>
              </a:solidFill>
            </a:rPr>
            <a:t>de culture </a:t>
          </a:r>
          <a:r>
            <a:rPr lang="fr-FR" sz="1200" kern="1200" baseline="0" dirty="0" smtClean="0">
              <a:solidFill>
                <a:schemeClr val="tx1"/>
              </a:solidFill>
            </a:rPr>
            <a:t>(</a:t>
          </a:r>
          <a:r>
            <a:rPr lang="fr-FR" sz="1200" kern="1200" dirty="0" smtClean="0">
              <a:solidFill>
                <a:schemeClr val="tx1"/>
              </a:solidFill>
            </a:rPr>
            <a:t>10 répondants </a:t>
          </a:r>
          <a:r>
            <a:rPr lang="fr-FR" sz="1200" kern="1200" baseline="0" dirty="0" smtClean="0">
              <a:solidFill>
                <a:schemeClr val="tx1"/>
              </a:solidFill>
            </a:rPr>
            <a:t>)</a:t>
          </a:r>
          <a:endParaRPr lang="fr-FR" sz="1200" kern="1200" dirty="0"/>
        </a:p>
      </dsp:txBody>
      <dsp:txXfrm rot="5400000">
        <a:off x="4496209" y="-1652431"/>
        <a:ext cx="1206696" cy="4799584"/>
      </dsp:txXfrm>
    </dsp:sp>
    <dsp:sp modelId="{ED65357B-54B3-4C7F-B6A9-EDFB8B5312AA}">
      <dsp:nvSpPr>
        <dsp:cNvPr id="0" name=""/>
        <dsp:cNvSpPr/>
      </dsp:nvSpPr>
      <dsp:spPr>
        <a:xfrm>
          <a:off x="0" y="2285"/>
          <a:ext cx="2699766" cy="1508370"/>
        </a:xfrm>
        <a:prstGeom prst="roundRect">
          <a:avLst/>
        </a:prstGeom>
        <a:solidFill>
          <a:srgbClr val="00B0F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400" kern="1200" dirty="0" smtClean="0"/>
            <a:t>L’université est un lieu</a:t>
          </a:r>
          <a:endParaRPr lang="fr-FR" sz="2400" kern="1200" dirty="0"/>
        </a:p>
      </dsp:txBody>
      <dsp:txXfrm>
        <a:off x="0" y="2285"/>
        <a:ext cx="2699766" cy="1508370"/>
      </dsp:txXfrm>
    </dsp:sp>
    <dsp:sp modelId="{A6723134-DB7F-4244-A7F5-DD68258B3C8C}">
      <dsp:nvSpPr>
        <dsp:cNvPr id="0" name=""/>
        <dsp:cNvSpPr/>
      </dsp:nvSpPr>
      <dsp:spPr>
        <a:xfrm rot="5400000">
          <a:off x="4415481" y="-59532"/>
          <a:ext cx="1368152" cy="4799584"/>
        </a:xfrm>
        <a:prstGeom prst="round2SameRect">
          <a:avLst/>
        </a:prstGeom>
        <a:solidFill>
          <a:schemeClr val="accent1">
            <a:lumMod val="20000"/>
            <a:lumOff val="80000"/>
            <a:alpha val="9000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22860" rIns="45720" bIns="22860" numCol="1" spcCol="1270" anchor="ctr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200" kern="1200" baseline="0" dirty="0" smtClean="0">
              <a:solidFill>
                <a:schemeClr val="tx1"/>
              </a:solidFill>
            </a:rPr>
            <a:t>d’acquérir des savoirs et des savoir-faire </a:t>
          </a:r>
          <a:r>
            <a:rPr lang="fr-FR" sz="1200" kern="1200" baseline="0" dirty="0" smtClean="0">
              <a:solidFill>
                <a:schemeClr val="tx1"/>
              </a:solidFill>
            </a:rPr>
            <a:t>(</a:t>
          </a:r>
          <a:r>
            <a:rPr lang="fr-FR" sz="1200" kern="1200" dirty="0" smtClean="0">
              <a:solidFill>
                <a:schemeClr val="tx1"/>
              </a:solidFill>
            </a:rPr>
            <a:t>13 répondants </a:t>
          </a:r>
          <a:r>
            <a:rPr lang="fr-FR" sz="1200" kern="1200" baseline="0" dirty="0" smtClean="0">
              <a:solidFill>
                <a:schemeClr val="tx1"/>
              </a:solidFill>
            </a:rPr>
            <a:t>)</a:t>
          </a:r>
          <a:endParaRPr lang="fr-FR" sz="12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200" kern="1200" baseline="0" dirty="0" smtClean="0">
              <a:solidFill>
                <a:schemeClr val="tx1"/>
              </a:solidFill>
            </a:rPr>
            <a:t>de se préparer à un futur métier </a:t>
          </a:r>
          <a:r>
            <a:rPr lang="fr-FR" sz="1200" kern="1200" baseline="0" dirty="0" smtClean="0">
              <a:solidFill>
                <a:schemeClr val="tx1"/>
              </a:solidFill>
            </a:rPr>
            <a:t>(</a:t>
          </a:r>
          <a:r>
            <a:rPr lang="fr-FR" sz="1200" kern="1200" dirty="0" smtClean="0">
              <a:solidFill>
                <a:schemeClr val="tx1"/>
              </a:solidFill>
            </a:rPr>
            <a:t>11 répondants </a:t>
          </a:r>
          <a:r>
            <a:rPr lang="fr-FR" sz="1200" kern="1200" baseline="0" dirty="0" smtClean="0">
              <a:solidFill>
                <a:schemeClr val="tx1"/>
              </a:solidFill>
            </a:rPr>
            <a:t>) </a:t>
          </a:r>
          <a:endParaRPr lang="fr-FR" sz="12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200" kern="1200" dirty="0" smtClean="0">
              <a:solidFill>
                <a:schemeClr val="tx1"/>
              </a:solidFill>
            </a:rPr>
            <a:t>de renforcer sa culture générale </a:t>
          </a:r>
          <a:r>
            <a:rPr lang="fr-FR" sz="1200" kern="1200" dirty="0" smtClean="0">
              <a:solidFill>
                <a:schemeClr val="tx1"/>
              </a:solidFill>
            </a:rPr>
            <a:t>(9 répondants )</a:t>
          </a:r>
          <a:endParaRPr lang="fr-FR" sz="12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200" kern="1200" dirty="0" smtClean="0"/>
            <a:t>d’acquérir des méthodes de travail </a:t>
          </a:r>
          <a:r>
            <a:rPr lang="fr-FR" sz="1200" kern="1200" dirty="0" smtClean="0"/>
            <a:t>(</a:t>
          </a:r>
          <a:r>
            <a:rPr lang="fr-FR" sz="1200" kern="1200" dirty="0" smtClean="0">
              <a:solidFill>
                <a:schemeClr val="tx1"/>
              </a:solidFill>
            </a:rPr>
            <a:t>9 répondants </a:t>
          </a:r>
          <a:r>
            <a:rPr lang="fr-FR" sz="1200" kern="1200" dirty="0" smtClean="0"/>
            <a:t>)</a:t>
          </a:r>
          <a:endParaRPr lang="fr-FR" sz="12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200" kern="1200" dirty="0" smtClean="0"/>
            <a:t>de préparer une réorientation (7</a:t>
          </a:r>
          <a:r>
            <a:rPr lang="fr-FR" sz="1200" kern="1200" dirty="0" smtClean="0">
              <a:solidFill>
                <a:schemeClr val="tx1"/>
              </a:solidFill>
            </a:rPr>
            <a:t> répondants) </a:t>
          </a:r>
          <a:endParaRPr lang="fr-FR" sz="12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fr-FR" sz="1200" kern="1200" dirty="0">
            <a:solidFill>
              <a:schemeClr val="tx1"/>
            </a:solidFill>
          </a:endParaRPr>
        </a:p>
      </dsp:txBody>
      <dsp:txXfrm rot="5400000">
        <a:off x="4415481" y="-59532"/>
        <a:ext cx="1368152" cy="4799584"/>
      </dsp:txXfrm>
    </dsp:sp>
    <dsp:sp modelId="{8E1C7C36-B28E-463E-9B7C-CBD4F4A7DFE7}">
      <dsp:nvSpPr>
        <dsp:cNvPr id="0" name=""/>
        <dsp:cNvSpPr/>
      </dsp:nvSpPr>
      <dsp:spPr>
        <a:xfrm>
          <a:off x="0" y="1586074"/>
          <a:ext cx="2699766" cy="1508370"/>
        </a:xfrm>
        <a:prstGeom prst="roundRect">
          <a:avLst/>
        </a:prstGeom>
        <a:solidFill>
          <a:srgbClr val="00B0F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400" kern="1200" dirty="0" smtClean="0"/>
            <a:t>Une formation universitaire permet</a:t>
          </a:r>
          <a:endParaRPr lang="fr-FR" sz="2400" kern="1200" dirty="0"/>
        </a:p>
      </dsp:txBody>
      <dsp:txXfrm>
        <a:off x="0" y="1586074"/>
        <a:ext cx="2699766" cy="1508370"/>
      </dsp:txXfrm>
    </dsp:sp>
    <dsp:sp modelId="{50280043-6F05-48F6-B393-3A364DC4C2EB}">
      <dsp:nvSpPr>
        <dsp:cNvPr id="0" name=""/>
        <dsp:cNvSpPr/>
      </dsp:nvSpPr>
      <dsp:spPr>
        <a:xfrm rot="5400000">
          <a:off x="4496209" y="1524257"/>
          <a:ext cx="1206696" cy="4799584"/>
        </a:xfrm>
        <a:prstGeom prst="round2SameRect">
          <a:avLst/>
        </a:prstGeom>
        <a:solidFill>
          <a:schemeClr val="accent1">
            <a:lumMod val="20000"/>
            <a:lumOff val="80000"/>
            <a:alpha val="9000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22860" rIns="45720" bIns="22860" numCol="1" spcCol="1270" anchor="ctr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200" kern="1200" dirty="0" smtClean="0"/>
            <a:t>de la motivation </a:t>
          </a:r>
          <a:r>
            <a:rPr lang="fr-FR" sz="1200" kern="1200" dirty="0" smtClean="0"/>
            <a:t>(</a:t>
          </a:r>
          <a:r>
            <a:rPr lang="fr-FR" sz="1200" kern="1200" dirty="0" smtClean="0">
              <a:solidFill>
                <a:schemeClr val="tx1"/>
              </a:solidFill>
            </a:rPr>
            <a:t>25 répondants </a:t>
          </a:r>
          <a:r>
            <a:rPr lang="fr-FR" sz="1200" kern="1200" dirty="0" smtClean="0"/>
            <a:t>)</a:t>
          </a:r>
          <a:endParaRPr lang="fr-FR" sz="12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200" kern="1200" dirty="0" smtClean="0"/>
            <a:t>du travail régulier </a:t>
          </a:r>
          <a:r>
            <a:rPr lang="fr-FR" sz="1200" kern="1200" dirty="0" smtClean="0"/>
            <a:t>(</a:t>
          </a:r>
          <a:r>
            <a:rPr lang="fr-FR" sz="1200" kern="1200" dirty="0" smtClean="0">
              <a:solidFill>
                <a:schemeClr val="tx1"/>
              </a:solidFill>
            </a:rPr>
            <a:t>23répondants </a:t>
          </a:r>
          <a:r>
            <a:rPr lang="fr-FR" sz="1200" kern="1200" dirty="0" smtClean="0"/>
            <a:t>)</a:t>
          </a:r>
          <a:endParaRPr lang="fr-FR" sz="12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200" kern="1200" dirty="0" smtClean="0"/>
            <a:t>de l’assiduité </a:t>
          </a:r>
          <a:r>
            <a:rPr lang="fr-FR" sz="1200" kern="1200" dirty="0" smtClean="0"/>
            <a:t>(</a:t>
          </a:r>
          <a:r>
            <a:rPr lang="fr-FR" sz="1200" kern="1200" dirty="0" smtClean="0">
              <a:solidFill>
                <a:schemeClr val="tx1"/>
              </a:solidFill>
            </a:rPr>
            <a:t>13 répondants </a:t>
          </a:r>
          <a:r>
            <a:rPr lang="fr-FR" sz="1200" kern="1200" dirty="0" smtClean="0"/>
            <a:t>) </a:t>
          </a:r>
          <a:endParaRPr lang="fr-FR" sz="12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200" kern="1200" dirty="0" smtClean="0"/>
            <a:t>de l’accès aux différentes ressources </a:t>
          </a:r>
          <a:r>
            <a:rPr lang="fr-FR" sz="1200" kern="1200" dirty="0" smtClean="0"/>
            <a:t>(</a:t>
          </a:r>
          <a:r>
            <a:rPr lang="fr-FR" sz="1200" kern="1200" dirty="0" smtClean="0">
              <a:solidFill>
                <a:schemeClr val="tx1"/>
              </a:solidFill>
            </a:rPr>
            <a:t>12 répondants </a:t>
          </a:r>
          <a:r>
            <a:rPr lang="fr-FR" sz="1200" kern="1200" dirty="0" smtClean="0"/>
            <a:t>)</a:t>
          </a:r>
          <a:endParaRPr lang="fr-FR" sz="12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200" kern="1200" dirty="0" smtClean="0"/>
            <a:t>du contenu pédagogique des </a:t>
          </a:r>
          <a:r>
            <a:rPr lang="fr-FR" sz="1200" kern="1200" dirty="0" smtClean="0"/>
            <a:t>enseignements (8</a:t>
          </a:r>
          <a:r>
            <a:rPr lang="fr-FR" sz="1200" kern="1200" dirty="0" smtClean="0">
              <a:solidFill>
                <a:schemeClr val="tx1"/>
              </a:solidFill>
            </a:rPr>
            <a:t> répondants </a:t>
          </a:r>
          <a:r>
            <a:rPr lang="fr-FR" sz="1200" kern="1200" dirty="0" smtClean="0"/>
            <a:t>)</a:t>
          </a:r>
          <a:r>
            <a:rPr lang="fr-FR" sz="1200" kern="1200" dirty="0" smtClean="0"/>
            <a:t> </a:t>
          </a:r>
          <a:endParaRPr lang="fr-FR" sz="1200" kern="1200" dirty="0"/>
        </a:p>
      </dsp:txBody>
      <dsp:txXfrm rot="5400000">
        <a:off x="4496209" y="1524257"/>
        <a:ext cx="1206696" cy="4799584"/>
      </dsp:txXfrm>
    </dsp:sp>
    <dsp:sp modelId="{D26BBCC6-3BAD-4683-92E0-56281F08A9CC}">
      <dsp:nvSpPr>
        <dsp:cNvPr id="0" name=""/>
        <dsp:cNvSpPr/>
      </dsp:nvSpPr>
      <dsp:spPr>
        <a:xfrm>
          <a:off x="0" y="3169863"/>
          <a:ext cx="2699766" cy="1508370"/>
        </a:xfrm>
        <a:prstGeom prst="roundRect">
          <a:avLst/>
        </a:prstGeom>
        <a:solidFill>
          <a:srgbClr val="00B0F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400" kern="1200" dirty="0" smtClean="0"/>
            <a:t>La réussite à l’université dépend </a:t>
          </a:r>
          <a:endParaRPr lang="fr-FR" sz="2400" kern="1200" dirty="0"/>
        </a:p>
      </dsp:txBody>
      <dsp:txXfrm>
        <a:off x="0" y="3169863"/>
        <a:ext cx="2699766" cy="1508370"/>
      </dsp:txXfrm>
    </dsp:sp>
  </dsp:spTree>
</dsp:drawing>
</file>

<file path=ppt/diagrams/drawing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ED65357B-54B3-4C7F-B6A9-EDFB8B5312AA}">
      <dsp:nvSpPr>
        <dsp:cNvPr id="0" name=""/>
        <dsp:cNvSpPr/>
      </dsp:nvSpPr>
      <dsp:spPr>
        <a:xfrm>
          <a:off x="71999" y="432037"/>
          <a:ext cx="2699766" cy="4248492"/>
        </a:xfrm>
        <a:prstGeom prst="roundRect">
          <a:avLst/>
        </a:prstGeom>
        <a:solidFill>
          <a:srgbClr val="00B0F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53340" rIns="106680" bIns="5334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800" kern="1200" dirty="0" smtClean="0">
              <a:solidFill>
                <a:schemeClr val="bg1"/>
              </a:solidFill>
            </a:rPr>
            <a:t>Pour les étudiants de L1, qui arrivent à l’UTM, l’université doit répondre à plusieurs attentes</a:t>
          </a:r>
          <a:endParaRPr lang="fr-FR" sz="3500" kern="1200" dirty="0">
            <a:solidFill>
              <a:schemeClr val="bg1"/>
            </a:solidFill>
          </a:endParaRPr>
        </a:p>
      </dsp:txBody>
      <dsp:txXfrm>
        <a:off x="71999" y="432037"/>
        <a:ext cx="2699766" cy="4248492"/>
      </dsp:txXfrm>
    </dsp:sp>
  </dsp:spTree>
</dsp:drawing>
</file>

<file path=ppt/diagrams/drawing5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E2D4D233-7564-49A0-8EDD-DC2CD80526EB}">
      <dsp:nvSpPr>
        <dsp:cNvPr id="0" name=""/>
        <dsp:cNvSpPr/>
      </dsp:nvSpPr>
      <dsp:spPr>
        <a:xfrm rot="5400000">
          <a:off x="4418426" y="-1668617"/>
          <a:ext cx="1541135" cy="4880252"/>
        </a:xfrm>
        <a:prstGeom prst="round2SameRect">
          <a:avLst/>
        </a:prstGeom>
        <a:solidFill>
          <a:schemeClr val="accent1">
            <a:lumMod val="20000"/>
            <a:lumOff val="80000"/>
            <a:alpha val="9000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400" kern="1200" dirty="0" smtClean="0"/>
            <a:t>Un étudiants sur deux est satisfait </a:t>
          </a:r>
          <a:r>
            <a:rPr lang="fr-FR" sz="1400" kern="1200" dirty="0" smtClean="0"/>
            <a:t>de l’accueil et de l’accompagnement dont </a:t>
          </a:r>
          <a:r>
            <a:rPr lang="fr-FR" sz="1400" kern="1200" dirty="0" smtClean="0"/>
            <a:t>il a </a:t>
          </a:r>
          <a:r>
            <a:rPr lang="fr-FR" sz="1400" kern="1200" dirty="0" smtClean="0"/>
            <a:t>bénéficié avant les inscriptions (réunions de rentrée, accueil des bacheliers…).</a:t>
          </a:r>
          <a:endParaRPr lang="fr-FR" sz="1400" kern="1200" dirty="0"/>
        </a:p>
      </dsp:txBody>
      <dsp:txXfrm rot="5400000">
        <a:off x="4418426" y="-1668617"/>
        <a:ext cx="1541135" cy="4880252"/>
      </dsp:txXfrm>
    </dsp:sp>
    <dsp:sp modelId="{ED65357B-54B3-4C7F-B6A9-EDFB8B5312AA}">
      <dsp:nvSpPr>
        <dsp:cNvPr id="0" name=""/>
        <dsp:cNvSpPr/>
      </dsp:nvSpPr>
      <dsp:spPr>
        <a:xfrm>
          <a:off x="3726" y="1500"/>
          <a:ext cx="2745141" cy="1540014"/>
        </a:xfrm>
        <a:prstGeom prst="roundRect">
          <a:avLst/>
        </a:prstGeom>
        <a:solidFill>
          <a:srgbClr val="00B0F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400" kern="1200" dirty="0" smtClean="0"/>
            <a:t>L’accueil et l’accompagnement à la rentrée</a:t>
          </a:r>
          <a:endParaRPr lang="fr-FR" sz="2400" kern="1200" dirty="0"/>
        </a:p>
      </dsp:txBody>
      <dsp:txXfrm>
        <a:off x="3726" y="1500"/>
        <a:ext cx="2745141" cy="1540014"/>
      </dsp:txXfrm>
    </dsp:sp>
    <dsp:sp modelId="{A6723134-DB7F-4244-A7F5-DD68258B3C8C}">
      <dsp:nvSpPr>
        <dsp:cNvPr id="0" name=""/>
        <dsp:cNvSpPr/>
      </dsp:nvSpPr>
      <dsp:spPr>
        <a:xfrm rot="5400000">
          <a:off x="4386955" y="-6171"/>
          <a:ext cx="1611533" cy="4880252"/>
        </a:xfrm>
        <a:prstGeom prst="round2SameRect">
          <a:avLst/>
        </a:prstGeom>
        <a:solidFill>
          <a:schemeClr val="accent1">
            <a:lumMod val="20000"/>
            <a:lumOff val="80000"/>
            <a:alpha val="9000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t" anchorCtr="0">
          <a:noAutofit/>
        </a:bodyPr>
        <a:lstStyle/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400" kern="1200" dirty="0" smtClean="0"/>
            <a:t>11/40 étudiants </a:t>
          </a:r>
          <a:r>
            <a:rPr lang="fr-FR" sz="1400" kern="1200" dirty="0" smtClean="0"/>
            <a:t>envisagent d’adhérer à une association </a:t>
          </a:r>
          <a:r>
            <a:rPr lang="fr-FR" sz="1400" kern="1200" dirty="0" smtClean="0"/>
            <a:t>étudiante</a:t>
          </a:r>
          <a:endParaRPr lang="fr-FR" sz="1100" kern="1200" dirty="0"/>
        </a:p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400" kern="1200" dirty="0" smtClean="0"/>
            <a:t>22 </a:t>
          </a:r>
          <a:r>
            <a:rPr lang="fr-FR" sz="1400" kern="1200" dirty="0" smtClean="0"/>
            <a:t>pensent fréquenter la bibliothèque de l’UFR. </a:t>
          </a:r>
          <a:endParaRPr lang="fr-FR" sz="1400" kern="1200" dirty="0"/>
        </a:p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400" kern="1200" dirty="0" smtClean="0"/>
            <a:t>15 </a:t>
          </a:r>
          <a:r>
            <a:rPr lang="fr-FR" sz="1400" kern="1200" dirty="0" smtClean="0"/>
            <a:t>envisagent de se rendre régulièrement à la bibliothèque centrale.</a:t>
          </a:r>
          <a:endParaRPr lang="fr-FR" sz="1400" kern="1200" dirty="0"/>
        </a:p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400" kern="1200" dirty="0" smtClean="0"/>
            <a:t>21 </a:t>
          </a:r>
          <a:r>
            <a:rPr lang="fr-FR" sz="1400" kern="1200" dirty="0" smtClean="0"/>
            <a:t>ont activé leur ENT et messagerie étudiante</a:t>
          </a:r>
          <a:r>
            <a:rPr lang="fr-FR" sz="1100" kern="1200" dirty="0" smtClean="0"/>
            <a:t>.</a:t>
          </a:r>
          <a:endParaRPr lang="fr-FR" sz="1100" kern="1200" dirty="0"/>
        </a:p>
      </dsp:txBody>
      <dsp:txXfrm rot="5400000">
        <a:off x="4386955" y="-6171"/>
        <a:ext cx="1611533" cy="4880252"/>
      </dsp:txXfrm>
    </dsp:sp>
    <dsp:sp modelId="{8E1C7C36-B28E-463E-9B7C-CBD4F4A7DFE7}">
      <dsp:nvSpPr>
        <dsp:cNvPr id="0" name=""/>
        <dsp:cNvSpPr/>
      </dsp:nvSpPr>
      <dsp:spPr>
        <a:xfrm>
          <a:off x="3726" y="1619077"/>
          <a:ext cx="2745141" cy="1753029"/>
        </a:xfrm>
        <a:prstGeom prst="roundRect">
          <a:avLst/>
        </a:prstGeom>
        <a:solidFill>
          <a:srgbClr val="00B0F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400" kern="1200" dirty="0" smtClean="0"/>
            <a:t>La vie étudiante sur le campus</a:t>
          </a:r>
          <a:endParaRPr lang="fr-FR" sz="2400" kern="1200" dirty="0"/>
        </a:p>
      </dsp:txBody>
      <dsp:txXfrm>
        <a:off x="3726" y="1619077"/>
        <a:ext cx="2745141" cy="1753029"/>
      </dsp:txXfrm>
    </dsp:sp>
    <dsp:sp modelId="{50280043-6F05-48F6-B393-3A364DC4C2EB}">
      <dsp:nvSpPr>
        <dsp:cNvPr id="0" name=""/>
        <dsp:cNvSpPr/>
      </dsp:nvSpPr>
      <dsp:spPr>
        <a:xfrm rot="5400000">
          <a:off x="4279277" y="1867056"/>
          <a:ext cx="1819435" cy="4880252"/>
        </a:xfrm>
        <a:prstGeom prst="round2SameRect">
          <a:avLst/>
        </a:prstGeom>
        <a:solidFill>
          <a:schemeClr val="accent1">
            <a:lumMod val="20000"/>
            <a:lumOff val="80000"/>
            <a:alpha val="9000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t" anchorCtr="0">
          <a:noAutofit/>
        </a:bodyPr>
        <a:lstStyle/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400" kern="1200" dirty="0" smtClean="0"/>
            <a:t>18/40 étudiants </a:t>
          </a:r>
          <a:r>
            <a:rPr lang="fr-FR" sz="1400" kern="1200" dirty="0" smtClean="0"/>
            <a:t>répondants ont consulté le site internet pour se documenter sur la formation et les procédures d’inscription.</a:t>
          </a:r>
          <a:endParaRPr lang="fr-FR" sz="1000" kern="1200" dirty="0"/>
        </a:p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400" kern="1200" dirty="0" smtClean="0"/>
            <a:t>29 se </a:t>
          </a:r>
          <a:r>
            <a:rPr lang="fr-FR" sz="1400" kern="1200" dirty="0" smtClean="0"/>
            <a:t>sont informés sur </a:t>
          </a:r>
          <a:r>
            <a:rPr lang="fr-FR" sz="1400" kern="1200" dirty="0" smtClean="0"/>
            <a:t>leur discipline avant l’inscription</a:t>
          </a:r>
          <a:endParaRPr lang="fr-FR" sz="1400" kern="1200" dirty="0"/>
        </a:p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400" kern="1200" dirty="0" smtClean="0"/>
            <a:t>6 ont </a:t>
          </a:r>
          <a:r>
            <a:rPr lang="fr-FR" sz="1400" kern="1200" dirty="0" smtClean="0"/>
            <a:t>assisté une journée  de découverte de l’UTM lorsqu’ils étaient en première.</a:t>
          </a:r>
          <a:endParaRPr lang="fr-FR" sz="1400" kern="1200" dirty="0"/>
        </a:p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400" kern="1200" dirty="0" smtClean="0"/>
            <a:t>6 sont </a:t>
          </a:r>
          <a:r>
            <a:rPr lang="fr-FR" sz="1400" kern="1200" dirty="0" smtClean="0"/>
            <a:t>allés au salon </a:t>
          </a:r>
          <a:r>
            <a:rPr lang="fr-FR" sz="1400" kern="1200" dirty="0" err="1" smtClean="0"/>
            <a:t>Infosup</a:t>
          </a:r>
          <a:r>
            <a:rPr lang="fr-FR" sz="1400" kern="1200" dirty="0" smtClean="0"/>
            <a:t>.</a:t>
          </a:r>
          <a:endParaRPr lang="fr-FR" sz="1100" kern="1200" dirty="0"/>
        </a:p>
      </dsp:txBody>
      <dsp:txXfrm rot="5400000">
        <a:off x="4279277" y="1867056"/>
        <a:ext cx="1819435" cy="4880252"/>
      </dsp:txXfrm>
    </dsp:sp>
    <dsp:sp modelId="{D26BBCC6-3BAD-4683-92E0-56281F08A9CC}">
      <dsp:nvSpPr>
        <dsp:cNvPr id="0" name=""/>
        <dsp:cNvSpPr/>
      </dsp:nvSpPr>
      <dsp:spPr>
        <a:xfrm>
          <a:off x="75661" y="3441361"/>
          <a:ext cx="2745141" cy="1950552"/>
        </a:xfrm>
        <a:prstGeom prst="roundRect">
          <a:avLst/>
        </a:prstGeom>
        <a:solidFill>
          <a:srgbClr val="00B0F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400" kern="1200" dirty="0" smtClean="0"/>
            <a:t>Les sources d’informations </a:t>
          </a:r>
          <a:endParaRPr lang="fr-FR" sz="2400" kern="1200" dirty="0"/>
        </a:p>
      </dsp:txBody>
      <dsp:txXfrm>
        <a:off x="75661" y="3441361"/>
        <a:ext cx="2745141" cy="195055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04040B4-96F6-4AD9-B869-7CB9D14C6380}" type="datetimeFigureOut">
              <a:rPr lang="fr-FR" smtClean="0"/>
              <a:pPr/>
              <a:t>12/03/2013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6A6DD7B-A54E-4A9D-B866-56818E2F9D2D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23176895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A6DD7B-A54E-4A9D-B866-56818E2F9D2D}" type="slidenum">
              <a:rPr lang="fr-FR" smtClean="0"/>
              <a:pPr/>
              <a:t>3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38995208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10F7D-35F5-4FBB-B575-29D4BD513B21}" type="datetimeFigureOut">
              <a:rPr lang="fr-FR" smtClean="0"/>
              <a:pPr/>
              <a:t>12/03/2013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B1A84-7503-48E9-945C-0DBE8F8DCDA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10F7D-35F5-4FBB-B575-29D4BD513B21}" type="datetimeFigureOut">
              <a:rPr lang="fr-FR" smtClean="0"/>
              <a:pPr/>
              <a:t>12/03/2013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B1A84-7503-48E9-945C-0DBE8F8DCDA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10F7D-35F5-4FBB-B575-29D4BD513B21}" type="datetimeFigureOut">
              <a:rPr lang="fr-FR" smtClean="0"/>
              <a:pPr/>
              <a:t>12/03/2013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B1A84-7503-48E9-945C-0DBE8F8DCDA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10F7D-35F5-4FBB-B575-29D4BD513B21}" type="datetimeFigureOut">
              <a:rPr lang="fr-FR" smtClean="0"/>
              <a:pPr/>
              <a:t>12/03/2013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B1A84-7503-48E9-945C-0DBE8F8DCDA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10F7D-35F5-4FBB-B575-29D4BD513B21}" type="datetimeFigureOut">
              <a:rPr lang="fr-FR" smtClean="0"/>
              <a:pPr/>
              <a:t>12/03/2013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B1A84-7503-48E9-945C-0DBE8F8DCDA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10F7D-35F5-4FBB-B575-29D4BD513B21}" type="datetimeFigureOut">
              <a:rPr lang="fr-FR" smtClean="0"/>
              <a:pPr/>
              <a:t>12/03/2013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B1A84-7503-48E9-945C-0DBE8F8DCDA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10F7D-35F5-4FBB-B575-29D4BD513B21}" type="datetimeFigureOut">
              <a:rPr lang="fr-FR" smtClean="0"/>
              <a:pPr/>
              <a:t>12/03/2013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B1A84-7503-48E9-945C-0DBE8F8DCDA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10F7D-35F5-4FBB-B575-29D4BD513B21}" type="datetimeFigureOut">
              <a:rPr lang="fr-FR" smtClean="0"/>
              <a:pPr/>
              <a:t>12/03/2013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B1A84-7503-48E9-945C-0DBE8F8DCDA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10F7D-35F5-4FBB-B575-29D4BD513B21}" type="datetimeFigureOut">
              <a:rPr lang="fr-FR" smtClean="0"/>
              <a:pPr/>
              <a:t>12/03/2013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B1A84-7503-48E9-945C-0DBE8F8DCDA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10F7D-35F5-4FBB-B575-29D4BD513B21}" type="datetimeFigureOut">
              <a:rPr lang="fr-FR" smtClean="0"/>
              <a:pPr/>
              <a:t>12/03/2013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B1A84-7503-48E9-945C-0DBE8F8DCDA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10F7D-35F5-4FBB-B575-29D4BD513B21}" type="datetimeFigureOut">
              <a:rPr lang="fr-FR" smtClean="0"/>
              <a:pPr/>
              <a:t>12/03/2013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B1A84-7503-48E9-945C-0DBE8F8DCDA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010F7D-35F5-4FBB-B575-29D4BD513B21}" type="datetimeFigureOut">
              <a:rPr lang="fr-FR" smtClean="0"/>
              <a:pPr/>
              <a:t>12/03/2013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4B1A84-7503-48E9-945C-0DBE8F8DCDA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.xml"/><Relationship Id="rId3" Type="http://schemas.openxmlformats.org/officeDocument/2006/relationships/image" Target="../media/image2.png"/><Relationship Id="rId7" Type="http://schemas.openxmlformats.org/officeDocument/2006/relationships/diagramQuickStyle" Target="../diagrams/quickStyle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Layout" Target="../diagrams/layout2.xml"/><Relationship Id="rId5" Type="http://schemas.openxmlformats.org/officeDocument/2006/relationships/diagramData" Target="../diagrams/data2.xml"/><Relationship Id="rId4" Type="http://schemas.openxmlformats.org/officeDocument/2006/relationships/image" Target="../media/image3.png"/><Relationship Id="rId9" Type="http://schemas.microsoft.com/office/2007/relationships/diagramDrawing" Target="../diagrams/drawing2.xml"/></Relationships>
</file>

<file path=ppt/slides/_rels/slide4.xml.rels><?xml version="1.0" encoding="UTF-8" standalone="yes"?>
<Relationships xmlns="http://schemas.openxmlformats.org/package/2006/relationships"><Relationship Id="rId8" Type="http://schemas.microsoft.com/office/2007/relationships/diagramDrawing" Target="../diagrams/drawing3.xml"/><Relationship Id="rId3" Type="http://schemas.openxmlformats.org/officeDocument/2006/relationships/image" Target="../media/image3.png"/><Relationship Id="rId7" Type="http://schemas.openxmlformats.org/officeDocument/2006/relationships/diagramColors" Target="../diagrams/colors3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3.xml"/><Relationship Id="rId5" Type="http://schemas.openxmlformats.org/officeDocument/2006/relationships/diagramLayout" Target="../diagrams/layout3.xml"/><Relationship Id="rId4" Type="http://schemas.openxmlformats.org/officeDocument/2006/relationships/diagramData" Target="../diagrams/data3.xml"/></Relationships>
</file>

<file path=ppt/slides/_rels/slide5.xml.rels><?xml version="1.0" encoding="UTF-8" standalone="yes"?>
<Relationships xmlns="http://schemas.openxmlformats.org/package/2006/relationships"><Relationship Id="rId8" Type="http://schemas.microsoft.com/office/2007/relationships/diagramDrawing" Target="../diagrams/drawing4.xml"/><Relationship Id="rId3" Type="http://schemas.openxmlformats.org/officeDocument/2006/relationships/image" Target="../media/image3.png"/><Relationship Id="rId7" Type="http://schemas.openxmlformats.org/officeDocument/2006/relationships/diagramColors" Target="../diagrams/colors4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4.xml"/><Relationship Id="rId5" Type="http://schemas.openxmlformats.org/officeDocument/2006/relationships/diagramLayout" Target="../diagrams/layout4.xml"/><Relationship Id="rId4" Type="http://schemas.openxmlformats.org/officeDocument/2006/relationships/diagramData" Target="../diagrams/data4.xml"/></Relationships>
</file>

<file path=ppt/slides/_rels/slide6.xml.rels><?xml version="1.0" encoding="UTF-8" standalone="yes"?>
<Relationships xmlns="http://schemas.openxmlformats.org/package/2006/relationships"><Relationship Id="rId8" Type="http://schemas.microsoft.com/office/2007/relationships/diagramDrawing" Target="../diagrams/drawing5.xml"/><Relationship Id="rId3" Type="http://schemas.openxmlformats.org/officeDocument/2006/relationships/image" Target="../media/image3.png"/><Relationship Id="rId7" Type="http://schemas.openxmlformats.org/officeDocument/2006/relationships/diagramColors" Target="../diagrams/colors5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5.xml"/><Relationship Id="rId5" Type="http://schemas.openxmlformats.org/officeDocument/2006/relationships/diagramLayout" Target="../diagrams/layout5.xml"/><Relationship Id="rId4" Type="http://schemas.openxmlformats.org/officeDocument/2006/relationships/diagramData" Target="../diagrams/data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du contenu 5"/>
          <p:cNvSpPr>
            <a:spLocks noGrp="1"/>
          </p:cNvSpPr>
          <p:nvPr>
            <p:ph idx="1"/>
          </p:nvPr>
        </p:nvSpPr>
        <p:spPr>
          <a:xfrm>
            <a:off x="1619672" y="1052736"/>
            <a:ext cx="6995120" cy="4320480"/>
          </a:xfrm>
          <a:ln>
            <a:noFill/>
          </a:ln>
        </p:spPr>
        <p:txBody>
          <a:bodyPr>
            <a:normAutofit/>
          </a:bodyPr>
          <a:lstStyle/>
          <a:p>
            <a:pPr algn="ctr">
              <a:spcBef>
                <a:spcPts val="0"/>
              </a:spcBef>
              <a:buNone/>
            </a:pPr>
            <a:r>
              <a:rPr lang="fr-FR" b="1" dirty="0">
                <a:solidFill>
                  <a:srgbClr val="0000FF"/>
                </a:solidFill>
              </a:rPr>
              <a:t/>
            </a:r>
            <a:br>
              <a:rPr lang="fr-FR" b="1" dirty="0">
                <a:solidFill>
                  <a:srgbClr val="0000FF"/>
                </a:solidFill>
              </a:rPr>
            </a:br>
            <a:r>
              <a:rPr lang="fr-FR" b="1" dirty="0" smtClean="0">
                <a:solidFill>
                  <a:srgbClr val="0000FF"/>
                </a:solidFill>
              </a:rPr>
              <a:t>Les </a:t>
            </a:r>
            <a:r>
              <a:rPr lang="fr-FR" b="1" dirty="0">
                <a:solidFill>
                  <a:srgbClr val="0000FF"/>
                </a:solidFill>
              </a:rPr>
              <a:t>attentes et les motivations </a:t>
            </a:r>
            <a:br>
              <a:rPr lang="fr-FR" b="1" dirty="0">
                <a:solidFill>
                  <a:srgbClr val="0000FF"/>
                </a:solidFill>
              </a:rPr>
            </a:br>
            <a:r>
              <a:rPr lang="fr-FR" b="1" dirty="0">
                <a:solidFill>
                  <a:srgbClr val="0000FF"/>
                </a:solidFill>
              </a:rPr>
              <a:t>du public </a:t>
            </a:r>
            <a:r>
              <a:rPr lang="fr-FR" b="1" dirty="0" smtClean="0">
                <a:solidFill>
                  <a:srgbClr val="0000FF"/>
                </a:solidFill>
              </a:rPr>
              <a:t>entrant</a:t>
            </a:r>
          </a:p>
          <a:p>
            <a:pPr algn="ctr">
              <a:spcBef>
                <a:spcPts val="0"/>
              </a:spcBef>
              <a:buNone/>
            </a:pPr>
            <a:r>
              <a:rPr lang="fr-FR" b="1" dirty="0" smtClean="0">
                <a:solidFill>
                  <a:srgbClr val="0000FF"/>
                </a:solidFill>
              </a:rPr>
              <a:t>en 1ere année de Licence </a:t>
            </a:r>
            <a:r>
              <a:rPr lang="fr-FR" dirty="0">
                <a:solidFill>
                  <a:srgbClr val="0000FF"/>
                </a:solidFill>
              </a:rPr>
              <a:t/>
            </a:r>
            <a:br>
              <a:rPr lang="fr-FR" dirty="0">
                <a:solidFill>
                  <a:srgbClr val="0000FF"/>
                </a:solidFill>
              </a:rPr>
            </a:br>
            <a:r>
              <a:rPr lang="fr-FR" dirty="0">
                <a:solidFill>
                  <a:srgbClr val="0000FF"/>
                </a:solidFill>
              </a:rPr>
              <a:t/>
            </a:r>
            <a:br>
              <a:rPr lang="fr-FR" dirty="0">
                <a:solidFill>
                  <a:srgbClr val="0000FF"/>
                </a:solidFill>
              </a:rPr>
            </a:br>
            <a:r>
              <a:rPr lang="fr-FR" sz="2800" i="1" dirty="0" smtClean="0">
                <a:solidFill>
                  <a:srgbClr val="0000FF"/>
                </a:solidFill>
              </a:rPr>
              <a:t>Département Philosophie</a:t>
            </a:r>
          </a:p>
          <a:p>
            <a:pPr algn="ctr">
              <a:buNone/>
            </a:pPr>
            <a:r>
              <a:rPr lang="fr-FR" sz="2800" i="1" dirty="0" smtClean="0">
                <a:solidFill>
                  <a:srgbClr val="0000FF"/>
                </a:solidFill>
              </a:rPr>
              <a:t>Rentrée  2012</a:t>
            </a:r>
          </a:p>
          <a:p>
            <a:endParaRPr lang="fr-FR" dirty="0"/>
          </a:p>
        </p:txBody>
      </p:sp>
      <p:pic>
        <p:nvPicPr>
          <p:cNvPr id="7" name="Image 6" descr="logo UTM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740352" y="5949280"/>
            <a:ext cx="952500" cy="733425"/>
          </a:xfrm>
          <a:prstGeom prst="rect">
            <a:avLst/>
          </a:prstGeom>
        </p:spPr>
      </p:pic>
      <p:sp>
        <p:nvSpPr>
          <p:cNvPr id="10" name="ZoneTexte 9"/>
          <p:cNvSpPr txBox="1"/>
          <p:nvPr/>
        </p:nvSpPr>
        <p:spPr>
          <a:xfrm>
            <a:off x="1979712" y="6012577"/>
            <a:ext cx="58326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00CC"/>
                </a:solidFill>
              </a:rPr>
              <a:t>Direction de l’</a:t>
            </a:r>
            <a:r>
              <a:rPr lang="fr-FR" sz="1600" b="1" dirty="0" err="1" smtClean="0">
                <a:solidFill>
                  <a:srgbClr val="0000CC"/>
                </a:solidFill>
              </a:rPr>
              <a:t>Evaluation</a:t>
            </a:r>
            <a:r>
              <a:rPr lang="fr-FR" sz="1600" b="1" dirty="0" smtClean="0">
                <a:solidFill>
                  <a:srgbClr val="0000CC"/>
                </a:solidFill>
              </a:rPr>
              <a:t>, des Etudes et de la Prospective</a:t>
            </a:r>
          </a:p>
          <a:p>
            <a:r>
              <a:rPr lang="fr-FR" sz="1600" b="1" dirty="0" smtClean="0">
                <a:solidFill>
                  <a:srgbClr val="0000CC"/>
                </a:solidFill>
              </a:rPr>
              <a:t>Observatoire de la Vie Etudiante</a:t>
            </a:r>
            <a:endParaRPr lang="fr-FR" sz="1600" b="1" dirty="0">
              <a:solidFill>
                <a:srgbClr val="0000CC"/>
              </a:solidFill>
            </a:endParaRPr>
          </a:p>
        </p:txBody>
      </p:sp>
      <p:pic>
        <p:nvPicPr>
          <p:cNvPr id="11" name="Image 10" descr="Chiffres bleus.png"/>
          <p:cNvPicPr>
            <a:picLocks noChangeAspect="1"/>
          </p:cNvPicPr>
          <p:nvPr/>
        </p:nvPicPr>
        <p:blipFill>
          <a:blip r:embed="rId3" cstate="print">
            <a:lum bright="-10000"/>
          </a:blip>
          <a:stretch>
            <a:fillRect/>
          </a:stretch>
        </p:blipFill>
        <p:spPr>
          <a:xfrm>
            <a:off x="72776" y="44624"/>
            <a:ext cx="1042840" cy="46080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 descr="Chiffres bleus.png"/>
          <p:cNvPicPr>
            <a:picLocks noChangeAspect="1"/>
          </p:cNvPicPr>
          <p:nvPr/>
        </p:nvPicPr>
        <p:blipFill>
          <a:blip r:embed="rId2" cstate="print">
            <a:lum bright="-10000"/>
          </a:blip>
          <a:stretch>
            <a:fillRect/>
          </a:stretch>
        </p:blipFill>
        <p:spPr>
          <a:xfrm>
            <a:off x="72776" y="2204864"/>
            <a:ext cx="1042840" cy="46080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5" name="Titre 1"/>
          <p:cNvSpPr>
            <a:spLocks noGrp="1"/>
          </p:cNvSpPr>
          <p:nvPr>
            <p:ph type="title"/>
          </p:nvPr>
        </p:nvSpPr>
        <p:spPr>
          <a:xfrm>
            <a:off x="1651632" y="188640"/>
            <a:ext cx="6664784" cy="562074"/>
          </a:xfrm>
        </p:spPr>
        <p:txBody>
          <a:bodyPr>
            <a:normAutofit fontScale="90000"/>
          </a:bodyPr>
          <a:lstStyle/>
          <a:p>
            <a:pPr algn="l"/>
            <a:r>
              <a:rPr lang="fr-FR" sz="3200" dirty="0" smtClean="0"/>
              <a:t>Le profil des répondants</a:t>
            </a:r>
            <a:endParaRPr lang="fr-FR" sz="3200" dirty="0"/>
          </a:p>
        </p:txBody>
      </p:sp>
      <p:graphicFrame>
        <p:nvGraphicFramePr>
          <p:cNvPr id="9" name="Espace réservé du contenu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1297226157"/>
              </p:ext>
            </p:extLst>
          </p:nvPr>
        </p:nvGraphicFramePr>
        <p:xfrm>
          <a:off x="1547664" y="692696"/>
          <a:ext cx="7499350" cy="554461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2" name="Rectangle à coins arrondis 11"/>
          <p:cNvSpPr/>
          <p:nvPr/>
        </p:nvSpPr>
        <p:spPr>
          <a:xfrm>
            <a:off x="4716016" y="980728"/>
            <a:ext cx="3888432" cy="5040560"/>
          </a:xfrm>
          <a:prstGeom prst="roundRect">
            <a:avLst/>
          </a:prstGeom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t"/>
          <a:lstStyle/>
          <a:p>
            <a:pPr algn="just"/>
            <a:endParaRPr lang="fr-FR" sz="100" dirty="0" smtClean="0"/>
          </a:p>
          <a:p>
            <a:pPr algn="ctr"/>
            <a:r>
              <a:rPr lang="fr-FR" sz="1200" b="1" dirty="0" smtClean="0">
                <a:solidFill>
                  <a:schemeClr val="accent1">
                    <a:lumMod val="75000"/>
                  </a:schemeClr>
                </a:solidFill>
              </a:rPr>
              <a:t>Les répondants du Département </a:t>
            </a:r>
          </a:p>
          <a:p>
            <a:pPr algn="ctr"/>
            <a:r>
              <a:rPr lang="fr-FR" sz="1200" b="1" dirty="0" smtClean="0">
                <a:solidFill>
                  <a:schemeClr val="accent1">
                    <a:lumMod val="75000"/>
                  </a:schemeClr>
                </a:solidFill>
              </a:rPr>
              <a:t>Philosophie</a:t>
            </a:r>
            <a:endParaRPr lang="fr-FR" sz="1200" b="1" dirty="0">
              <a:solidFill>
                <a:schemeClr val="accent1">
                  <a:lumMod val="75000"/>
                </a:schemeClr>
              </a:solidFill>
            </a:endParaRPr>
          </a:p>
          <a:p>
            <a:pPr algn="just"/>
            <a:endParaRPr lang="fr-FR" sz="1200" dirty="0" smtClean="0"/>
          </a:p>
          <a:p>
            <a:pPr algn="just"/>
            <a:r>
              <a:rPr lang="fr-FR" sz="1200" dirty="0" smtClean="0"/>
              <a:t>L’enquête sur les attentes et motivations des étudiants inscrits en L1 a débuté en septembre 2012. </a:t>
            </a:r>
          </a:p>
          <a:p>
            <a:pPr algn="just"/>
            <a:r>
              <a:rPr lang="fr-FR" sz="1200" dirty="0" smtClean="0"/>
              <a:t>Sur </a:t>
            </a:r>
            <a:r>
              <a:rPr lang="fr-FR" sz="1200" dirty="0" smtClean="0">
                <a:solidFill>
                  <a:schemeClr val="tx1"/>
                </a:solidFill>
              </a:rPr>
              <a:t>les 181 inscrits </a:t>
            </a:r>
            <a:r>
              <a:rPr lang="fr-FR" sz="1200" dirty="0" smtClean="0"/>
              <a:t>en L1, 40 ont </a:t>
            </a:r>
            <a:r>
              <a:rPr lang="fr-FR" sz="1200" dirty="0" smtClean="0"/>
              <a:t>répondu* </a:t>
            </a:r>
            <a:r>
              <a:rPr lang="fr-FR" sz="1200" dirty="0" smtClean="0"/>
              <a:t>à l’enquête soit un taux de réponse de 22%.</a:t>
            </a:r>
          </a:p>
          <a:p>
            <a:pPr algn="just"/>
            <a:endParaRPr lang="fr-FR" sz="1050" dirty="0" smtClean="0"/>
          </a:p>
          <a:p>
            <a:pPr algn="just"/>
            <a:r>
              <a:rPr lang="fr-FR" sz="1200" dirty="0" smtClean="0"/>
              <a:t>23 répondants /40 sont </a:t>
            </a:r>
            <a:r>
              <a:rPr lang="fr-FR" sz="1200" dirty="0" smtClean="0"/>
              <a:t>des hommes.</a:t>
            </a:r>
          </a:p>
          <a:p>
            <a:pPr algn="just"/>
            <a:endParaRPr lang="fr-FR" sz="900" dirty="0" smtClean="0"/>
          </a:p>
          <a:p>
            <a:pPr algn="just"/>
            <a:r>
              <a:rPr lang="fr-FR" sz="1200" dirty="0" smtClean="0"/>
              <a:t>Tous les répondants sont titulaires d’un baccalauréat dont 16 sont des bacheliers de l’année 2012. </a:t>
            </a:r>
          </a:p>
          <a:p>
            <a:pPr algn="just"/>
            <a:r>
              <a:rPr lang="fr-FR" sz="1200" dirty="0" smtClean="0"/>
              <a:t>33/40 ont obtenu un baccalauréat général, 5 ont un bac technologique et 2 un bac professionnel.</a:t>
            </a:r>
          </a:p>
          <a:p>
            <a:pPr algn="just"/>
            <a:r>
              <a:rPr lang="fr-FR" sz="1200" dirty="0" smtClean="0"/>
              <a:t>21 ont eu une mention au bac.</a:t>
            </a:r>
          </a:p>
          <a:p>
            <a:pPr algn="just"/>
            <a:endParaRPr lang="fr-FR" sz="600" dirty="0" smtClean="0"/>
          </a:p>
          <a:p>
            <a:pPr algn="just"/>
            <a:r>
              <a:rPr lang="fr-FR" sz="1200" dirty="0" smtClean="0"/>
              <a:t>16 sont </a:t>
            </a:r>
            <a:r>
              <a:rPr lang="fr-FR" sz="1200" dirty="0" smtClean="0"/>
              <a:t>boursiers.</a:t>
            </a:r>
          </a:p>
          <a:p>
            <a:pPr algn="just"/>
            <a:endParaRPr lang="fr-FR" sz="700" dirty="0"/>
          </a:p>
          <a:p>
            <a:pPr algn="just"/>
            <a:r>
              <a:rPr lang="fr-FR" sz="1200" dirty="0" smtClean="0"/>
              <a:t>6 exercent </a:t>
            </a:r>
            <a:r>
              <a:rPr lang="fr-FR" sz="1200" dirty="0" smtClean="0"/>
              <a:t>une activité salariée pendant leurs études.</a:t>
            </a:r>
          </a:p>
          <a:p>
            <a:pPr algn="just">
              <a:buFont typeface="Arial" pitchFamily="34" charset="0"/>
              <a:buChar char="•"/>
            </a:pPr>
            <a:endParaRPr lang="fr-FR" sz="1200" dirty="0"/>
          </a:p>
          <a:p>
            <a:pPr algn="just"/>
            <a:r>
              <a:rPr lang="fr-FR" sz="1200" dirty="0" smtClean="0"/>
              <a:t>En fin de terminale, certains envisageaient de s’inscrire :</a:t>
            </a:r>
          </a:p>
          <a:p>
            <a:pPr algn="just"/>
            <a:r>
              <a:rPr lang="fr-FR" sz="1200" dirty="0" smtClean="0"/>
              <a:t>- dans </a:t>
            </a:r>
            <a:r>
              <a:rPr lang="fr-FR" sz="1200" dirty="0"/>
              <a:t>une autre formation (7), dans une école d’art </a:t>
            </a:r>
            <a:r>
              <a:rPr lang="fr-FR" sz="1200" dirty="0" smtClean="0"/>
              <a:t>(7), en IEP (7), </a:t>
            </a:r>
            <a:r>
              <a:rPr lang="fr-FR" sz="1200" dirty="0"/>
              <a:t>en DUT (2), en </a:t>
            </a:r>
            <a:r>
              <a:rPr lang="fr-FR" sz="1200" dirty="0" smtClean="0"/>
              <a:t>BTS (1), dans </a:t>
            </a:r>
            <a:r>
              <a:rPr lang="fr-FR" sz="1200" dirty="0"/>
              <a:t>une école des métiers du social et paramédical (1</a:t>
            </a:r>
            <a:r>
              <a:rPr lang="fr-FR" sz="1200" dirty="0" smtClean="0"/>
              <a:t>).</a:t>
            </a:r>
            <a:endParaRPr lang="fr-FR" sz="1200" dirty="0"/>
          </a:p>
          <a:p>
            <a:pPr algn="just"/>
            <a:endParaRPr lang="fr-FR" sz="600" dirty="0" smtClean="0"/>
          </a:p>
          <a:p>
            <a:pPr algn="just"/>
            <a:r>
              <a:rPr lang="fr-FR" sz="1200" dirty="0" smtClean="0">
                <a:solidFill>
                  <a:schemeClr val="tx1"/>
                </a:solidFill>
              </a:rPr>
              <a:t>*</a:t>
            </a:r>
            <a:r>
              <a:rPr lang="fr-FR" sz="900" i="1" dirty="0" smtClean="0">
                <a:solidFill>
                  <a:schemeClr val="tx1"/>
                </a:solidFill>
              </a:rPr>
              <a:t>compte tenu du nombre insuffisant de répondants, les résultats sont communiqués à titre indicatif.</a:t>
            </a:r>
            <a:endParaRPr lang="fr-FR" sz="1200" i="1" dirty="0" smtClean="0">
              <a:solidFill>
                <a:schemeClr val="tx1"/>
              </a:solidFill>
            </a:endParaRPr>
          </a:p>
          <a:p>
            <a:pPr algn="just"/>
            <a:endParaRPr lang="fr-FR" sz="600" dirty="0" smtClean="0">
              <a:solidFill>
                <a:schemeClr val="tx1"/>
              </a:solidFill>
            </a:endParaRPr>
          </a:p>
          <a:p>
            <a:pPr algn="just"/>
            <a:endParaRPr lang="fr-FR" sz="1400" dirty="0"/>
          </a:p>
        </p:txBody>
      </p:sp>
      <p:pic>
        <p:nvPicPr>
          <p:cNvPr id="13" name="Image 12" descr="Cécile.png"/>
          <p:cNvPicPr>
            <a:picLocks noChangeAspect="1"/>
          </p:cNvPicPr>
          <p:nvPr/>
        </p:nvPicPr>
        <p:blipFill>
          <a:blip r:embed="rId8" cstate="print"/>
          <a:srcRect l="41873"/>
          <a:stretch>
            <a:fillRect/>
          </a:stretch>
        </p:blipFill>
        <p:spPr>
          <a:xfrm>
            <a:off x="6588224" y="6336265"/>
            <a:ext cx="2448272" cy="40510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 descr="Chiffres bleus.png"/>
          <p:cNvPicPr>
            <a:picLocks noChangeAspect="1"/>
          </p:cNvPicPr>
          <p:nvPr/>
        </p:nvPicPr>
        <p:blipFill>
          <a:blip r:embed="rId3" cstate="print">
            <a:lum bright="-10000"/>
          </a:blip>
          <a:stretch>
            <a:fillRect/>
          </a:stretch>
        </p:blipFill>
        <p:spPr>
          <a:xfrm>
            <a:off x="72776" y="2204864"/>
            <a:ext cx="1042840" cy="46080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3" name="Image 12" descr="Cécile.png"/>
          <p:cNvPicPr>
            <a:picLocks noChangeAspect="1"/>
          </p:cNvPicPr>
          <p:nvPr/>
        </p:nvPicPr>
        <p:blipFill>
          <a:blip r:embed="rId4" cstate="print"/>
          <a:srcRect l="41873"/>
          <a:stretch>
            <a:fillRect/>
          </a:stretch>
        </p:blipFill>
        <p:spPr>
          <a:xfrm>
            <a:off x="6588224" y="6336265"/>
            <a:ext cx="2448272" cy="405103"/>
          </a:xfrm>
          <a:prstGeom prst="rect">
            <a:avLst/>
          </a:prstGeom>
        </p:spPr>
      </p:pic>
      <p:sp>
        <p:nvSpPr>
          <p:cNvPr id="7" name="Titre 1"/>
          <p:cNvSpPr txBox="1">
            <a:spLocks/>
          </p:cNvSpPr>
          <p:nvPr/>
        </p:nvSpPr>
        <p:spPr>
          <a:xfrm>
            <a:off x="1403648" y="116632"/>
            <a:ext cx="7498080" cy="7060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Les motifs de l’inscription</a:t>
            </a:r>
            <a:endParaRPr kumimoji="0" lang="fr-FR" sz="3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graphicFrame>
        <p:nvGraphicFramePr>
          <p:cNvPr id="19" name="Espace réservé du conten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938532766"/>
              </p:ext>
            </p:extLst>
          </p:nvPr>
        </p:nvGraphicFramePr>
        <p:xfrm>
          <a:off x="1259632" y="1196752"/>
          <a:ext cx="7632848" cy="48245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 descr="Chiffres bleus.png"/>
          <p:cNvPicPr>
            <a:picLocks noChangeAspect="1"/>
          </p:cNvPicPr>
          <p:nvPr/>
        </p:nvPicPr>
        <p:blipFill>
          <a:blip r:embed="rId2" cstate="print">
            <a:lum bright="-10000"/>
          </a:blip>
          <a:stretch>
            <a:fillRect/>
          </a:stretch>
        </p:blipFill>
        <p:spPr>
          <a:xfrm>
            <a:off x="72776" y="2204864"/>
            <a:ext cx="1042840" cy="46080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3" name="Image 12" descr="Cécile.png"/>
          <p:cNvPicPr>
            <a:picLocks noChangeAspect="1"/>
          </p:cNvPicPr>
          <p:nvPr/>
        </p:nvPicPr>
        <p:blipFill>
          <a:blip r:embed="rId3" cstate="print"/>
          <a:srcRect l="41873"/>
          <a:stretch>
            <a:fillRect/>
          </a:stretch>
        </p:blipFill>
        <p:spPr>
          <a:xfrm>
            <a:off x="6588224" y="6336265"/>
            <a:ext cx="2448272" cy="405103"/>
          </a:xfrm>
          <a:prstGeom prst="rect">
            <a:avLst/>
          </a:prstGeom>
        </p:spPr>
      </p:pic>
      <p:sp>
        <p:nvSpPr>
          <p:cNvPr id="7" name="Titre 1"/>
          <p:cNvSpPr txBox="1">
            <a:spLocks/>
          </p:cNvSpPr>
          <p:nvPr/>
        </p:nvSpPr>
        <p:spPr>
          <a:xfrm>
            <a:off x="1403648" y="116632"/>
            <a:ext cx="7498080" cy="7060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Leurs représentations de l’université</a:t>
            </a:r>
            <a:endParaRPr kumimoji="0" lang="fr-FR" sz="3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graphicFrame>
        <p:nvGraphicFramePr>
          <p:cNvPr id="11" name="Espace réservé du contenu 3"/>
          <p:cNvGraphicFramePr>
            <a:graphicFrameLocks/>
          </p:cNvGraphicFramePr>
          <p:nvPr>
            <p:extLst>
              <p:ext uri="{D42A27DB-BD31-4B8C-83A1-F6EECF244321}">
                <p14:modId xmlns="" xmlns:p14="http://schemas.microsoft.com/office/powerpoint/2010/main" val="24074955"/>
              </p:ext>
            </p:extLst>
          </p:nvPr>
        </p:nvGraphicFramePr>
        <p:xfrm>
          <a:off x="1331640" y="1268760"/>
          <a:ext cx="7499350" cy="46805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 descr="Chiffres bleus.png"/>
          <p:cNvPicPr>
            <a:picLocks noChangeAspect="1"/>
          </p:cNvPicPr>
          <p:nvPr/>
        </p:nvPicPr>
        <p:blipFill>
          <a:blip r:embed="rId2" cstate="print">
            <a:lum bright="-10000"/>
          </a:blip>
          <a:stretch>
            <a:fillRect/>
          </a:stretch>
        </p:blipFill>
        <p:spPr>
          <a:xfrm>
            <a:off x="72776" y="2204864"/>
            <a:ext cx="1042840" cy="46080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3" name="Image 12" descr="Cécile.png"/>
          <p:cNvPicPr>
            <a:picLocks noChangeAspect="1"/>
          </p:cNvPicPr>
          <p:nvPr/>
        </p:nvPicPr>
        <p:blipFill>
          <a:blip r:embed="rId3" cstate="print"/>
          <a:srcRect l="41873"/>
          <a:stretch>
            <a:fillRect/>
          </a:stretch>
        </p:blipFill>
        <p:spPr>
          <a:xfrm>
            <a:off x="6588224" y="6336265"/>
            <a:ext cx="2448272" cy="405103"/>
          </a:xfrm>
          <a:prstGeom prst="rect">
            <a:avLst/>
          </a:prstGeom>
        </p:spPr>
      </p:pic>
      <p:sp>
        <p:nvSpPr>
          <p:cNvPr id="7" name="Titre 1"/>
          <p:cNvSpPr txBox="1">
            <a:spLocks/>
          </p:cNvSpPr>
          <p:nvPr/>
        </p:nvSpPr>
        <p:spPr>
          <a:xfrm>
            <a:off x="1403648" y="116632"/>
            <a:ext cx="7498080" cy="7060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Leurs</a:t>
            </a:r>
            <a:r>
              <a:rPr kumimoji="0" lang="fr-FR" sz="36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attentes</a:t>
            </a:r>
            <a:endParaRPr kumimoji="0" lang="fr-FR" sz="3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graphicFrame>
        <p:nvGraphicFramePr>
          <p:cNvPr id="6" name="Espace réservé du contenu 3"/>
          <p:cNvGraphicFramePr>
            <a:graphicFrameLocks noGrp="1"/>
          </p:cNvGraphicFramePr>
          <p:nvPr>
            <p:ph idx="1"/>
          </p:nvPr>
        </p:nvGraphicFramePr>
        <p:xfrm>
          <a:off x="1331640" y="980728"/>
          <a:ext cx="7499350" cy="51125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8" name="Rectangle à coins arrondis 7"/>
          <p:cNvSpPr/>
          <p:nvPr/>
        </p:nvSpPr>
        <p:spPr>
          <a:xfrm>
            <a:off x="4211960" y="1628800"/>
            <a:ext cx="4320480" cy="792088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9" name="ZoneTexte 8"/>
          <p:cNvSpPr txBox="1"/>
          <p:nvPr/>
        </p:nvSpPr>
        <p:spPr>
          <a:xfrm>
            <a:off x="4355976" y="1763234"/>
            <a:ext cx="40324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FR" sz="1400" dirty="0" smtClean="0"/>
              <a:t>Elle doit permettre de réaliser un projet d’études long (master).</a:t>
            </a:r>
            <a:endParaRPr lang="fr-FR" sz="1400" dirty="0"/>
          </a:p>
        </p:txBody>
      </p:sp>
      <p:sp>
        <p:nvSpPr>
          <p:cNvPr id="14" name="Rectangle à coins arrondis 13"/>
          <p:cNvSpPr/>
          <p:nvPr/>
        </p:nvSpPr>
        <p:spPr>
          <a:xfrm>
            <a:off x="4211960" y="2708920"/>
            <a:ext cx="4320480" cy="792088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5" name="ZoneTexte 14"/>
          <p:cNvSpPr txBox="1"/>
          <p:nvPr/>
        </p:nvSpPr>
        <p:spPr>
          <a:xfrm>
            <a:off x="4355976" y="2843354"/>
            <a:ext cx="39604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FR" sz="1400" dirty="0"/>
              <a:t>Elle doit offrir la possibilité de se préparer à un métier dans le domaine </a:t>
            </a:r>
            <a:r>
              <a:rPr lang="fr-FR" sz="1400" dirty="0" smtClean="0"/>
              <a:t>étudié.</a:t>
            </a:r>
            <a:endParaRPr lang="fr-FR" sz="1400" dirty="0"/>
          </a:p>
        </p:txBody>
      </p:sp>
      <p:sp>
        <p:nvSpPr>
          <p:cNvPr id="16" name="Rectangle à coins arrondis 15"/>
          <p:cNvSpPr/>
          <p:nvPr/>
        </p:nvSpPr>
        <p:spPr>
          <a:xfrm>
            <a:off x="4211960" y="3789040"/>
            <a:ext cx="4392488" cy="18002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7" name="ZoneTexte 16"/>
          <p:cNvSpPr txBox="1"/>
          <p:nvPr/>
        </p:nvSpPr>
        <p:spPr>
          <a:xfrm>
            <a:off x="4355976" y="3979739"/>
            <a:ext cx="3960440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FR" sz="1400" dirty="0" smtClean="0"/>
              <a:t>La première année est parfois considérée comme une année de transition entre deux situations durant laquelle la formation universitaire doit permettre d’approfondir des connaissances et de préparer une réorientation.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 descr="Chiffres bleus.png"/>
          <p:cNvPicPr>
            <a:picLocks noChangeAspect="1"/>
          </p:cNvPicPr>
          <p:nvPr/>
        </p:nvPicPr>
        <p:blipFill>
          <a:blip r:embed="rId2" cstate="print">
            <a:lum bright="-10000"/>
          </a:blip>
          <a:stretch>
            <a:fillRect/>
          </a:stretch>
        </p:blipFill>
        <p:spPr>
          <a:xfrm>
            <a:off x="72776" y="2204864"/>
            <a:ext cx="1042840" cy="46080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3" name="Image 12" descr="Cécile.png"/>
          <p:cNvPicPr>
            <a:picLocks noChangeAspect="1"/>
          </p:cNvPicPr>
          <p:nvPr/>
        </p:nvPicPr>
        <p:blipFill>
          <a:blip r:embed="rId3" cstate="print"/>
          <a:srcRect l="41873"/>
          <a:stretch>
            <a:fillRect/>
          </a:stretch>
        </p:blipFill>
        <p:spPr>
          <a:xfrm>
            <a:off x="6588224" y="6336265"/>
            <a:ext cx="2448272" cy="405103"/>
          </a:xfrm>
          <a:prstGeom prst="rect">
            <a:avLst/>
          </a:prstGeom>
        </p:spPr>
      </p:pic>
      <p:sp>
        <p:nvSpPr>
          <p:cNvPr id="7" name="Titre 1"/>
          <p:cNvSpPr txBox="1">
            <a:spLocks/>
          </p:cNvSpPr>
          <p:nvPr/>
        </p:nvSpPr>
        <p:spPr>
          <a:xfrm>
            <a:off x="1403648" y="116632"/>
            <a:ext cx="7498080" cy="5760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 lnSpcReduction="10000"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Leur approche de l’UTM</a:t>
            </a:r>
            <a:endParaRPr kumimoji="0" lang="fr-FR" sz="3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graphicFrame>
        <p:nvGraphicFramePr>
          <p:cNvPr id="19" name="Espace réservé du conten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1489195631"/>
              </p:ext>
            </p:extLst>
          </p:nvPr>
        </p:nvGraphicFramePr>
        <p:xfrm>
          <a:off x="1259632" y="908720"/>
          <a:ext cx="7632848" cy="540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 descr="Chiffres bleus.png"/>
          <p:cNvPicPr>
            <a:picLocks noChangeAspect="1"/>
          </p:cNvPicPr>
          <p:nvPr/>
        </p:nvPicPr>
        <p:blipFill>
          <a:blip r:embed="rId2" cstate="print">
            <a:lum bright="-10000"/>
          </a:blip>
          <a:stretch>
            <a:fillRect/>
          </a:stretch>
        </p:blipFill>
        <p:spPr>
          <a:xfrm>
            <a:off x="72776" y="2204864"/>
            <a:ext cx="1042840" cy="46080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3" name="Image 12" descr="Cécile.png"/>
          <p:cNvPicPr>
            <a:picLocks noChangeAspect="1"/>
          </p:cNvPicPr>
          <p:nvPr/>
        </p:nvPicPr>
        <p:blipFill>
          <a:blip r:embed="rId3" cstate="print"/>
          <a:srcRect l="41873"/>
          <a:stretch>
            <a:fillRect/>
          </a:stretch>
        </p:blipFill>
        <p:spPr>
          <a:xfrm>
            <a:off x="6588224" y="6336265"/>
            <a:ext cx="2448272" cy="405103"/>
          </a:xfrm>
          <a:prstGeom prst="rect">
            <a:avLst/>
          </a:prstGeom>
        </p:spPr>
      </p:pic>
      <p:sp>
        <p:nvSpPr>
          <p:cNvPr id="7" name="Titre 1"/>
          <p:cNvSpPr txBox="1">
            <a:spLocks/>
          </p:cNvSpPr>
          <p:nvPr/>
        </p:nvSpPr>
        <p:spPr>
          <a:xfrm>
            <a:off x="1403648" y="116632"/>
            <a:ext cx="7498080" cy="5760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 lnSpcReduction="10000"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Nous retenons </a:t>
            </a:r>
            <a:r>
              <a:rPr lang="fr-FR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que</a:t>
            </a:r>
            <a:r>
              <a:rPr lang="fr-FR" sz="29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*</a:t>
            </a:r>
            <a:r>
              <a:rPr lang="fr-FR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…</a:t>
            </a:r>
            <a:endParaRPr kumimoji="0" lang="fr-FR" sz="3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Espace réservé du contenu 5"/>
          <p:cNvSpPr>
            <a:spLocks noGrp="1"/>
          </p:cNvSpPr>
          <p:nvPr>
            <p:ph idx="1"/>
          </p:nvPr>
        </p:nvSpPr>
        <p:spPr>
          <a:xfrm>
            <a:off x="1331640" y="836712"/>
            <a:ext cx="7355160" cy="5289451"/>
          </a:xfrm>
        </p:spPr>
        <p:txBody>
          <a:bodyPr>
            <a:normAutofit fontScale="85000" lnSpcReduction="20000"/>
          </a:bodyPr>
          <a:lstStyle/>
          <a:p>
            <a:pPr marL="0" indent="0" algn="just">
              <a:buNone/>
            </a:pPr>
            <a:r>
              <a:rPr lang="fr-FR" sz="1400" b="1" dirty="0" smtClean="0"/>
              <a:t>L’Université de Toulouse II-Le Mirail, un vrai choix</a:t>
            </a:r>
          </a:p>
          <a:p>
            <a:pPr marL="0" indent="0" algn="just">
              <a:buNone/>
            </a:pPr>
            <a:endParaRPr lang="fr-FR" sz="1400" b="1" dirty="0" smtClean="0"/>
          </a:p>
          <a:p>
            <a:pPr marL="0" indent="0" algn="just">
              <a:buNone/>
            </a:pPr>
            <a:r>
              <a:rPr lang="fr-FR" sz="1400" dirty="0" smtClean="0"/>
              <a:t>Pour 35% des répondants, l’UTM représente le premier choix d’études après le bac.</a:t>
            </a:r>
          </a:p>
          <a:p>
            <a:pPr marL="0" indent="0" algn="just">
              <a:buNone/>
            </a:pPr>
            <a:endParaRPr lang="fr-FR" sz="700" dirty="0" smtClean="0"/>
          </a:p>
          <a:p>
            <a:pPr marL="0" indent="0" algn="just">
              <a:buNone/>
            </a:pPr>
            <a:r>
              <a:rPr lang="fr-FR" sz="1400" dirty="0" smtClean="0"/>
              <a:t>73% des futurs étudiants se renseignent sur la formation avant de faire leur choix.</a:t>
            </a:r>
          </a:p>
          <a:p>
            <a:pPr marL="0" indent="0" algn="just">
              <a:buNone/>
            </a:pPr>
            <a:r>
              <a:rPr lang="fr-FR" sz="1400" dirty="0" smtClean="0"/>
              <a:t>Le choix d’une discipline correspond à un projet précis dans 10% des cas. </a:t>
            </a:r>
          </a:p>
          <a:p>
            <a:pPr marL="0" indent="0" algn="just">
              <a:buNone/>
            </a:pPr>
            <a:r>
              <a:rPr lang="fr-FR" sz="1400" dirty="0" smtClean="0"/>
              <a:t>L’accueil et l’accompagnement à la découverte de l’université par un pair ont été jugé satisfaisant et utile par tous les répondants qui en ont bénéficié.</a:t>
            </a:r>
          </a:p>
          <a:p>
            <a:pPr marL="0" indent="0" algn="just">
              <a:buNone/>
            </a:pPr>
            <a:endParaRPr lang="fr-FR" sz="1400" b="1" dirty="0" smtClean="0"/>
          </a:p>
          <a:p>
            <a:pPr marL="0" indent="0" algn="just">
              <a:buNone/>
            </a:pPr>
            <a:r>
              <a:rPr lang="fr-FR" sz="1400" b="1" dirty="0" smtClean="0"/>
              <a:t>L’importance du projet professionnel</a:t>
            </a:r>
          </a:p>
          <a:p>
            <a:pPr marL="0" indent="0" algn="just">
              <a:buNone/>
            </a:pPr>
            <a:r>
              <a:rPr lang="fr-FR" sz="1400" dirty="0" smtClean="0"/>
              <a:t>La formation universitaire, du moins en 1ere année, permet, selon eux, de consolider et d’acquérir des connaissances et des compétences nécessaires à la réalisation d’un projet professionnel.</a:t>
            </a:r>
          </a:p>
          <a:p>
            <a:pPr marL="0" indent="0" algn="just">
              <a:buNone/>
            </a:pPr>
            <a:r>
              <a:rPr lang="fr-FR" sz="1400" dirty="0" smtClean="0"/>
              <a:t>20% des étudiants interrogés déclarent avoir un projet professionnel précis.</a:t>
            </a:r>
          </a:p>
          <a:p>
            <a:pPr marL="0" indent="0" algn="just">
              <a:buNone/>
            </a:pPr>
            <a:r>
              <a:rPr lang="fr-FR" sz="1400" dirty="0" smtClean="0"/>
              <a:t>Les professionnels de l’orientation s’accordent à dire qu’un projet professionnel précis est un facteur de concrétisation et d’investissement dans les études et dans la réussite.</a:t>
            </a:r>
          </a:p>
          <a:p>
            <a:pPr marL="0" indent="0" algn="just">
              <a:buNone/>
            </a:pPr>
            <a:endParaRPr lang="fr-FR" sz="1400" dirty="0" smtClean="0"/>
          </a:p>
          <a:p>
            <a:pPr marL="0" indent="0" algn="just">
              <a:buNone/>
            </a:pPr>
            <a:r>
              <a:rPr lang="fr-FR" sz="1400" b="1" dirty="0" smtClean="0"/>
              <a:t>Le premier semestre, véritable enjeu de la réussite </a:t>
            </a:r>
          </a:p>
          <a:p>
            <a:pPr marL="0" lvl="0" indent="0" algn="just">
              <a:buNone/>
            </a:pPr>
            <a:r>
              <a:rPr lang="fr-FR" sz="1400" dirty="0" smtClean="0"/>
              <a:t>Les étudiants pensent que la réussite à l’université dépend essentiellement de la motivation,  de l’assiduité et du travail régulier</a:t>
            </a:r>
            <a:r>
              <a:rPr lang="fr-FR" sz="1400" dirty="0"/>
              <a:t>. </a:t>
            </a:r>
            <a:endParaRPr lang="fr-FR" sz="1400" dirty="0" smtClean="0"/>
          </a:p>
          <a:p>
            <a:pPr marL="0" indent="0" algn="just">
              <a:buNone/>
            </a:pPr>
            <a:r>
              <a:rPr lang="fr-FR" sz="1400" dirty="0" smtClean="0"/>
              <a:t>Une étude de l’OVE sur la réussite en L1, montre que la réussite du 1</a:t>
            </a:r>
            <a:r>
              <a:rPr lang="fr-FR" sz="1400" baseline="30000" dirty="0" smtClean="0"/>
              <a:t>er</a:t>
            </a:r>
            <a:r>
              <a:rPr lang="fr-FR" sz="1400" dirty="0" smtClean="0"/>
              <a:t> semestre est primordiale pour la suite du cursus. En effet, 84% des étudiants qui valident leur 1ère année ont validé leur 1</a:t>
            </a:r>
            <a:r>
              <a:rPr lang="fr-FR" sz="1400" baseline="30000" dirty="0" smtClean="0"/>
              <a:t>er</a:t>
            </a:r>
            <a:r>
              <a:rPr lang="fr-FR" sz="1400" dirty="0" smtClean="0"/>
              <a:t> semestre à la session 1. Une fois la 1ère année validée, les taux de présence et de réussite en licence sont très bons.</a:t>
            </a:r>
          </a:p>
          <a:p>
            <a:pPr marL="0" indent="0" algn="just">
              <a:buNone/>
            </a:pPr>
            <a:endParaRPr lang="fr-FR" sz="1400" dirty="0" smtClean="0"/>
          </a:p>
          <a:p>
            <a:pPr marL="0" indent="0" algn="just">
              <a:buNone/>
            </a:pPr>
            <a:r>
              <a:rPr lang="fr-FR" sz="1400" b="1" dirty="0"/>
              <a:t>L’université comme révélateur de l’autonomie</a:t>
            </a:r>
          </a:p>
          <a:p>
            <a:pPr marL="0" indent="0" algn="just">
              <a:buNone/>
            </a:pPr>
            <a:r>
              <a:rPr lang="fr-FR" sz="1400" dirty="0" smtClean="0"/>
              <a:t>43% </a:t>
            </a:r>
            <a:r>
              <a:rPr lang="fr-FR" sz="1400" dirty="0"/>
              <a:t>des répondants envisagent l’université comme un lieu révélateur de leur autonomie dans tous les sens du terme. Ils sont </a:t>
            </a:r>
            <a:r>
              <a:rPr lang="fr-FR" sz="1400" dirty="0" smtClean="0"/>
              <a:t>15% </a:t>
            </a:r>
            <a:r>
              <a:rPr lang="fr-FR" sz="1400" dirty="0"/>
              <a:t>à exercer une activité salariée d’environ 20h par semaine pour financer cette autonomie et plus particulièrement leurs études. </a:t>
            </a:r>
            <a:endParaRPr lang="fr-FR" sz="1400" dirty="0" smtClean="0"/>
          </a:p>
          <a:p>
            <a:pPr marL="0" indent="0" algn="just">
              <a:buNone/>
            </a:pPr>
            <a:endParaRPr lang="fr-FR" sz="1400" dirty="0" smtClean="0"/>
          </a:p>
          <a:p>
            <a:pPr marL="0" indent="0" algn="just">
              <a:buNone/>
            </a:pPr>
            <a:r>
              <a:rPr lang="fr-FR" sz="1900" dirty="0" smtClean="0"/>
              <a:t>*</a:t>
            </a:r>
            <a:r>
              <a:rPr lang="fr-FR" sz="1200" i="1" dirty="0" smtClean="0"/>
              <a:t>compte tenu du nombre insuffisant de répondants, les résultats sont communiqués à titre indicatif.</a:t>
            </a:r>
            <a:endParaRPr lang="fr-FR" sz="1900" i="1" dirty="0" smtClean="0"/>
          </a:p>
          <a:p>
            <a:pPr marL="0" indent="0" algn="just">
              <a:buNone/>
            </a:pPr>
            <a:endParaRPr lang="fr-FR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632</TotalTime>
  <Words>1042</Words>
  <Application>Microsoft Office PowerPoint</Application>
  <PresentationFormat>Affichage à l'écran (4:3)</PresentationFormat>
  <Paragraphs>119</Paragraphs>
  <Slides>7</Slides>
  <Notes>1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7</vt:i4>
      </vt:variant>
    </vt:vector>
  </HeadingPairs>
  <TitlesOfParts>
    <vt:vector size="8" baseType="lpstr">
      <vt:lpstr>Thème Office</vt:lpstr>
      <vt:lpstr>Diapositive 1</vt:lpstr>
      <vt:lpstr>Le profil des répondants</vt:lpstr>
      <vt:lpstr>Diapositive 3</vt:lpstr>
      <vt:lpstr>Diapositive 4</vt:lpstr>
      <vt:lpstr>Diapositive 5</vt:lpstr>
      <vt:lpstr>Diapositive 6</vt:lpstr>
      <vt:lpstr>Diapositive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Cecile CADENE</dc:creator>
  <cp:lastModifiedBy>Cecile CADENE</cp:lastModifiedBy>
  <cp:revision>60</cp:revision>
  <dcterms:created xsi:type="dcterms:W3CDTF">2012-11-30T14:18:21Z</dcterms:created>
  <dcterms:modified xsi:type="dcterms:W3CDTF">2013-03-12T15:42:37Z</dcterms:modified>
</cp:coreProperties>
</file>