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1" r:id="rId4"/>
    <p:sldId id="259" r:id="rId5"/>
    <p:sldId id="260" r:id="rId6"/>
    <p:sldId id="262" r:id="rId7"/>
    <p:sldId id="267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2C0C2-A6DE-44CE-A63F-230E538FEFD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07984D9-7BC1-44F2-820E-961F0357FD3B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r>
            <a:rPr lang="fr-FR" b="1" dirty="0" smtClean="0"/>
            <a:t>Effectif total 2012/2013</a:t>
          </a:r>
        </a:p>
        <a:p>
          <a:r>
            <a:rPr lang="fr-FR" dirty="0" smtClean="0"/>
            <a:t>23 541 étudiants </a:t>
          </a:r>
        </a:p>
        <a:p>
          <a:r>
            <a:rPr lang="fr-FR" dirty="0" smtClean="0"/>
            <a:t>33% d’hommes</a:t>
          </a:r>
        </a:p>
        <a:p>
          <a:r>
            <a:rPr lang="fr-FR" dirty="0" smtClean="0"/>
            <a:t>67% de femmes</a:t>
          </a:r>
        </a:p>
        <a:p>
          <a:r>
            <a:rPr lang="fr-FR" dirty="0" smtClean="0"/>
            <a:t>5 950 étudiants inscrits </a:t>
          </a:r>
        </a:p>
        <a:p>
          <a:r>
            <a:rPr lang="fr-FR" smtClean="0"/>
            <a:t>en L1 soit 25% de l’effectif total</a:t>
          </a:r>
          <a:endParaRPr lang="fr-FR" dirty="0"/>
        </a:p>
      </dgm:t>
    </dgm:pt>
    <dgm:pt modelId="{A5219553-747D-4EA5-B13D-DA3CEFC8CA85}" type="parTrans" cxnId="{4EE20CAE-FEAC-4CCB-88BF-716D9B7C0328}">
      <dgm:prSet/>
      <dgm:spPr/>
      <dgm:t>
        <a:bodyPr/>
        <a:lstStyle/>
        <a:p>
          <a:endParaRPr lang="fr-FR"/>
        </a:p>
      </dgm:t>
    </dgm:pt>
    <dgm:pt modelId="{AF7701CC-D712-4E5B-A2D3-CA697A1DD254}" type="sibTrans" cxnId="{4EE20CAE-FEAC-4CCB-88BF-716D9B7C0328}">
      <dgm:prSet/>
      <dgm:spPr/>
      <dgm:t>
        <a:bodyPr/>
        <a:lstStyle/>
        <a:p>
          <a:endParaRPr lang="fr-FR"/>
        </a:p>
      </dgm:t>
    </dgm:pt>
    <dgm:pt modelId="{5057C7FE-3CD0-48E3-93F3-E65DB9AE270A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pPr algn="ctr"/>
          <a:r>
            <a:rPr lang="fr-FR" b="1" dirty="0" smtClean="0">
              <a:solidFill>
                <a:schemeClr val="bg1"/>
              </a:solidFill>
            </a:rPr>
            <a:t>Effectif UFR LPM  2012/2013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2 152 étudiants 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609 étudiants inscrits en L1 :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42% d’hommes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58% de femmes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Âge moyen : 22 ans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51% de bacheliers</a:t>
          </a:r>
          <a:endParaRPr lang="fr-FR" dirty="0"/>
        </a:p>
      </dgm:t>
    </dgm:pt>
    <dgm:pt modelId="{8548DADC-9DFF-42D2-857C-E098EE0E8EB7}" type="parTrans" cxnId="{7CBFEC6D-B909-4EAF-83FC-8D184AB9D917}">
      <dgm:prSet/>
      <dgm:spPr/>
      <dgm:t>
        <a:bodyPr/>
        <a:lstStyle/>
        <a:p>
          <a:endParaRPr lang="fr-FR"/>
        </a:p>
      </dgm:t>
    </dgm:pt>
    <dgm:pt modelId="{5E1EABDA-5232-4908-90E1-3C15AB9E3C24}" type="sibTrans" cxnId="{7CBFEC6D-B909-4EAF-83FC-8D184AB9D917}">
      <dgm:prSet/>
      <dgm:spPr/>
      <dgm:t>
        <a:bodyPr/>
        <a:lstStyle/>
        <a:p>
          <a:endParaRPr lang="fr-FR"/>
        </a:p>
      </dgm:t>
    </dgm:pt>
    <dgm:pt modelId="{EA9C9E9A-8DB7-40ED-9A6A-F856C358746D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r>
            <a:rPr lang="fr-FR" b="1" dirty="0" smtClean="0"/>
            <a:t>Effectif département Musique 2012/2013</a:t>
          </a:r>
        </a:p>
        <a:p>
          <a:r>
            <a:rPr lang="fr-FR" dirty="0" smtClean="0"/>
            <a:t> 312 étudiants </a:t>
          </a:r>
        </a:p>
        <a:p>
          <a:r>
            <a:rPr lang="fr-FR" dirty="0" smtClean="0"/>
            <a:t>99 étudiants inscrits en L1 :</a:t>
          </a:r>
        </a:p>
        <a:p>
          <a:r>
            <a:rPr lang="fr-FR" dirty="0" smtClean="0"/>
            <a:t>63% d’hommes</a:t>
          </a:r>
        </a:p>
        <a:p>
          <a:r>
            <a:rPr lang="fr-FR" dirty="0" smtClean="0"/>
            <a:t>37% de femmes</a:t>
          </a:r>
        </a:p>
        <a:p>
          <a:endParaRPr lang="fr-FR" dirty="0"/>
        </a:p>
      </dgm:t>
    </dgm:pt>
    <dgm:pt modelId="{7D923910-EF98-4840-9507-062E569C086C}" type="parTrans" cxnId="{A09F0666-5F68-4162-8200-556ED9C18BEC}">
      <dgm:prSet/>
      <dgm:spPr/>
      <dgm:t>
        <a:bodyPr/>
        <a:lstStyle/>
        <a:p>
          <a:endParaRPr lang="fr-FR"/>
        </a:p>
      </dgm:t>
    </dgm:pt>
    <dgm:pt modelId="{88296209-9F4C-4EA0-BBC8-AC74B8DD13B1}" type="sibTrans" cxnId="{A09F0666-5F68-4162-8200-556ED9C18BEC}">
      <dgm:prSet/>
      <dgm:spPr/>
      <dgm:t>
        <a:bodyPr/>
        <a:lstStyle/>
        <a:p>
          <a:endParaRPr lang="fr-FR"/>
        </a:p>
      </dgm:t>
    </dgm:pt>
    <dgm:pt modelId="{322B9A81-7691-4517-8ED4-73A2DC9EF024}" type="pres">
      <dgm:prSet presAssocID="{4632C0C2-A6DE-44CE-A63F-230E538FEF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29A6AE9-6B18-45BB-8758-1AA87C30EC2B}" type="pres">
      <dgm:prSet presAssocID="{D07984D9-7BC1-44F2-820E-961F0357FD3B}" presName="linNode" presStyleCnt="0"/>
      <dgm:spPr/>
    </dgm:pt>
    <dgm:pt modelId="{3F39E502-2F07-4F80-B98D-6C6166D93FB5}" type="pres">
      <dgm:prSet presAssocID="{D07984D9-7BC1-44F2-820E-961F0357FD3B}" presName="parentText" presStyleLbl="node1" presStyleIdx="0" presStyleCnt="3" custLinFactNeighborX="-80887" custLinFactNeighborY="38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54FEE0-537E-47AF-9979-15EFBA979207}" type="pres">
      <dgm:prSet presAssocID="{AF7701CC-D712-4E5B-A2D3-CA697A1DD254}" presName="sp" presStyleCnt="0"/>
      <dgm:spPr/>
    </dgm:pt>
    <dgm:pt modelId="{7593E90A-B60E-4D9C-8A93-4A9A846F1D97}" type="pres">
      <dgm:prSet presAssocID="{5057C7FE-3CD0-48E3-93F3-E65DB9AE270A}" presName="linNode" presStyleCnt="0"/>
      <dgm:spPr/>
    </dgm:pt>
    <dgm:pt modelId="{A1B2FAE8-85E0-4876-877B-2C479A6C16DE}" type="pres">
      <dgm:prSet presAssocID="{5057C7FE-3CD0-48E3-93F3-E65DB9AE270A}" presName="parentText" presStyleLbl="node1" presStyleIdx="1" presStyleCnt="3" custLinFactNeighborX="-80016" custLinFactNeighborY="37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65A000-7260-4BCE-91FF-3900AF15E200}" type="pres">
      <dgm:prSet presAssocID="{5E1EABDA-5232-4908-90E1-3C15AB9E3C24}" presName="sp" presStyleCnt="0"/>
      <dgm:spPr/>
    </dgm:pt>
    <dgm:pt modelId="{CEE8D9DA-E55C-4AC2-A635-E1293A485EDF}" type="pres">
      <dgm:prSet presAssocID="{EA9C9E9A-8DB7-40ED-9A6A-F856C358746D}" presName="linNode" presStyleCnt="0"/>
      <dgm:spPr/>
    </dgm:pt>
    <dgm:pt modelId="{43A0A384-4A19-4EC8-A392-D3517BEBF6BB}" type="pres">
      <dgm:prSet presAssocID="{EA9C9E9A-8DB7-40ED-9A6A-F856C358746D}" presName="parentText" presStyleLbl="node1" presStyleIdx="2" presStyleCnt="3" custLinFactNeighborX="-8001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EE20CAE-FEAC-4CCB-88BF-716D9B7C0328}" srcId="{4632C0C2-A6DE-44CE-A63F-230E538FEFD8}" destId="{D07984D9-7BC1-44F2-820E-961F0357FD3B}" srcOrd="0" destOrd="0" parTransId="{A5219553-747D-4EA5-B13D-DA3CEFC8CA85}" sibTransId="{AF7701CC-D712-4E5B-A2D3-CA697A1DD254}"/>
    <dgm:cxn modelId="{44F20615-5936-4762-8407-DD40393FE0DA}" type="presOf" srcId="{EA9C9E9A-8DB7-40ED-9A6A-F856C358746D}" destId="{43A0A384-4A19-4EC8-A392-D3517BEBF6BB}" srcOrd="0" destOrd="0" presId="urn:microsoft.com/office/officeart/2005/8/layout/vList5"/>
    <dgm:cxn modelId="{A09F0666-5F68-4162-8200-556ED9C18BEC}" srcId="{4632C0C2-A6DE-44CE-A63F-230E538FEFD8}" destId="{EA9C9E9A-8DB7-40ED-9A6A-F856C358746D}" srcOrd="2" destOrd="0" parTransId="{7D923910-EF98-4840-9507-062E569C086C}" sibTransId="{88296209-9F4C-4EA0-BBC8-AC74B8DD13B1}"/>
    <dgm:cxn modelId="{42F671B6-8A0C-4B91-B3F4-475084E34109}" type="presOf" srcId="{4632C0C2-A6DE-44CE-A63F-230E538FEFD8}" destId="{322B9A81-7691-4517-8ED4-73A2DC9EF024}" srcOrd="0" destOrd="0" presId="urn:microsoft.com/office/officeart/2005/8/layout/vList5"/>
    <dgm:cxn modelId="{7CBFEC6D-B909-4EAF-83FC-8D184AB9D917}" srcId="{4632C0C2-A6DE-44CE-A63F-230E538FEFD8}" destId="{5057C7FE-3CD0-48E3-93F3-E65DB9AE270A}" srcOrd="1" destOrd="0" parTransId="{8548DADC-9DFF-42D2-857C-E098EE0E8EB7}" sibTransId="{5E1EABDA-5232-4908-90E1-3C15AB9E3C24}"/>
    <dgm:cxn modelId="{79D3EAE1-DB27-4E46-BB68-15C64FABC2E0}" type="presOf" srcId="{D07984D9-7BC1-44F2-820E-961F0357FD3B}" destId="{3F39E502-2F07-4F80-B98D-6C6166D93FB5}" srcOrd="0" destOrd="0" presId="urn:microsoft.com/office/officeart/2005/8/layout/vList5"/>
    <dgm:cxn modelId="{8936B845-7AA5-40EC-ADC6-46842311895C}" type="presOf" srcId="{5057C7FE-3CD0-48E3-93F3-E65DB9AE270A}" destId="{A1B2FAE8-85E0-4876-877B-2C479A6C16DE}" srcOrd="0" destOrd="0" presId="urn:microsoft.com/office/officeart/2005/8/layout/vList5"/>
    <dgm:cxn modelId="{2D3665E0-30F5-4F1A-AA58-E61EBBDAD821}" type="presParOf" srcId="{322B9A81-7691-4517-8ED4-73A2DC9EF024}" destId="{929A6AE9-6B18-45BB-8758-1AA87C30EC2B}" srcOrd="0" destOrd="0" presId="urn:microsoft.com/office/officeart/2005/8/layout/vList5"/>
    <dgm:cxn modelId="{34CA105F-1ECB-423A-9B29-7368C54E88F4}" type="presParOf" srcId="{929A6AE9-6B18-45BB-8758-1AA87C30EC2B}" destId="{3F39E502-2F07-4F80-B98D-6C6166D93FB5}" srcOrd="0" destOrd="0" presId="urn:microsoft.com/office/officeart/2005/8/layout/vList5"/>
    <dgm:cxn modelId="{B2651B83-F666-4F2C-956F-F2C8B8255C68}" type="presParOf" srcId="{322B9A81-7691-4517-8ED4-73A2DC9EF024}" destId="{C154FEE0-537E-47AF-9979-15EFBA979207}" srcOrd="1" destOrd="0" presId="urn:microsoft.com/office/officeart/2005/8/layout/vList5"/>
    <dgm:cxn modelId="{3F84A114-EAFC-496D-846C-B4012F8E2260}" type="presParOf" srcId="{322B9A81-7691-4517-8ED4-73A2DC9EF024}" destId="{7593E90A-B60E-4D9C-8A93-4A9A846F1D97}" srcOrd="2" destOrd="0" presId="urn:microsoft.com/office/officeart/2005/8/layout/vList5"/>
    <dgm:cxn modelId="{B67AF9AD-A5F8-4C50-9FA7-8F8B7AA3C256}" type="presParOf" srcId="{7593E90A-B60E-4D9C-8A93-4A9A846F1D97}" destId="{A1B2FAE8-85E0-4876-877B-2C479A6C16DE}" srcOrd="0" destOrd="0" presId="urn:microsoft.com/office/officeart/2005/8/layout/vList5"/>
    <dgm:cxn modelId="{4283E6F1-AF10-4DF5-91C3-585FC2F627FE}" type="presParOf" srcId="{322B9A81-7691-4517-8ED4-73A2DC9EF024}" destId="{DC65A000-7260-4BCE-91FF-3900AF15E200}" srcOrd="3" destOrd="0" presId="urn:microsoft.com/office/officeart/2005/8/layout/vList5"/>
    <dgm:cxn modelId="{A86F77E8-E59A-4A34-9DCA-F00CAA29C84B}" type="presParOf" srcId="{322B9A81-7691-4517-8ED4-73A2DC9EF024}" destId="{CEE8D9DA-E55C-4AC2-A635-E1293A485EDF}" srcOrd="4" destOrd="0" presId="urn:microsoft.com/office/officeart/2005/8/layout/vList5"/>
    <dgm:cxn modelId="{DBC3C4C3-08E3-44CF-8F52-BAF628553DE2}" type="presParOf" srcId="{CEE8D9DA-E55C-4AC2-A635-E1293A485EDF}" destId="{43A0A384-4A19-4EC8-A392-D3517BEBF6B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fr-FR" sz="2400" dirty="0" smtClean="0"/>
            <a:t>La réalisation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fr-FR" sz="2400" dirty="0" smtClean="0"/>
            <a:t>d’un projet professionnel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fr-FR" sz="1400" dirty="0" smtClean="0"/>
            <a:t>16/24 </a:t>
          </a:r>
          <a:r>
            <a:rPr lang="fr-FR" sz="1400" dirty="0" smtClean="0"/>
            <a:t>se sont informés sur les débouchés de la discipline ou du domaine.</a:t>
          </a:r>
          <a:endParaRPr lang="fr-FR" sz="1400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>
              <a:solidFill>
                <a:schemeClr val="bg1"/>
              </a:solidFill>
            </a:rPr>
            <a:t>L’intérêt pour une discipline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b="0" dirty="0" smtClean="0">
              <a:solidFill>
                <a:schemeClr val="tx1"/>
              </a:solidFill>
            </a:rPr>
            <a:t>Pour </a:t>
          </a:r>
          <a:r>
            <a:rPr lang="fr-FR" sz="1400" b="0" dirty="0" smtClean="0">
              <a:solidFill>
                <a:schemeClr val="tx1"/>
              </a:solidFill>
            </a:rPr>
            <a:t>22 répondants</a:t>
          </a:r>
          <a:r>
            <a:rPr lang="fr-FR" sz="1400" b="0" dirty="0" smtClean="0">
              <a:solidFill>
                <a:schemeClr val="tx1"/>
              </a:solidFill>
            </a:rPr>
            <a:t>, la filière choisie correspond à un intérêt pour la discipline.</a:t>
          </a:r>
          <a:endParaRPr lang="fr-FR" sz="1400" dirty="0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Le choix d’un parcours universitaire</a:t>
          </a:r>
          <a:endParaRPr lang="fr-FR" sz="2400" dirty="0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01AE0B1B-AE2F-43A2-9DB0-22AB9C0D83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13 /24 étudiants </a:t>
          </a:r>
          <a:r>
            <a:rPr lang="fr-FR" sz="1400" dirty="0" smtClean="0"/>
            <a:t>répondants ont choisi l’UTM comme 1</a:t>
          </a:r>
          <a:r>
            <a:rPr lang="fr-FR" sz="1400" baseline="30000" dirty="0" smtClean="0"/>
            <a:t>er</a:t>
          </a:r>
          <a:r>
            <a:rPr lang="fr-FR" sz="1400" dirty="0" smtClean="0"/>
            <a:t> vœu d’affectation </a:t>
          </a:r>
          <a:r>
            <a:rPr lang="fr-FR" sz="1400" dirty="0" err="1" smtClean="0"/>
            <a:t>Postbac</a:t>
          </a:r>
          <a:r>
            <a:rPr lang="fr-FR" sz="1400" dirty="0" smtClean="0"/>
            <a:t>.</a:t>
          </a:r>
          <a:endParaRPr lang="fr-FR" sz="1400" dirty="0"/>
        </a:p>
      </dgm:t>
    </dgm:pt>
    <dgm:pt modelId="{D8F89CA7-20B4-4517-8CEC-511BD39366B2}" type="parTrans" cxnId="{13073168-FF87-49C3-90AD-463FCFBA04B4}">
      <dgm:prSet/>
      <dgm:spPr/>
      <dgm:t>
        <a:bodyPr/>
        <a:lstStyle/>
        <a:p>
          <a:endParaRPr lang="fr-FR"/>
        </a:p>
      </dgm:t>
    </dgm:pt>
    <dgm:pt modelId="{904BC02D-620D-4023-96C6-72347AD9CA34}" type="sibTrans" cxnId="{13073168-FF87-49C3-90AD-463FCFBA04B4}">
      <dgm:prSet/>
      <dgm:spPr/>
      <dgm:t>
        <a:bodyPr/>
        <a:lstStyle/>
        <a:p>
          <a:endParaRPr lang="fr-FR"/>
        </a:p>
      </dgm:t>
    </dgm:pt>
    <dgm:pt modelId="{602DC611-D5B3-4636-9F7A-5D4A3F25A1EB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16 répondants </a:t>
          </a:r>
          <a:r>
            <a:rPr lang="fr-FR" sz="1400" dirty="0" smtClean="0"/>
            <a:t>envisagent de suivre un parcours d’études long </a:t>
          </a:r>
          <a:r>
            <a:rPr lang="fr-FR" sz="1400" dirty="0" smtClean="0"/>
            <a:t>(9 licence et 7 master </a:t>
          </a:r>
          <a:r>
            <a:rPr lang="fr-FR" sz="1400" dirty="0" smtClean="0"/>
            <a:t>2).</a:t>
          </a:r>
          <a:endParaRPr lang="fr-FR" sz="1400" dirty="0"/>
        </a:p>
      </dgm:t>
    </dgm:pt>
    <dgm:pt modelId="{3C9E9C5E-2E56-4088-A821-9116F22606F5}" type="parTrans" cxnId="{CAF64CF4-A4BB-4FD7-BB2B-CAE786F183D2}">
      <dgm:prSet/>
      <dgm:spPr/>
      <dgm:t>
        <a:bodyPr/>
        <a:lstStyle/>
        <a:p>
          <a:endParaRPr lang="fr-FR"/>
        </a:p>
      </dgm:t>
    </dgm:pt>
    <dgm:pt modelId="{C93E3884-BDB7-4773-A6DB-9C55F197221B}" type="sibTrans" cxnId="{CAF64CF4-A4BB-4FD7-BB2B-CAE786F183D2}">
      <dgm:prSet/>
      <dgm:spPr/>
      <dgm:t>
        <a:bodyPr/>
        <a:lstStyle/>
        <a:p>
          <a:endParaRPr lang="fr-FR"/>
        </a:p>
      </dgm:t>
    </dgm:pt>
    <dgm:pt modelId="{3EC7822B-A7AC-4F5B-850D-01E6B84953C0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l"/>
          <a:r>
            <a:rPr lang="fr-FR" sz="1400" dirty="0" smtClean="0"/>
            <a:t>71% connaissent les poursuites d’études proposées dans leur discipline. </a:t>
          </a:r>
          <a:endParaRPr lang="fr-FR" sz="1400" dirty="0"/>
        </a:p>
      </dgm:t>
    </dgm:pt>
    <dgm:pt modelId="{A3FEAAAB-0C0B-4985-9DC8-AFCA8C13707B}" type="parTrans" cxnId="{7C3D8F9F-CA43-455E-8EE0-EEE281945D8A}">
      <dgm:prSet/>
      <dgm:spPr/>
      <dgm:t>
        <a:bodyPr/>
        <a:lstStyle/>
        <a:p>
          <a:endParaRPr lang="fr-FR"/>
        </a:p>
      </dgm:t>
    </dgm:pt>
    <dgm:pt modelId="{127DE8A3-B679-4F57-B721-096ED41A3F3F}" type="sibTrans" cxnId="{7C3D8F9F-CA43-455E-8EE0-EEE281945D8A}">
      <dgm:prSet/>
      <dgm:spPr/>
      <dgm:t>
        <a:bodyPr/>
        <a:lstStyle/>
        <a:p>
          <a:endParaRPr lang="fr-FR"/>
        </a:p>
      </dgm:t>
    </dgm:pt>
    <dgm:pt modelId="{DE998111-0B66-46AD-A733-4A6E54862A69}">
      <dgm:prSet custT="1"/>
      <dgm:spPr/>
      <dgm:t>
        <a:bodyPr/>
        <a:lstStyle/>
        <a:p>
          <a:pPr algn="l"/>
          <a:r>
            <a:rPr lang="fr-FR" sz="1400" dirty="0" smtClean="0">
              <a:solidFill>
                <a:schemeClr val="tx1"/>
              </a:solidFill>
            </a:rPr>
            <a:t>14 </a:t>
          </a:r>
          <a:r>
            <a:rPr lang="fr-FR" sz="1400" dirty="0" smtClean="0">
              <a:solidFill>
                <a:schemeClr val="tx1"/>
              </a:solidFill>
            </a:rPr>
            <a:t>ont un projet professionnel précis.</a:t>
          </a:r>
          <a:endParaRPr lang="fr-FR" sz="1400" dirty="0">
            <a:solidFill>
              <a:schemeClr val="tx1"/>
            </a:solidFill>
          </a:endParaRPr>
        </a:p>
      </dgm:t>
    </dgm:pt>
    <dgm:pt modelId="{353000DD-BBE5-4CAD-A72E-001F917C4F4F}" type="parTrans" cxnId="{357D3D80-404D-4D4A-83DB-5D449203E26F}">
      <dgm:prSet/>
      <dgm:spPr/>
      <dgm:t>
        <a:bodyPr/>
        <a:lstStyle/>
        <a:p>
          <a:endParaRPr lang="fr-FR"/>
        </a:p>
      </dgm:t>
    </dgm:pt>
    <dgm:pt modelId="{FAB32938-45EE-41B7-8FBB-3D0079E94789}" type="sibTrans" cxnId="{357D3D80-404D-4D4A-83DB-5D449203E26F}">
      <dgm:prSet/>
      <dgm:spPr/>
      <dgm:t>
        <a:bodyPr/>
        <a:lstStyle/>
        <a:p>
          <a:endParaRPr lang="fr-FR"/>
        </a:p>
      </dgm:t>
    </dgm:pt>
    <dgm:pt modelId="{C908D744-6054-4A9D-8209-FFDE7E7AAEE8}">
      <dgm:prSet custT="1"/>
      <dgm:spPr/>
      <dgm:t>
        <a:bodyPr/>
        <a:lstStyle/>
        <a:p>
          <a:pPr algn="just"/>
          <a:r>
            <a:rPr lang="fr-FR" sz="1400" b="0" dirty="0" smtClean="0">
              <a:solidFill>
                <a:schemeClr val="tx1"/>
              </a:solidFill>
            </a:rPr>
            <a:t>Pour </a:t>
          </a:r>
          <a:r>
            <a:rPr lang="fr-FR" sz="1400" b="0" dirty="0" smtClean="0">
              <a:solidFill>
                <a:schemeClr val="tx1"/>
              </a:solidFill>
            </a:rPr>
            <a:t>9 répondants</a:t>
          </a:r>
          <a:r>
            <a:rPr lang="fr-FR" sz="1400" b="0" dirty="0" smtClean="0">
              <a:solidFill>
                <a:schemeClr val="tx1"/>
              </a:solidFill>
            </a:rPr>
            <a:t>, la discipline est utile pour réaliser leur projet professionnel.</a:t>
          </a:r>
          <a:endParaRPr lang="fr-FR" sz="1400" dirty="0"/>
        </a:p>
      </dgm:t>
    </dgm:pt>
    <dgm:pt modelId="{B872D9A9-090B-4DD1-A855-9801D7F4D6E6}" type="parTrans" cxnId="{A1FA17E0-78F0-436D-AD5C-424F05BB739F}">
      <dgm:prSet/>
      <dgm:spPr/>
      <dgm:t>
        <a:bodyPr/>
        <a:lstStyle/>
        <a:p>
          <a:endParaRPr lang="fr-FR"/>
        </a:p>
      </dgm:t>
    </dgm:pt>
    <dgm:pt modelId="{90AE30A6-4509-44F3-A81B-70FD88959C56}" type="sibTrans" cxnId="{A1FA17E0-78F0-436D-AD5C-424F05BB739F}">
      <dgm:prSet/>
      <dgm:spPr/>
      <dgm:t>
        <a:bodyPr/>
        <a:lstStyle/>
        <a:p>
          <a:endParaRPr lang="fr-FR"/>
        </a:p>
      </dgm:t>
    </dgm:pt>
    <dgm:pt modelId="{17F4A117-EF43-4748-8034-E64874A4D749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b="0" dirty="0" smtClean="0">
              <a:solidFill>
                <a:schemeClr val="tx1"/>
              </a:solidFill>
            </a:rPr>
            <a:t>15 </a:t>
          </a:r>
          <a:r>
            <a:rPr lang="fr-FR" sz="1400" b="0" dirty="0" smtClean="0">
              <a:solidFill>
                <a:schemeClr val="tx1"/>
              </a:solidFill>
            </a:rPr>
            <a:t>estiment avoir des aptitudes dans la discipline choisie.</a:t>
          </a:r>
          <a:endParaRPr lang="fr-FR" sz="1400" dirty="0"/>
        </a:p>
      </dgm:t>
    </dgm:pt>
    <dgm:pt modelId="{F9F439F3-18F4-444C-9FE5-8633B21F8EA2}" type="parTrans" cxnId="{DEED7F3E-702C-4C0C-9B58-F7D37AFF08DC}">
      <dgm:prSet/>
      <dgm:spPr/>
      <dgm:t>
        <a:bodyPr/>
        <a:lstStyle/>
        <a:p>
          <a:endParaRPr lang="fr-FR"/>
        </a:p>
      </dgm:t>
    </dgm:pt>
    <dgm:pt modelId="{32B2E4B8-E484-4384-B25E-56F100763D04}" type="sibTrans" cxnId="{DEED7F3E-702C-4C0C-9B58-F7D37AFF08DC}">
      <dgm:prSet/>
      <dgm:spPr/>
      <dgm:t>
        <a:bodyPr/>
        <a:lstStyle/>
        <a:p>
          <a:endParaRPr lang="fr-FR"/>
        </a:p>
      </dgm:t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3" custScaleY="10453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3" custScaleY="1299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</dgm:pt>
    <dgm:pt modelId="{4FE600F4-98B6-4E76-9089-2B845485D62D}" type="pres">
      <dgm:prSet presAssocID="{E6C4EC9C-003D-4CF2-998E-5BB0C2615DBC}" presName="linNode" presStyleCnt="0"/>
      <dgm:spPr/>
    </dgm:pt>
    <dgm:pt modelId="{8E1C7C36-B28E-463E-9B7C-CBD4F4A7DFE7}" type="pres">
      <dgm:prSet presAssocID="{E6C4EC9C-003D-4CF2-998E-5BB0C2615DBC}" presName="parentText" presStyleLbl="node1" presStyleIdx="1" presStyleCnt="3" custScaleY="144575" custLinFactY="38928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3" custScaleY="177571" custLinFactY="73175" custLinFactNeighborX="473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</dgm:pt>
    <dgm:pt modelId="{2221DDEC-89A0-4FFF-8B66-E3FF55ADBEC6}" type="pres">
      <dgm:prSet presAssocID="{4BD4AF6E-DD80-46A5-8A2C-4506A3647C89}" presName="linNode" presStyleCnt="0"/>
      <dgm:spPr/>
    </dgm:pt>
    <dgm:pt modelId="{D26BBCC6-3BAD-4683-92E0-56281F08A9CC}" type="pres">
      <dgm:prSet presAssocID="{4BD4AF6E-DD80-46A5-8A2C-4506A3647C89}" presName="parentText" presStyleLbl="node1" presStyleIdx="2" presStyleCnt="3" custScaleY="133226" custLinFactY="-48954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3" custScaleY="155257" custLinFactY="-84745" custLinFactNeighborX="-322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6BAC29E-C027-4B76-AAD2-C8D9AC4C10C6}" type="presOf" srcId="{02651DC6-2737-45E2-8520-9D9D780501BD}" destId="{ED65357B-54B3-4C7F-B6A9-EDFB8B5312AA}" srcOrd="0" destOrd="0" presId="urn:microsoft.com/office/officeart/2005/8/layout/vList5"/>
    <dgm:cxn modelId="{6984842B-7D28-4622-9762-1A6CB1751D5A}" srcId="{02651DC6-2737-45E2-8520-9D9D780501BD}" destId="{9DE68122-EEEC-45B3-82A7-206805A1C584}" srcOrd="0" destOrd="0" parTransId="{0485B0C6-C205-4D6F-8057-51D3811314C9}" sibTransId="{0E6EA673-F334-4A78-B1DB-AE1135D20606}"/>
    <dgm:cxn modelId="{DEED7F3E-702C-4C0C-9B58-F7D37AFF08DC}" srcId="{E6C4EC9C-003D-4CF2-998E-5BB0C2615DBC}" destId="{17F4A117-EF43-4748-8034-E64874A4D749}" srcOrd="1" destOrd="0" parTransId="{F9F439F3-18F4-444C-9FE5-8633B21F8EA2}" sibTransId="{32B2E4B8-E484-4384-B25E-56F100763D04}"/>
    <dgm:cxn modelId="{11870673-1AC9-4350-B99A-E112AF4303D7}" type="presOf" srcId="{6F045978-85B7-4200-8AD6-E8563ADD98CD}" destId="{D97A59DA-96EB-4C12-88AF-5281C0EE5795}" srcOrd="0" destOrd="0" presId="urn:microsoft.com/office/officeart/2005/8/layout/vList5"/>
    <dgm:cxn modelId="{DCD3E455-4BD2-4071-8600-25120826F07C}" type="presOf" srcId="{DE998111-0B66-46AD-A733-4A6E54862A69}" destId="{E2D4D233-7564-49A0-8EDD-DC2CD80526EB}" srcOrd="0" destOrd="1" presId="urn:microsoft.com/office/officeart/2005/8/layout/vList5"/>
    <dgm:cxn modelId="{AB9D23A7-D195-46DD-B962-63F847663AC0}" type="presOf" srcId="{3EC7822B-A7AC-4F5B-850D-01E6B84953C0}" destId="{50280043-6F05-48F6-B393-3A364DC4C2EB}" srcOrd="0" destOrd="2" presId="urn:microsoft.com/office/officeart/2005/8/layout/vList5"/>
    <dgm:cxn modelId="{B9ECE72F-4E2F-4031-9095-D13F8FC3CA6A}" type="presOf" srcId="{602DC611-D5B3-4636-9F7A-5D4A3F25A1EB}" destId="{50280043-6F05-48F6-B393-3A364DC4C2EB}" srcOrd="0" destOrd="1" presId="urn:microsoft.com/office/officeart/2005/8/layout/vList5"/>
    <dgm:cxn modelId="{3D366AA2-4506-4A5B-8A2F-9DD02F2E6E6E}" type="presOf" srcId="{17F4A117-EF43-4748-8034-E64874A4D749}" destId="{A6723134-DB7F-4244-A7F5-DD68258B3C8C}" srcOrd="0" destOrd="1" presId="urn:microsoft.com/office/officeart/2005/8/layout/vList5"/>
    <dgm:cxn modelId="{CAF64CF4-A4BB-4FD7-BB2B-CAE786F183D2}" srcId="{4BD4AF6E-DD80-46A5-8A2C-4506A3647C89}" destId="{602DC611-D5B3-4636-9F7A-5D4A3F25A1EB}" srcOrd="1" destOrd="0" parTransId="{3C9E9C5E-2E56-4088-A821-9116F22606F5}" sibTransId="{C93E3884-BDB7-4773-A6DB-9C55F197221B}"/>
    <dgm:cxn modelId="{41F333F1-A2C2-43E1-9CB0-89694DDAE1E5}" type="presOf" srcId="{9DE68122-EEEC-45B3-82A7-206805A1C584}" destId="{E2D4D233-7564-49A0-8EDD-DC2CD80526EB}" srcOrd="0" destOrd="0" presId="urn:microsoft.com/office/officeart/2005/8/layout/vList5"/>
    <dgm:cxn modelId="{B7AB1216-7EFA-45B1-A81C-A3CA0295994F}" type="presOf" srcId="{E68695E6-7F68-4F8E-9236-C2AE74143A77}" destId="{A6723134-DB7F-4244-A7F5-DD68258B3C8C}" srcOrd="0" destOrd="0" presId="urn:microsoft.com/office/officeart/2005/8/layout/vList5"/>
    <dgm:cxn modelId="{19481007-E091-4547-AEFA-6C6DFBECECD1}" srcId="{E6C4EC9C-003D-4CF2-998E-5BB0C2615DBC}" destId="{E68695E6-7F68-4F8E-9236-C2AE74143A77}" srcOrd="0" destOrd="0" parTransId="{6EA23FD2-117A-442A-8420-864FC1933487}" sibTransId="{7411122F-AB0C-4B24-AA39-63F1324C670A}"/>
    <dgm:cxn modelId="{357D3D80-404D-4D4A-83DB-5D449203E26F}" srcId="{02651DC6-2737-45E2-8520-9D9D780501BD}" destId="{DE998111-0B66-46AD-A733-4A6E54862A69}" srcOrd="1" destOrd="0" parTransId="{353000DD-BBE5-4CAD-A72E-001F917C4F4F}" sibTransId="{FAB32938-45EE-41B7-8FBB-3D0079E94789}"/>
    <dgm:cxn modelId="{A1FA17E0-78F0-436D-AD5C-424F05BB739F}" srcId="{02651DC6-2737-45E2-8520-9D9D780501BD}" destId="{C908D744-6054-4A9D-8209-FFDE7E7AAEE8}" srcOrd="2" destOrd="0" parTransId="{B872D9A9-090B-4DD1-A855-9801D7F4D6E6}" sibTransId="{90AE30A6-4509-44F3-A81B-70FD88959C56}"/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0B7253D4-C680-4C6E-8DB9-73BD4B631CB4}" type="presOf" srcId="{E6C4EC9C-003D-4CF2-998E-5BB0C2615DBC}" destId="{8E1C7C36-B28E-463E-9B7C-CBD4F4A7DFE7}" srcOrd="0" destOrd="0" presId="urn:microsoft.com/office/officeart/2005/8/layout/vList5"/>
    <dgm:cxn modelId="{CCE44D0B-6BBE-4C73-A643-1F4201E40D6D}" type="presOf" srcId="{4BD4AF6E-DD80-46A5-8A2C-4506A3647C89}" destId="{D26BBCC6-3BAD-4683-92E0-56281F08A9CC}" srcOrd="0" destOrd="0" presId="urn:microsoft.com/office/officeart/2005/8/layout/vList5"/>
    <dgm:cxn modelId="{A009D41F-416C-42AD-B079-56E9073E5164}" type="presOf" srcId="{01AE0B1B-AE2F-43A2-9DB0-22AB9C0D8377}" destId="{50280043-6F05-48F6-B393-3A364DC4C2EB}" srcOrd="0" destOrd="0" presId="urn:microsoft.com/office/officeart/2005/8/layout/vList5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7C3D8F9F-CA43-455E-8EE0-EEE281945D8A}" srcId="{4BD4AF6E-DD80-46A5-8A2C-4506A3647C89}" destId="{3EC7822B-A7AC-4F5B-850D-01E6B84953C0}" srcOrd="2" destOrd="0" parTransId="{A3FEAAAB-0C0B-4985-9DC8-AFCA8C13707B}" sibTransId="{127DE8A3-B679-4F57-B721-096ED41A3F3F}"/>
    <dgm:cxn modelId="{AC89E0A7-9888-4578-BBEF-257181FE31E3}" type="presOf" srcId="{C908D744-6054-4A9D-8209-FFDE7E7AAEE8}" destId="{E2D4D233-7564-49A0-8EDD-DC2CD80526EB}" srcOrd="0" destOrd="2" presId="urn:microsoft.com/office/officeart/2005/8/layout/vList5"/>
    <dgm:cxn modelId="{13073168-FF87-49C3-90AD-463FCFBA04B4}" srcId="{4BD4AF6E-DD80-46A5-8A2C-4506A3647C89}" destId="{01AE0B1B-AE2F-43A2-9DB0-22AB9C0D8377}" srcOrd="0" destOrd="0" parTransId="{D8F89CA7-20B4-4517-8CEC-511BD39366B2}" sibTransId="{904BC02D-620D-4023-96C6-72347AD9CA34}"/>
    <dgm:cxn modelId="{098831F5-ED50-49A7-99CE-2CF00B41F67A}" type="presParOf" srcId="{D97A59DA-96EB-4C12-88AF-5281C0EE5795}" destId="{F8B0CABD-F5C7-41DC-B048-6DEFD3C5C735}" srcOrd="0" destOrd="0" presId="urn:microsoft.com/office/officeart/2005/8/layout/vList5"/>
    <dgm:cxn modelId="{CBD6FB0F-7D19-4BDD-9292-364CA36BFC05}" type="presParOf" srcId="{F8B0CABD-F5C7-41DC-B048-6DEFD3C5C735}" destId="{ED65357B-54B3-4C7F-B6A9-EDFB8B5312AA}" srcOrd="0" destOrd="0" presId="urn:microsoft.com/office/officeart/2005/8/layout/vList5"/>
    <dgm:cxn modelId="{8C7FE02F-4888-432F-AEF5-B6A49F8BAA04}" type="presParOf" srcId="{F8B0CABD-F5C7-41DC-B048-6DEFD3C5C735}" destId="{E2D4D233-7564-49A0-8EDD-DC2CD80526EB}" srcOrd="1" destOrd="0" presId="urn:microsoft.com/office/officeart/2005/8/layout/vList5"/>
    <dgm:cxn modelId="{FD37B03C-6423-40CD-BBA3-0100DA17DDA1}" type="presParOf" srcId="{D97A59DA-96EB-4C12-88AF-5281C0EE5795}" destId="{AC2D0E85-80F1-4746-9632-52B6406224BF}" srcOrd="1" destOrd="0" presId="urn:microsoft.com/office/officeart/2005/8/layout/vList5"/>
    <dgm:cxn modelId="{9469303D-47DE-4D26-AFC3-F0F79862577B}" type="presParOf" srcId="{D97A59DA-96EB-4C12-88AF-5281C0EE5795}" destId="{4FE600F4-98B6-4E76-9089-2B845485D62D}" srcOrd="2" destOrd="0" presId="urn:microsoft.com/office/officeart/2005/8/layout/vList5"/>
    <dgm:cxn modelId="{CA3B21FB-F59E-4933-A228-5912C47BF3EC}" type="presParOf" srcId="{4FE600F4-98B6-4E76-9089-2B845485D62D}" destId="{8E1C7C36-B28E-463E-9B7C-CBD4F4A7DFE7}" srcOrd="0" destOrd="0" presId="urn:microsoft.com/office/officeart/2005/8/layout/vList5"/>
    <dgm:cxn modelId="{313AD782-8003-4E0A-B885-32F569BE199D}" type="presParOf" srcId="{4FE600F4-98B6-4E76-9089-2B845485D62D}" destId="{A6723134-DB7F-4244-A7F5-DD68258B3C8C}" srcOrd="1" destOrd="0" presId="urn:microsoft.com/office/officeart/2005/8/layout/vList5"/>
    <dgm:cxn modelId="{3CAD0351-7358-4859-8DD6-A9CF48D25275}" type="presParOf" srcId="{D97A59DA-96EB-4C12-88AF-5281C0EE5795}" destId="{E6429E40-69A1-4D4D-A4C0-35BC7F6B302C}" srcOrd="3" destOrd="0" presId="urn:microsoft.com/office/officeart/2005/8/layout/vList5"/>
    <dgm:cxn modelId="{C29B7E6A-812C-4C8F-87D9-FFD6AA174C21}" type="presParOf" srcId="{D97A59DA-96EB-4C12-88AF-5281C0EE5795}" destId="{2221DDEC-89A0-4FFF-8B66-E3FF55ADBEC6}" srcOrd="4" destOrd="0" presId="urn:microsoft.com/office/officeart/2005/8/layout/vList5"/>
    <dgm:cxn modelId="{953E6C46-848A-47D8-8684-512C4AFECC6E}" type="presParOf" srcId="{2221DDEC-89A0-4FFF-8B66-E3FF55ADBEC6}" destId="{D26BBCC6-3BAD-4683-92E0-56281F08A9CC}" srcOrd="0" destOrd="0" presId="urn:microsoft.com/office/officeart/2005/8/layout/vList5"/>
    <dgm:cxn modelId="{B6933C9A-753A-4F48-8A74-B9B092E3E725}" type="presParOf" srcId="{2221DDEC-89A0-4FFF-8B66-E3FF55ADBEC6}" destId="{50280043-6F05-48F6-B393-3A364DC4C2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L’université est un lieu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baseline="0" dirty="0" smtClean="0">
              <a:solidFill>
                <a:schemeClr val="tx1"/>
              </a:solidFill>
            </a:rPr>
            <a:t>de travail </a:t>
          </a:r>
          <a:r>
            <a:rPr lang="fr-FR" sz="1200" baseline="0" dirty="0" smtClean="0">
              <a:solidFill>
                <a:schemeClr val="tx1"/>
              </a:solidFill>
            </a:rPr>
            <a:t>(5 répondants )</a:t>
          </a:r>
          <a:endParaRPr lang="fr-FR" sz="1200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Une formation universitaire permet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La réussite à l’université dépend </a:t>
          </a:r>
          <a:endParaRPr lang="fr-FR" sz="2400" dirty="0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73B1F5B6-6248-4170-A717-002F4E417E66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r-FR" sz="1200" dirty="0"/>
        </a:p>
      </dgm:t>
    </dgm:pt>
    <dgm:pt modelId="{885F406A-1887-4D8F-A2BB-6E854528C005}" type="parTrans" cxnId="{4045D8A9-06AE-44CA-8B87-31067F7836E8}">
      <dgm:prSet/>
      <dgm:spPr/>
      <dgm:t>
        <a:bodyPr/>
        <a:lstStyle/>
        <a:p>
          <a:endParaRPr lang="fr-FR"/>
        </a:p>
      </dgm:t>
    </dgm:pt>
    <dgm:pt modelId="{BFB5A55D-59A6-42AD-96EF-F263EAD70A3E}" type="sibTrans" cxnId="{4045D8A9-06AE-44CA-8B87-31067F7836E8}">
      <dgm:prSet/>
      <dgm:spPr/>
      <dgm:t>
        <a:bodyPr/>
        <a:lstStyle/>
        <a:p>
          <a:endParaRPr lang="fr-FR"/>
        </a:p>
      </dgm:t>
    </dgm:pt>
    <dgm:pt modelId="{2C265BA0-F2B2-41B3-9314-FFCA53780841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200" dirty="0" smtClean="0"/>
            <a:t>du travail régulier </a:t>
          </a:r>
          <a:r>
            <a:rPr lang="fr-FR" sz="1200" dirty="0" smtClean="0"/>
            <a:t>(</a:t>
          </a:r>
          <a:r>
            <a:rPr lang="fr-FR" sz="1200" baseline="0" dirty="0" smtClean="0">
              <a:solidFill>
                <a:schemeClr val="tx1"/>
              </a:solidFill>
            </a:rPr>
            <a:t>17 répondants </a:t>
          </a:r>
          <a:r>
            <a:rPr lang="fr-FR" sz="1200" dirty="0" smtClean="0"/>
            <a:t>)</a:t>
          </a:r>
          <a:endParaRPr lang="fr-FR" sz="1200" dirty="0"/>
        </a:p>
      </dgm:t>
    </dgm:pt>
    <dgm:pt modelId="{20B725BC-B8F7-48E4-AD03-C91D8025F73E}" type="parTrans" cxnId="{8CE7CCAD-7E46-48B7-BF61-CF7D793A5B36}">
      <dgm:prSet/>
      <dgm:spPr/>
      <dgm:t>
        <a:bodyPr/>
        <a:lstStyle/>
        <a:p>
          <a:endParaRPr lang="fr-FR"/>
        </a:p>
      </dgm:t>
    </dgm:pt>
    <dgm:pt modelId="{C40BF877-9C70-43CD-9EE4-97729921270B}" type="sibTrans" cxnId="{8CE7CCAD-7E46-48B7-BF61-CF7D793A5B36}">
      <dgm:prSet/>
      <dgm:spPr/>
      <dgm:t>
        <a:bodyPr/>
        <a:lstStyle/>
        <a:p>
          <a:endParaRPr lang="fr-FR"/>
        </a:p>
      </dgm:t>
    </dgm:pt>
    <dgm:pt modelId="{2C04FD5C-1E9B-4193-8AF3-D2A70830E5F6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endParaRPr lang="fr-FR" sz="1100" dirty="0">
            <a:solidFill>
              <a:schemeClr val="tx1"/>
            </a:solidFill>
          </a:endParaRPr>
        </a:p>
      </dgm:t>
    </dgm:pt>
    <dgm:pt modelId="{A3CAC0E9-7C6B-46FE-B24D-E77BCD661D0B}" type="parTrans" cxnId="{5BF56F1D-2603-494E-A292-6AAEA631EA57}">
      <dgm:prSet/>
      <dgm:spPr/>
      <dgm:t>
        <a:bodyPr/>
        <a:lstStyle/>
        <a:p>
          <a:endParaRPr lang="fr-FR"/>
        </a:p>
      </dgm:t>
    </dgm:pt>
    <dgm:pt modelId="{B2EE998E-8E27-45DF-A6A3-F2CEA58FABCE}" type="sibTrans" cxnId="{5BF56F1D-2603-494E-A292-6AAEA631EA57}">
      <dgm:prSet/>
      <dgm:spPr/>
      <dgm:t>
        <a:bodyPr/>
        <a:lstStyle/>
        <a:p>
          <a:endParaRPr lang="fr-FR"/>
        </a:p>
      </dgm:t>
    </dgm:pt>
    <dgm:pt modelId="{C7A148F3-02CE-43C6-940A-D1E37413B9C9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dirty="0" smtClean="0"/>
            <a:t>de préparer une réorientation dès l’an prochain </a:t>
          </a:r>
          <a:r>
            <a:rPr lang="fr-FR" sz="1200" dirty="0" smtClean="0"/>
            <a:t>(</a:t>
          </a:r>
          <a:r>
            <a:rPr lang="fr-FR" sz="1200" baseline="0" dirty="0" smtClean="0">
              <a:solidFill>
                <a:schemeClr val="tx1"/>
              </a:solidFill>
            </a:rPr>
            <a:t>5 répondants </a:t>
          </a:r>
          <a:r>
            <a:rPr lang="fr-FR" sz="1200" dirty="0" smtClean="0"/>
            <a:t>)</a:t>
          </a:r>
          <a:endParaRPr lang="fr-FR" sz="1200" dirty="0">
            <a:solidFill>
              <a:schemeClr val="tx1"/>
            </a:solidFill>
          </a:endParaRPr>
        </a:p>
      </dgm:t>
    </dgm:pt>
    <dgm:pt modelId="{23D5FD5B-B8CC-47F1-AE5D-EEAF1E2F3D9F}" type="parTrans" cxnId="{B250CC84-F230-495D-A0AA-4C796EFCFD75}">
      <dgm:prSet/>
      <dgm:spPr/>
      <dgm:t>
        <a:bodyPr/>
        <a:lstStyle/>
        <a:p>
          <a:endParaRPr lang="fr-FR"/>
        </a:p>
      </dgm:t>
    </dgm:pt>
    <dgm:pt modelId="{B135212B-B210-4349-9507-8B55AAE23FD4}" type="sibTrans" cxnId="{B250CC84-F230-495D-A0AA-4C796EFCFD75}">
      <dgm:prSet/>
      <dgm:spPr/>
      <dgm:t>
        <a:bodyPr/>
        <a:lstStyle/>
        <a:p>
          <a:endParaRPr lang="fr-FR"/>
        </a:p>
      </dgm:t>
    </dgm:pt>
    <dgm:pt modelId="{008F034A-3960-48F0-9352-5D978E62C111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dirty="0" smtClean="0">
              <a:solidFill>
                <a:schemeClr val="tx1"/>
              </a:solidFill>
            </a:rPr>
            <a:t>de renforcer sa culture générale </a:t>
          </a:r>
          <a:r>
            <a:rPr lang="fr-FR" sz="1200" dirty="0" smtClean="0">
              <a:solidFill>
                <a:schemeClr val="tx1"/>
              </a:solidFill>
            </a:rPr>
            <a:t>(</a:t>
          </a:r>
          <a:r>
            <a:rPr lang="fr-FR" sz="1200" baseline="0" dirty="0" smtClean="0">
              <a:solidFill>
                <a:schemeClr val="tx1"/>
              </a:solidFill>
            </a:rPr>
            <a:t>10 répondants </a:t>
          </a:r>
          <a:r>
            <a:rPr lang="fr-FR" sz="1200" dirty="0" smtClean="0">
              <a:solidFill>
                <a:schemeClr val="tx1"/>
              </a:solidFill>
            </a:rPr>
            <a:t>)</a:t>
          </a:r>
          <a:endParaRPr lang="fr-FR" sz="1200" dirty="0"/>
        </a:p>
      </dgm:t>
    </dgm:pt>
    <dgm:pt modelId="{6209F727-E490-4565-8525-52F3DB62D052}" type="parTrans" cxnId="{100A494E-893F-4866-A56B-C7B846CAA5BD}">
      <dgm:prSet/>
      <dgm:spPr/>
      <dgm:t>
        <a:bodyPr/>
        <a:lstStyle/>
        <a:p>
          <a:endParaRPr lang="fr-FR"/>
        </a:p>
      </dgm:t>
    </dgm:pt>
    <dgm:pt modelId="{7E910C5B-53FB-4DE8-B4AC-12E0BF2C9B6F}" type="sibTrans" cxnId="{100A494E-893F-4866-A56B-C7B846CAA5BD}">
      <dgm:prSet/>
      <dgm:spPr/>
      <dgm:t>
        <a:bodyPr/>
        <a:lstStyle/>
        <a:p>
          <a:endParaRPr lang="fr-FR"/>
        </a:p>
      </dgm:t>
    </dgm:pt>
    <dgm:pt modelId="{27776C96-8480-4D8D-BBCB-38993E778130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baseline="0" dirty="0" smtClean="0">
              <a:solidFill>
                <a:schemeClr val="tx1"/>
              </a:solidFill>
            </a:rPr>
            <a:t>de rencontres </a:t>
          </a:r>
          <a:r>
            <a:rPr lang="fr-FR" sz="1200" baseline="0" dirty="0" smtClean="0">
              <a:solidFill>
                <a:schemeClr val="tx1"/>
              </a:solidFill>
            </a:rPr>
            <a:t>(19 répondants /24)</a:t>
          </a:r>
          <a:endParaRPr lang="fr-FR" sz="1200" dirty="0"/>
        </a:p>
      </dgm:t>
    </dgm:pt>
    <dgm:pt modelId="{3AC67BC8-53F6-401D-AEB4-1122E28D13C9}" type="parTrans" cxnId="{4E901D8C-2862-45AC-8314-8D017B594BBF}">
      <dgm:prSet/>
      <dgm:spPr/>
      <dgm:t>
        <a:bodyPr/>
        <a:lstStyle/>
        <a:p>
          <a:endParaRPr lang="fr-FR"/>
        </a:p>
      </dgm:t>
    </dgm:pt>
    <dgm:pt modelId="{DE4D4F71-36E5-45CB-B4BC-A1ACA85EED61}" type="sibTrans" cxnId="{4E901D8C-2862-45AC-8314-8D017B594BBF}">
      <dgm:prSet/>
      <dgm:spPr/>
      <dgm:t>
        <a:bodyPr/>
        <a:lstStyle/>
        <a:p>
          <a:endParaRPr lang="fr-FR"/>
        </a:p>
      </dgm:t>
    </dgm:pt>
    <dgm:pt modelId="{775FA040-6120-4872-9045-EA8A9E1C2551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dirty="0" smtClean="0"/>
            <a:t>de culture </a:t>
          </a:r>
          <a:r>
            <a:rPr lang="fr-FR" sz="1200" dirty="0" smtClean="0"/>
            <a:t>(</a:t>
          </a:r>
          <a:r>
            <a:rPr lang="fr-FR" sz="1200" baseline="0" dirty="0" smtClean="0">
              <a:solidFill>
                <a:schemeClr val="tx1"/>
              </a:solidFill>
            </a:rPr>
            <a:t>9 répondants </a:t>
          </a:r>
          <a:r>
            <a:rPr lang="fr-FR" sz="1200" dirty="0" smtClean="0"/>
            <a:t>)</a:t>
          </a:r>
          <a:endParaRPr lang="fr-FR" sz="1200" dirty="0"/>
        </a:p>
      </dgm:t>
    </dgm:pt>
    <dgm:pt modelId="{1DC7740F-1D89-40E8-913D-C70F253F626B}" type="parTrans" cxnId="{FD341DE6-56FF-4F86-ADDC-1720EABC1885}">
      <dgm:prSet/>
      <dgm:spPr/>
      <dgm:t>
        <a:bodyPr/>
        <a:lstStyle/>
        <a:p>
          <a:endParaRPr lang="fr-FR"/>
        </a:p>
      </dgm:t>
    </dgm:pt>
    <dgm:pt modelId="{D97B484A-B161-4FFC-946E-2A9F8B840387}" type="sibTrans" cxnId="{FD341DE6-56FF-4F86-ADDC-1720EABC1885}">
      <dgm:prSet/>
      <dgm:spPr/>
      <dgm:t>
        <a:bodyPr/>
        <a:lstStyle/>
        <a:p>
          <a:endParaRPr lang="fr-FR"/>
        </a:p>
      </dgm:t>
    </dgm:pt>
    <dgm:pt modelId="{B1F2F1F6-4978-4221-B286-F9EE108A21A2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endParaRPr lang="fr-FR" sz="1000" dirty="0"/>
        </a:p>
      </dgm:t>
    </dgm:pt>
    <dgm:pt modelId="{9A3F3D23-39A0-4A99-996D-5C1509D731DF}" type="parTrans" cxnId="{6D674976-D8AF-42D7-A4A0-34912D51CB33}">
      <dgm:prSet/>
      <dgm:spPr/>
      <dgm:t>
        <a:bodyPr/>
        <a:lstStyle/>
        <a:p>
          <a:endParaRPr lang="fr-FR"/>
        </a:p>
      </dgm:t>
    </dgm:pt>
    <dgm:pt modelId="{FDF3AE1E-134E-4704-8B57-AB4174D832C6}" type="sibTrans" cxnId="{6D674976-D8AF-42D7-A4A0-34912D51CB33}">
      <dgm:prSet/>
      <dgm:spPr/>
      <dgm:t>
        <a:bodyPr/>
        <a:lstStyle/>
        <a:p>
          <a:endParaRPr lang="fr-FR"/>
        </a:p>
      </dgm:t>
    </dgm:pt>
    <dgm:pt modelId="{D98B3852-9A14-46D9-995C-3D3CAB2358DC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dirty="0" smtClean="0">
              <a:solidFill>
                <a:schemeClr val="tx1"/>
              </a:solidFill>
            </a:rPr>
            <a:t>de savoir </a:t>
          </a:r>
          <a:r>
            <a:rPr lang="fr-FR" sz="1200" dirty="0" smtClean="0">
              <a:solidFill>
                <a:schemeClr val="tx1"/>
              </a:solidFill>
            </a:rPr>
            <a:t>(</a:t>
          </a:r>
          <a:r>
            <a:rPr lang="fr-FR" sz="1200" baseline="0" dirty="0" smtClean="0">
              <a:solidFill>
                <a:schemeClr val="tx1"/>
              </a:solidFill>
            </a:rPr>
            <a:t>8 répondants </a:t>
          </a:r>
          <a:r>
            <a:rPr lang="fr-FR" sz="1200" dirty="0" smtClean="0">
              <a:solidFill>
                <a:schemeClr val="tx1"/>
              </a:solidFill>
            </a:rPr>
            <a:t>)</a:t>
          </a:r>
          <a:endParaRPr lang="fr-FR" sz="1200" dirty="0"/>
        </a:p>
      </dgm:t>
    </dgm:pt>
    <dgm:pt modelId="{9DC1833F-8CDC-4919-9DE0-F283CF94383A}" type="parTrans" cxnId="{4F075959-C34C-4FA3-A2B7-A965A312C078}">
      <dgm:prSet/>
      <dgm:spPr/>
      <dgm:t>
        <a:bodyPr/>
        <a:lstStyle/>
        <a:p>
          <a:endParaRPr lang="fr-FR"/>
        </a:p>
      </dgm:t>
    </dgm:pt>
    <dgm:pt modelId="{4FE8D7DA-331B-4DBA-A557-027B66AFA0FD}" type="sibTrans" cxnId="{4F075959-C34C-4FA3-A2B7-A965A312C078}">
      <dgm:prSet/>
      <dgm:spPr/>
      <dgm:t>
        <a:bodyPr/>
        <a:lstStyle/>
        <a:p>
          <a:endParaRPr lang="fr-FR"/>
        </a:p>
      </dgm:t>
    </dgm:pt>
    <dgm:pt modelId="{579285DE-A7A8-470D-B5A2-FAE590A26DFB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baseline="0" dirty="0" smtClean="0">
              <a:solidFill>
                <a:schemeClr val="tx1"/>
              </a:solidFill>
            </a:rPr>
            <a:t>d’apprentissage </a:t>
          </a:r>
          <a:r>
            <a:rPr lang="fr-FR" sz="1200" baseline="0" dirty="0" smtClean="0">
              <a:solidFill>
                <a:schemeClr val="tx1"/>
              </a:solidFill>
            </a:rPr>
            <a:t>(16 répondants )</a:t>
          </a:r>
          <a:endParaRPr lang="fr-FR" sz="1200" dirty="0"/>
        </a:p>
      </dgm:t>
    </dgm:pt>
    <dgm:pt modelId="{EEC5015B-055A-4DBD-BDD2-8DC0C8F99102}" type="parTrans" cxnId="{5F7A175D-9C85-4919-9C6D-28F903DE7BE1}">
      <dgm:prSet/>
      <dgm:spPr/>
      <dgm:t>
        <a:bodyPr/>
        <a:lstStyle/>
        <a:p>
          <a:endParaRPr lang="fr-FR"/>
        </a:p>
      </dgm:t>
    </dgm:pt>
    <dgm:pt modelId="{B01C6150-AA7B-4A51-8F21-8E20C28C4508}" type="sibTrans" cxnId="{5F7A175D-9C85-4919-9C6D-28F903DE7BE1}">
      <dgm:prSet/>
      <dgm:spPr/>
      <dgm:t>
        <a:bodyPr/>
        <a:lstStyle/>
        <a:p>
          <a:endParaRPr lang="fr-FR"/>
        </a:p>
      </dgm:t>
    </dgm:pt>
    <dgm:pt modelId="{5472187A-C688-47AF-B834-4691B68577A9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baseline="0" dirty="0" smtClean="0">
              <a:solidFill>
                <a:schemeClr val="tx1"/>
              </a:solidFill>
            </a:rPr>
            <a:t>d’acquérir des savoirs et des savoir-faire </a:t>
          </a:r>
          <a:r>
            <a:rPr lang="fr-FR" sz="1200" baseline="0" dirty="0" smtClean="0">
              <a:solidFill>
                <a:schemeClr val="tx1"/>
              </a:solidFill>
            </a:rPr>
            <a:t>(11 répondants )</a:t>
          </a:r>
          <a:endParaRPr lang="fr-FR" sz="1200" dirty="0"/>
        </a:p>
      </dgm:t>
    </dgm:pt>
    <dgm:pt modelId="{254A7680-78C3-466E-90C1-B9FD611EA115}" type="parTrans" cxnId="{E6CD038F-B410-44DF-95D0-820611517C64}">
      <dgm:prSet/>
      <dgm:spPr/>
      <dgm:t>
        <a:bodyPr/>
        <a:lstStyle/>
        <a:p>
          <a:endParaRPr lang="fr-FR"/>
        </a:p>
      </dgm:t>
    </dgm:pt>
    <dgm:pt modelId="{063C08EC-B045-42E8-BF99-1D526E5CDC62}" type="sibTrans" cxnId="{E6CD038F-B410-44DF-95D0-820611517C64}">
      <dgm:prSet/>
      <dgm:spPr/>
      <dgm:t>
        <a:bodyPr/>
        <a:lstStyle/>
        <a:p>
          <a:endParaRPr lang="fr-FR"/>
        </a:p>
      </dgm:t>
    </dgm:pt>
    <dgm:pt modelId="{5735D60E-2AA4-4475-AF55-317087C10DFE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dirty="0" smtClean="0"/>
            <a:t>de se préparer à un futur métier </a:t>
          </a:r>
          <a:r>
            <a:rPr lang="fr-FR" sz="1200" dirty="0" smtClean="0"/>
            <a:t>(7</a:t>
          </a:r>
          <a:r>
            <a:rPr lang="fr-FR" sz="1200" baseline="0" dirty="0" smtClean="0">
              <a:solidFill>
                <a:schemeClr val="tx1"/>
              </a:solidFill>
            </a:rPr>
            <a:t> répondants </a:t>
          </a:r>
          <a:r>
            <a:rPr lang="fr-FR" sz="1200" dirty="0" smtClean="0"/>
            <a:t>)</a:t>
          </a:r>
          <a:endParaRPr lang="fr-FR" sz="1200" dirty="0"/>
        </a:p>
      </dgm:t>
    </dgm:pt>
    <dgm:pt modelId="{91539F0B-2D98-4D53-BC2F-651616366DAD}" type="parTrans" cxnId="{5643CB76-7E24-411A-BB20-FB286CCA28AC}">
      <dgm:prSet/>
      <dgm:spPr/>
      <dgm:t>
        <a:bodyPr/>
        <a:lstStyle/>
        <a:p>
          <a:endParaRPr lang="fr-FR"/>
        </a:p>
      </dgm:t>
    </dgm:pt>
    <dgm:pt modelId="{3845C62B-127F-4AC7-AF50-2EFC80B5E7ED}" type="sibTrans" cxnId="{5643CB76-7E24-411A-BB20-FB286CCA28AC}">
      <dgm:prSet/>
      <dgm:spPr/>
      <dgm:t>
        <a:bodyPr/>
        <a:lstStyle/>
        <a:p>
          <a:endParaRPr lang="fr-FR"/>
        </a:p>
      </dgm:t>
    </dgm:pt>
    <dgm:pt modelId="{D42499CF-1A0B-4919-95BB-EF775EF0E8F1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dirty="0" smtClean="0">
              <a:solidFill>
                <a:schemeClr val="tx1"/>
              </a:solidFill>
            </a:rPr>
            <a:t>d’acquérir des méthodes de travail </a:t>
          </a:r>
          <a:r>
            <a:rPr lang="fr-FR" sz="1200" dirty="0" smtClean="0">
              <a:solidFill>
                <a:schemeClr val="tx1"/>
              </a:solidFill>
            </a:rPr>
            <a:t>(</a:t>
          </a:r>
          <a:r>
            <a:rPr lang="fr-FR" sz="1200" baseline="0" dirty="0" smtClean="0">
              <a:solidFill>
                <a:schemeClr val="tx1"/>
              </a:solidFill>
            </a:rPr>
            <a:t>4 répondants </a:t>
          </a:r>
          <a:r>
            <a:rPr lang="fr-FR" sz="1200" dirty="0" smtClean="0">
              <a:solidFill>
                <a:schemeClr val="tx1"/>
              </a:solidFill>
            </a:rPr>
            <a:t>)</a:t>
          </a:r>
          <a:endParaRPr lang="fr-FR" sz="1200" dirty="0">
            <a:solidFill>
              <a:schemeClr val="tx1"/>
            </a:solidFill>
          </a:endParaRPr>
        </a:p>
      </dgm:t>
    </dgm:pt>
    <dgm:pt modelId="{7AA18B0F-D742-4C96-AD1B-2D4CAEA01A35}" type="parTrans" cxnId="{B0F37887-8755-49DC-A764-24EDD712A5E3}">
      <dgm:prSet/>
      <dgm:spPr/>
      <dgm:t>
        <a:bodyPr/>
        <a:lstStyle/>
        <a:p>
          <a:endParaRPr lang="fr-FR"/>
        </a:p>
      </dgm:t>
    </dgm:pt>
    <dgm:pt modelId="{7DE965E1-0E7D-4C2E-AB8E-7C2F8EA00038}" type="sibTrans" cxnId="{B0F37887-8755-49DC-A764-24EDD712A5E3}">
      <dgm:prSet/>
      <dgm:spPr/>
      <dgm:t>
        <a:bodyPr/>
        <a:lstStyle/>
        <a:p>
          <a:endParaRPr lang="fr-FR"/>
        </a:p>
      </dgm:t>
    </dgm:pt>
    <dgm:pt modelId="{E4C98099-3533-4D93-A0F3-8F567DEB00B2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200" dirty="0" smtClean="0"/>
            <a:t>de la motivation (</a:t>
          </a:r>
          <a:r>
            <a:rPr lang="fr-FR" sz="1200" baseline="0" dirty="0" smtClean="0">
              <a:solidFill>
                <a:schemeClr val="tx1"/>
              </a:solidFill>
            </a:rPr>
            <a:t>15 répondants </a:t>
          </a:r>
          <a:r>
            <a:rPr lang="fr-FR" sz="1200" dirty="0" smtClean="0"/>
            <a:t>)</a:t>
          </a:r>
          <a:endParaRPr lang="fr-FR" sz="1200" dirty="0"/>
        </a:p>
      </dgm:t>
    </dgm:pt>
    <dgm:pt modelId="{8DD032F5-811A-49FF-9C0E-24ECAA1E368B}" type="parTrans" cxnId="{2D47C0E8-C91E-4B3F-96F1-E167C2DA07EC}">
      <dgm:prSet/>
      <dgm:spPr/>
    </dgm:pt>
    <dgm:pt modelId="{BA48AA8C-D2FA-4233-87C5-D475F32CFD81}" type="sibTrans" cxnId="{2D47C0E8-C91E-4B3F-96F1-E167C2DA07EC}">
      <dgm:prSet/>
      <dgm:spPr/>
    </dgm:pt>
    <dgm:pt modelId="{4BF6D037-BD36-4AC3-82FF-4D1AD73CFB0F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200" dirty="0" smtClean="0"/>
            <a:t>de l’assiduité (</a:t>
          </a:r>
          <a:r>
            <a:rPr lang="fr-FR" sz="1200" baseline="0" dirty="0" smtClean="0">
              <a:solidFill>
                <a:schemeClr val="tx1"/>
              </a:solidFill>
            </a:rPr>
            <a:t>8 répondants </a:t>
          </a:r>
          <a:r>
            <a:rPr lang="fr-FR" sz="1200" dirty="0" smtClean="0"/>
            <a:t>)</a:t>
          </a:r>
          <a:endParaRPr lang="fr-FR" sz="1200" dirty="0"/>
        </a:p>
      </dgm:t>
    </dgm:pt>
    <dgm:pt modelId="{295C0D30-EE1C-4D0E-B5A6-6D302C2063FD}" type="parTrans" cxnId="{3703CF57-DD43-43CF-8E98-B3B808A286AC}">
      <dgm:prSet/>
      <dgm:spPr/>
    </dgm:pt>
    <dgm:pt modelId="{62ADC5CE-18CF-49B5-9616-D0A758BDA3F8}" type="sibTrans" cxnId="{3703CF57-DD43-43CF-8E98-B3B808A286AC}">
      <dgm:prSet/>
      <dgm:spPr/>
    </dgm:pt>
    <dgm:pt modelId="{5F6040E3-5EC3-49DA-B24B-0A31054E223F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200" dirty="0" smtClean="0"/>
            <a:t>de la relation avec les étudiants (</a:t>
          </a:r>
          <a:r>
            <a:rPr lang="fr-FR" sz="1200" baseline="0" dirty="0" smtClean="0">
              <a:solidFill>
                <a:schemeClr val="tx1"/>
              </a:solidFill>
            </a:rPr>
            <a:t>7 répondants </a:t>
          </a:r>
          <a:r>
            <a:rPr lang="fr-FR" sz="1200" dirty="0" smtClean="0"/>
            <a:t>)</a:t>
          </a:r>
          <a:endParaRPr lang="fr-FR" sz="1200" dirty="0"/>
        </a:p>
      </dgm:t>
    </dgm:pt>
    <dgm:pt modelId="{731090BE-B5C0-4F0B-8E61-B31DD84702D6}" type="parTrans" cxnId="{0B61327A-00DE-47BF-849F-7C333CE1D656}">
      <dgm:prSet/>
      <dgm:spPr/>
    </dgm:pt>
    <dgm:pt modelId="{0FDBC3BE-6439-4F21-9850-27A5A7614BE5}" type="sibTrans" cxnId="{0B61327A-00DE-47BF-849F-7C333CE1D656}">
      <dgm:prSet/>
      <dgm:spPr/>
    </dgm:pt>
    <dgm:pt modelId="{059AF42D-F0A5-4A1B-8F89-3CE395B8284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200" dirty="0" smtClean="0"/>
            <a:t>de la relation avec les enseignants (</a:t>
          </a:r>
          <a:r>
            <a:rPr lang="fr-FR" sz="1200" baseline="0" dirty="0" smtClean="0">
              <a:solidFill>
                <a:schemeClr val="tx1"/>
              </a:solidFill>
            </a:rPr>
            <a:t>6 répondants </a:t>
          </a:r>
          <a:r>
            <a:rPr lang="fr-FR" sz="1200" dirty="0" smtClean="0"/>
            <a:t>)</a:t>
          </a:r>
          <a:endParaRPr lang="fr-FR" sz="1200" dirty="0"/>
        </a:p>
      </dgm:t>
    </dgm:pt>
    <dgm:pt modelId="{31471487-3809-4B4F-A4A1-DCAAABDD7D40}" type="parTrans" cxnId="{1ACF814E-B439-4EE3-8C96-7DF90E34078E}">
      <dgm:prSet/>
      <dgm:spPr/>
    </dgm:pt>
    <dgm:pt modelId="{BCCE9AFB-8529-4F35-9C56-719926448E08}" type="sibTrans" cxnId="{1ACF814E-B439-4EE3-8C96-7DF90E34078E}">
      <dgm:prSet/>
      <dgm:spPr/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3" custScaleY="99999" custLinFactNeighborX="1353" custLinFactNeighborY="-7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</dgm:pt>
    <dgm:pt modelId="{4FE600F4-98B6-4E76-9089-2B845485D62D}" type="pres">
      <dgm:prSet presAssocID="{E6C4EC9C-003D-4CF2-998E-5BB0C2615DBC}" presName="linNode" presStyleCnt="0"/>
      <dgm:spPr/>
    </dgm:pt>
    <dgm:pt modelId="{8E1C7C36-B28E-463E-9B7C-CBD4F4A7DFE7}" type="pres">
      <dgm:prSet presAssocID="{E6C4EC9C-003D-4CF2-998E-5BB0C2615DB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3" custScaleY="101445" custLinFactNeighborX="-13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</dgm:pt>
    <dgm:pt modelId="{2221DDEC-89A0-4FFF-8B66-E3FF55ADBEC6}" type="pres">
      <dgm:prSet presAssocID="{4BD4AF6E-DD80-46A5-8A2C-4506A3647C89}" presName="linNode" presStyleCnt="0"/>
      <dgm:spPr/>
    </dgm:pt>
    <dgm:pt modelId="{D26BBCC6-3BAD-4683-92E0-56281F08A9CC}" type="pres">
      <dgm:prSet presAssocID="{4BD4AF6E-DD80-46A5-8A2C-4506A3647C8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F075959-C34C-4FA3-A2B7-A965A312C078}" srcId="{02651DC6-2737-45E2-8520-9D9D780501BD}" destId="{D98B3852-9A14-46D9-995C-3D3CAB2358DC}" srcOrd="3" destOrd="0" parTransId="{9DC1833F-8CDC-4919-9DE0-F283CF94383A}" sibTransId="{4FE8D7DA-331B-4DBA-A557-027B66AFA0FD}"/>
    <dgm:cxn modelId="{6F8DC043-1C35-4674-AD82-4455273DA609}" type="presOf" srcId="{27776C96-8480-4D8D-BBCB-38993E778130}" destId="{E2D4D233-7564-49A0-8EDD-DC2CD80526EB}" srcOrd="0" destOrd="1" presId="urn:microsoft.com/office/officeart/2005/8/layout/vList5"/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2DBE4BDF-14CD-4F49-BB54-190314FCC5A0}" type="presOf" srcId="{775FA040-6120-4872-9045-EA8A9E1C2551}" destId="{E2D4D233-7564-49A0-8EDD-DC2CD80526EB}" srcOrd="0" destOrd="4" presId="urn:microsoft.com/office/officeart/2005/8/layout/vList5"/>
    <dgm:cxn modelId="{5D3C03B5-9695-45AA-92FD-CCA36B467342}" type="presOf" srcId="{4BD4AF6E-DD80-46A5-8A2C-4506A3647C89}" destId="{D26BBCC6-3BAD-4683-92E0-56281F08A9CC}" srcOrd="0" destOrd="0" presId="urn:microsoft.com/office/officeart/2005/8/layout/vList5"/>
    <dgm:cxn modelId="{5643CB76-7E24-411A-BB20-FB286CCA28AC}" srcId="{E6C4EC9C-003D-4CF2-998E-5BB0C2615DBC}" destId="{5735D60E-2AA4-4475-AF55-317087C10DFE}" srcOrd="2" destOrd="0" parTransId="{91539F0B-2D98-4D53-BC2F-651616366DAD}" sibTransId="{3845C62B-127F-4AC7-AF50-2EFC80B5E7ED}"/>
    <dgm:cxn modelId="{2D47C0E8-C91E-4B3F-96F1-E167C2DA07EC}" srcId="{4BD4AF6E-DD80-46A5-8A2C-4506A3647C89}" destId="{E4C98099-3533-4D93-A0F3-8F567DEB00B2}" srcOrd="2" destOrd="0" parTransId="{8DD032F5-811A-49FF-9C0E-24ECAA1E368B}" sibTransId="{BA48AA8C-D2FA-4233-87C5-D475F32CFD81}"/>
    <dgm:cxn modelId="{F62ABF26-5334-4B17-8CA5-CECEBA04D66C}" type="presOf" srcId="{008F034A-3960-48F0-9352-5D978E62C111}" destId="{A6723134-DB7F-4244-A7F5-DD68258B3C8C}" srcOrd="0" destOrd="1" presId="urn:microsoft.com/office/officeart/2005/8/layout/vList5"/>
    <dgm:cxn modelId="{5BF56F1D-2603-494E-A292-6AAEA631EA57}" srcId="{E6C4EC9C-003D-4CF2-998E-5BB0C2615DBC}" destId="{2C04FD5C-1E9B-4193-8AF3-D2A70830E5F6}" srcOrd="5" destOrd="0" parTransId="{A3CAC0E9-7C6B-46FE-B24D-E77BCD661D0B}" sibTransId="{B2EE998E-8E27-45DF-A6A3-F2CEA58FABCE}"/>
    <dgm:cxn modelId="{0B61327A-00DE-47BF-849F-7C333CE1D656}" srcId="{4BD4AF6E-DD80-46A5-8A2C-4506A3647C89}" destId="{5F6040E3-5EC3-49DA-B24B-0A31054E223F}" srcOrd="4" destOrd="0" parTransId="{731090BE-B5C0-4F0B-8E61-B31DD84702D6}" sibTransId="{0FDBC3BE-6439-4F21-9850-27A5A7614BE5}"/>
    <dgm:cxn modelId="{8CE7CCAD-7E46-48B7-BF61-CF7D793A5B36}" srcId="{4BD4AF6E-DD80-46A5-8A2C-4506A3647C89}" destId="{2C265BA0-F2B2-41B3-9314-FFCA53780841}" srcOrd="1" destOrd="0" parTransId="{20B725BC-B8F7-48E4-AD03-C91D8025F73E}" sibTransId="{C40BF877-9C70-43CD-9EE4-97729921270B}"/>
    <dgm:cxn modelId="{BCF543B2-B3C6-49F2-8DB9-55D92B860636}" type="presOf" srcId="{9DE68122-EEEC-45B3-82A7-206805A1C584}" destId="{E2D4D233-7564-49A0-8EDD-DC2CD80526EB}" srcOrd="0" destOrd="5" presId="urn:microsoft.com/office/officeart/2005/8/layout/vList5"/>
    <dgm:cxn modelId="{284DCEDC-013A-4959-9123-51CA5F1AE0F5}" type="presOf" srcId="{059AF42D-F0A5-4A1B-8F89-3CE395B82847}" destId="{50280043-6F05-48F6-B393-3A364DC4C2EB}" srcOrd="0" destOrd="5" presId="urn:microsoft.com/office/officeart/2005/8/layout/vList5"/>
    <dgm:cxn modelId="{FD341DE6-56FF-4F86-ADDC-1720EABC1885}" srcId="{02651DC6-2737-45E2-8520-9D9D780501BD}" destId="{775FA040-6120-4872-9045-EA8A9E1C2551}" srcOrd="4" destOrd="0" parTransId="{1DC7740F-1D89-40E8-913D-C70F253F626B}" sibTransId="{D97B484A-B161-4FFC-946E-2A9F8B840387}"/>
    <dgm:cxn modelId="{B250CC84-F230-495D-A0AA-4C796EFCFD75}" srcId="{E6C4EC9C-003D-4CF2-998E-5BB0C2615DBC}" destId="{C7A148F3-02CE-43C6-940A-D1E37413B9C9}" srcOrd="3" destOrd="0" parTransId="{23D5FD5B-B8CC-47F1-AE5D-EEAF1E2F3D9F}" sibTransId="{B135212B-B210-4349-9507-8B55AAE23FD4}"/>
    <dgm:cxn modelId="{100A494E-893F-4866-A56B-C7B846CAA5BD}" srcId="{E6C4EC9C-003D-4CF2-998E-5BB0C2615DBC}" destId="{008F034A-3960-48F0-9352-5D978E62C111}" srcOrd="1" destOrd="0" parTransId="{6209F727-E490-4565-8525-52F3DB62D052}" sibTransId="{7E910C5B-53FB-4DE8-B4AC-12E0BF2C9B6F}"/>
    <dgm:cxn modelId="{52D49C5C-C0F9-42E5-84DB-D9738CB2D415}" type="presOf" srcId="{C7A148F3-02CE-43C6-940A-D1E37413B9C9}" destId="{A6723134-DB7F-4244-A7F5-DD68258B3C8C}" srcOrd="0" destOrd="3" presId="urn:microsoft.com/office/officeart/2005/8/layout/vList5"/>
    <dgm:cxn modelId="{6C8167E3-8804-4B6C-9503-595B605791C8}" type="presOf" srcId="{E4C98099-3533-4D93-A0F3-8F567DEB00B2}" destId="{50280043-6F05-48F6-B393-3A364DC4C2EB}" srcOrd="0" destOrd="2" presId="urn:microsoft.com/office/officeart/2005/8/layout/vList5"/>
    <dgm:cxn modelId="{432A182F-C391-4953-8EBD-EB36211DE08F}" type="presOf" srcId="{2C04FD5C-1E9B-4193-8AF3-D2A70830E5F6}" destId="{A6723134-DB7F-4244-A7F5-DD68258B3C8C}" srcOrd="0" destOrd="5" presId="urn:microsoft.com/office/officeart/2005/8/layout/vList5"/>
    <dgm:cxn modelId="{56029166-0CC7-457A-B6FE-E39CC7812183}" type="presOf" srcId="{02651DC6-2737-45E2-8520-9D9D780501BD}" destId="{ED65357B-54B3-4C7F-B6A9-EDFB8B5312AA}" srcOrd="0" destOrd="0" presId="urn:microsoft.com/office/officeart/2005/8/layout/vList5"/>
    <dgm:cxn modelId="{FC4DA066-8BB7-4688-8E39-4A6578AC225B}" type="presOf" srcId="{E6C4EC9C-003D-4CF2-998E-5BB0C2615DBC}" destId="{8E1C7C36-B28E-463E-9B7C-CBD4F4A7DFE7}" srcOrd="0" destOrd="0" presId="urn:microsoft.com/office/officeart/2005/8/layout/vList5"/>
    <dgm:cxn modelId="{07804284-F881-4AD2-B1A6-C316AEC4082B}" type="presOf" srcId="{B1F2F1F6-4978-4221-B286-F9EE108A21A2}" destId="{E2D4D233-7564-49A0-8EDD-DC2CD80526EB}" srcOrd="0" destOrd="0" presId="urn:microsoft.com/office/officeart/2005/8/layout/vList5"/>
    <dgm:cxn modelId="{B921C7D9-7B12-42DD-930D-520CC5B8EAB8}" type="presOf" srcId="{D42499CF-1A0B-4919-95BB-EF775EF0E8F1}" destId="{A6723134-DB7F-4244-A7F5-DD68258B3C8C}" srcOrd="0" destOrd="4" presId="urn:microsoft.com/office/officeart/2005/8/layout/vList5"/>
    <dgm:cxn modelId="{6E41864A-661C-4596-8042-566605417716}" type="presOf" srcId="{5F6040E3-5EC3-49DA-B24B-0A31054E223F}" destId="{50280043-6F05-48F6-B393-3A364DC4C2EB}" srcOrd="0" destOrd="4" presId="urn:microsoft.com/office/officeart/2005/8/layout/vList5"/>
    <dgm:cxn modelId="{3703CF57-DD43-43CF-8E98-B3B808A286AC}" srcId="{4BD4AF6E-DD80-46A5-8A2C-4506A3647C89}" destId="{4BF6D037-BD36-4AC3-82FF-4D1AD73CFB0F}" srcOrd="3" destOrd="0" parTransId="{295C0D30-EE1C-4D0E-B5A6-6D302C2063FD}" sibTransId="{62ADC5CE-18CF-49B5-9616-D0A758BDA3F8}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F72E71AD-AB03-4127-896E-F4679EB44A6C}" type="presOf" srcId="{579285DE-A7A8-470D-B5A2-FAE590A26DFB}" destId="{E2D4D233-7564-49A0-8EDD-DC2CD80526EB}" srcOrd="0" destOrd="2" presId="urn:microsoft.com/office/officeart/2005/8/layout/vList5"/>
    <dgm:cxn modelId="{4D956085-9720-4ED2-9540-1FA6EB1AC4C5}" type="presOf" srcId="{4BF6D037-BD36-4AC3-82FF-4D1AD73CFB0F}" destId="{50280043-6F05-48F6-B393-3A364DC4C2EB}" srcOrd="0" destOrd="3" presId="urn:microsoft.com/office/officeart/2005/8/layout/vList5"/>
    <dgm:cxn modelId="{6984842B-7D28-4622-9762-1A6CB1751D5A}" srcId="{02651DC6-2737-45E2-8520-9D9D780501BD}" destId="{9DE68122-EEEC-45B3-82A7-206805A1C584}" srcOrd="5" destOrd="0" parTransId="{0485B0C6-C205-4D6F-8057-51D3811314C9}" sibTransId="{0E6EA673-F334-4A78-B1DB-AE1135D20606}"/>
    <dgm:cxn modelId="{CBF65176-B9DD-4939-98DD-F832773D2578}" type="presOf" srcId="{73B1F5B6-6248-4170-A717-002F4E417E66}" destId="{50280043-6F05-48F6-B393-3A364DC4C2EB}" srcOrd="0" destOrd="0" presId="urn:microsoft.com/office/officeart/2005/8/layout/vList5"/>
    <dgm:cxn modelId="{6D674976-D8AF-42D7-A4A0-34912D51CB33}" srcId="{02651DC6-2737-45E2-8520-9D9D780501BD}" destId="{B1F2F1F6-4978-4221-B286-F9EE108A21A2}" srcOrd="0" destOrd="0" parTransId="{9A3F3D23-39A0-4A99-996D-5C1509D731DF}" sibTransId="{FDF3AE1E-134E-4704-8B57-AB4174D832C6}"/>
    <dgm:cxn modelId="{E6CD038F-B410-44DF-95D0-820611517C64}" srcId="{E6C4EC9C-003D-4CF2-998E-5BB0C2615DBC}" destId="{5472187A-C688-47AF-B834-4691B68577A9}" srcOrd="0" destOrd="0" parTransId="{254A7680-78C3-466E-90C1-B9FD611EA115}" sibTransId="{063C08EC-B045-42E8-BF99-1D526E5CDC62}"/>
    <dgm:cxn modelId="{5789060F-51C1-4585-92F0-CBE71521B6C1}" type="presOf" srcId="{5472187A-C688-47AF-B834-4691B68577A9}" destId="{A6723134-DB7F-4244-A7F5-DD68258B3C8C}" srcOrd="0" destOrd="0" presId="urn:microsoft.com/office/officeart/2005/8/layout/vList5"/>
    <dgm:cxn modelId="{4E901D8C-2862-45AC-8314-8D017B594BBF}" srcId="{02651DC6-2737-45E2-8520-9D9D780501BD}" destId="{27776C96-8480-4D8D-BBCB-38993E778130}" srcOrd="1" destOrd="0" parTransId="{3AC67BC8-53F6-401D-AEB4-1122E28D13C9}" sibTransId="{DE4D4F71-36E5-45CB-B4BC-A1ACA85EED61}"/>
    <dgm:cxn modelId="{76F2B917-38B1-4127-9C60-CC6155F35A0C}" type="presOf" srcId="{5735D60E-2AA4-4475-AF55-317087C10DFE}" destId="{A6723134-DB7F-4244-A7F5-DD68258B3C8C}" srcOrd="0" destOrd="2" presId="urn:microsoft.com/office/officeart/2005/8/layout/vList5"/>
    <dgm:cxn modelId="{159798F2-B5F6-4E80-8522-37D128F01D1F}" type="presOf" srcId="{2C265BA0-F2B2-41B3-9314-FFCA53780841}" destId="{50280043-6F05-48F6-B393-3A364DC4C2EB}" srcOrd="0" destOrd="1" presId="urn:microsoft.com/office/officeart/2005/8/layout/vList5"/>
    <dgm:cxn modelId="{B0F37887-8755-49DC-A764-24EDD712A5E3}" srcId="{E6C4EC9C-003D-4CF2-998E-5BB0C2615DBC}" destId="{D42499CF-1A0B-4919-95BB-EF775EF0E8F1}" srcOrd="4" destOrd="0" parTransId="{7AA18B0F-D742-4C96-AD1B-2D4CAEA01A35}" sibTransId="{7DE965E1-0E7D-4C2E-AB8E-7C2F8EA00038}"/>
    <dgm:cxn modelId="{4045D8A9-06AE-44CA-8B87-31067F7836E8}" srcId="{4BD4AF6E-DD80-46A5-8A2C-4506A3647C89}" destId="{73B1F5B6-6248-4170-A717-002F4E417E66}" srcOrd="0" destOrd="0" parTransId="{885F406A-1887-4D8F-A2BB-6E854528C005}" sibTransId="{BFB5A55D-59A6-42AD-96EF-F263EAD70A3E}"/>
    <dgm:cxn modelId="{5F7A175D-9C85-4919-9C6D-28F903DE7BE1}" srcId="{02651DC6-2737-45E2-8520-9D9D780501BD}" destId="{579285DE-A7A8-470D-B5A2-FAE590A26DFB}" srcOrd="2" destOrd="0" parTransId="{EEC5015B-055A-4DBD-BDD2-8DC0C8F99102}" sibTransId="{B01C6150-AA7B-4A51-8F21-8E20C28C4508}"/>
    <dgm:cxn modelId="{1ACF814E-B439-4EE3-8C96-7DF90E34078E}" srcId="{4BD4AF6E-DD80-46A5-8A2C-4506A3647C89}" destId="{059AF42D-F0A5-4A1B-8F89-3CE395B82847}" srcOrd="5" destOrd="0" parTransId="{31471487-3809-4B4F-A4A1-DCAAABDD7D40}" sibTransId="{BCCE9AFB-8529-4F35-9C56-719926448E08}"/>
    <dgm:cxn modelId="{556946E5-7B91-4E3B-9A58-32EA0E108373}" type="presOf" srcId="{D98B3852-9A14-46D9-995C-3D3CAB2358DC}" destId="{E2D4D233-7564-49A0-8EDD-DC2CD80526EB}" srcOrd="0" destOrd="3" presId="urn:microsoft.com/office/officeart/2005/8/layout/vList5"/>
    <dgm:cxn modelId="{2686D989-0DD8-4435-80ED-F71F0716E48F}" type="presOf" srcId="{6F045978-85B7-4200-8AD6-E8563ADD98CD}" destId="{D97A59DA-96EB-4C12-88AF-5281C0EE5795}" srcOrd="0" destOrd="0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1828C39F-8AB1-4F7C-9A77-14C62ACC8197}" type="presParOf" srcId="{D97A59DA-96EB-4C12-88AF-5281C0EE5795}" destId="{F8B0CABD-F5C7-41DC-B048-6DEFD3C5C735}" srcOrd="0" destOrd="0" presId="urn:microsoft.com/office/officeart/2005/8/layout/vList5"/>
    <dgm:cxn modelId="{C4C060A6-DA49-46B9-92EB-6CC435C368DA}" type="presParOf" srcId="{F8B0CABD-F5C7-41DC-B048-6DEFD3C5C735}" destId="{ED65357B-54B3-4C7F-B6A9-EDFB8B5312AA}" srcOrd="0" destOrd="0" presId="urn:microsoft.com/office/officeart/2005/8/layout/vList5"/>
    <dgm:cxn modelId="{E8385015-1076-4157-8FF9-A60F8CFBC506}" type="presParOf" srcId="{F8B0CABD-F5C7-41DC-B048-6DEFD3C5C735}" destId="{E2D4D233-7564-49A0-8EDD-DC2CD80526EB}" srcOrd="1" destOrd="0" presId="urn:microsoft.com/office/officeart/2005/8/layout/vList5"/>
    <dgm:cxn modelId="{74817882-4D28-41EF-AC89-9B1066737CBF}" type="presParOf" srcId="{D97A59DA-96EB-4C12-88AF-5281C0EE5795}" destId="{AC2D0E85-80F1-4746-9632-52B6406224BF}" srcOrd="1" destOrd="0" presId="urn:microsoft.com/office/officeart/2005/8/layout/vList5"/>
    <dgm:cxn modelId="{BCDEF064-F398-4EDB-BCF8-19C63E93CE31}" type="presParOf" srcId="{D97A59DA-96EB-4C12-88AF-5281C0EE5795}" destId="{4FE600F4-98B6-4E76-9089-2B845485D62D}" srcOrd="2" destOrd="0" presId="urn:microsoft.com/office/officeart/2005/8/layout/vList5"/>
    <dgm:cxn modelId="{C31D8239-F729-473E-9205-AA5B13EDC871}" type="presParOf" srcId="{4FE600F4-98B6-4E76-9089-2B845485D62D}" destId="{8E1C7C36-B28E-463E-9B7C-CBD4F4A7DFE7}" srcOrd="0" destOrd="0" presId="urn:microsoft.com/office/officeart/2005/8/layout/vList5"/>
    <dgm:cxn modelId="{A10DFB97-E81B-4CF0-A2A1-1E7DD95A831F}" type="presParOf" srcId="{4FE600F4-98B6-4E76-9089-2B845485D62D}" destId="{A6723134-DB7F-4244-A7F5-DD68258B3C8C}" srcOrd="1" destOrd="0" presId="urn:microsoft.com/office/officeart/2005/8/layout/vList5"/>
    <dgm:cxn modelId="{EE886917-8F08-41A5-B899-C8245C9EDEC3}" type="presParOf" srcId="{D97A59DA-96EB-4C12-88AF-5281C0EE5795}" destId="{E6429E40-69A1-4D4D-A4C0-35BC7F6B302C}" srcOrd="3" destOrd="0" presId="urn:microsoft.com/office/officeart/2005/8/layout/vList5"/>
    <dgm:cxn modelId="{23CCDCEA-143D-4233-87CC-E929E1E60664}" type="presParOf" srcId="{D97A59DA-96EB-4C12-88AF-5281C0EE5795}" destId="{2221DDEC-89A0-4FFF-8B66-E3FF55ADBEC6}" srcOrd="4" destOrd="0" presId="urn:microsoft.com/office/officeart/2005/8/layout/vList5"/>
    <dgm:cxn modelId="{CEB95428-9DE2-460A-92AD-A679F678FF4B}" type="presParOf" srcId="{2221DDEC-89A0-4FFF-8B66-E3FF55ADBEC6}" destId="{D26BBCC6-3BAD-4683-92E0-56281F08A9CC}" srcOrd="0" destOrd="0" presId="urn:microsoft.com/office/officeart/2005/8/layout/vList5"/>
    <dgm:cxn modelId="{59B19ED9-04CD-4E9C-88FA-B0962667F126}" type="presParOf" srcId="{2221DDEC-89A0-4FFF-8B66-E3FF55ADBEC6}" destId="{50280043-6F05-48F6-B393-3A364DC4C2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800" dirty="0" smtClean="0">
              <a:solidFill>
                <a:schemeClr val="bg1"/>
              </a:solidFill>
            </a:rPr>
            <a:t>Pour les étudiants de L1, qui arrivent à l’UTM, l’université doit répondre à plusieurs attentes</a:t>
          </a:r>
          <a:endParaRPr lang="fr-FR" sz="3500" dirty="0">
            <a:solidFill>
              <a:schemeClr val="bg1"/>
            </a:solidFill>
          </a:endParaRPr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1" custScaleY="83099" custLinFactNeighborX="-86222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B7FA20C-B871-4620-826D-73E4C225A119}" type="presOf" srcId="{02651DC6-2737-45E2-8520-9D9D780501BD}" destId="{ED65357B-54B3-4C7F-B6A9-EDFB8B5312AA}" srcOrd="0" destOrd="0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393FF32D-1EBA-4974-B940-AA0FA6C5138B}" type="presOf" srcId="{6F045978-85B7-4200-8AD6-E8563ADD98CD}" destId="{D97A59DA-96EB-4C12-88AF-5281C0EE5795}" srcOrd="0" destOrd="0" presId="urn:microsoft.com/office/officeart/2005/8/layout/vList5"/>
    <dgm:cxn modelId="{944E3ED6-A64E-428A-B697-6A2C12C38BF7}" type="presParOf" srcId="{D97A59DA-96EB-4C12-88AF-5281C0EE5795}" destId="{F8B0CABD-F5C7-41DC-B048-6DEFD3C5C735}" srcOrd="0" destOrd="0" presId="urn:microsoft.com/office/officeart/2005/8/layout/vList5"/>
    <dgm:cxn modelId="{37BDAB37-2164-452F-BE11-6AAD51D8C851}" type="presParOf" srcId="{F8B0CABD-F5C7-41DC-B048-6DEFD3C5C735}" destId="{ED65357B-54B3-4C7F-B6A9-EDFB8B5312A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L’accueil et l’accompagnement à la rentrée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100" dirty="0" smtClean="0"/>
            <a:t>13/24 sont </a:t>
          </a:r>
          <a:r>
            <a:rPr lang="fr-FR" sz="1100" dirty="0" smtClean="0"/>
            <a:t>satisfaits de l’accueil et de l’accompagnement dont ils ont bénéficié avant les inscriptions (réunions de rentrée, accueil des bacheliers…).</a:t>
          </a:r>
          <a:endParaRPr lang="fr-FR" sz="1100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La vie étudiante sur le campus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13/24 </a:t>
          </a:r>
          <a:r>
            <a:rPr lang="fr-FR" sz="1100" dirty="0" smtClean="0"/>
            <a:t>envisagent d’adhérer à une association étudiante, </a:t>
          </a:r>
          <a:r>
            <a:rPr lang="fr-FR" sz="1100" dirty="0" smtClean="0"/>
            <a:t>13 </a:t>
          </a:r>
          <a:r>
            <a:rPr lang="fr-FR" sz="1100" dirty="0" smtClean="0"/>
            <a:t>veulent assister aux spectacles de la Fabrique culturelle.</a:t>
          </a:r>
          <a:endParaRPr lang="fr-FR" sz="1000" dirty="0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Les sources d’informations </a:t>
          </a:r>
          <a:endParaRPr lang="fr-FR" sz="2400" dirty="0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01AE0B1B-AE2F-43A2-9DB0-22AB9C0D83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16 étudiants </a:t>
          </a:r>
          <a:r>
            <a:rPr lang="fr-FR" sz="1100" dirty="0" smtClean="0"/>
            <a:t>répondants ont consulté le site internet pour se documenter sur la formation et les procédures d’inscription.</a:t>
          </a:r>
          <a:endParaRPr lang="fr-FR" sz="800" dirty="0"/>
        </a:p>
      </dgm:t>
    </dgm:pt>
    <dgm:pt modelId="{D8F89CA7-20B4-4517-8CEC-511BD39366B2}" type="parTrans" cxnId="{13073168-FF87-49C3-90AD-463FCFBA04B4}">
      <dgm:prSet/>
      <dgm:spPr/>
      <dgm:t>
        <a:bodyPr/>
        <a:lstStyle/>
        <a:p>
          <a:endParaRPr lang="fr-FR"/>
        </a:p>
      </dgm:t>
    </dgm:pt>
    <dgm:pt modelId="{904BC02D-620D-4023-96C6-72347AD9CA34}" type="sibTrans" cxnId="{13073168-FF87-49C3-90AD-463FCFBA04B4}">
      <dgm:prSet/>
      <dgm:spPr/>
      <dgm:t>
        <a:bodyPr/>
        <a:lstStyle/>
        <a:p>
          <a:endParaRPr lang="fr-FR"/>
        </a:p>
      </dgm:t>
    </dgm:pt>
    <dgm:pt modelId="{377BF0AA-B0C6-4B2B-B142-E9299B669902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17 </a:t>
          </a:r>
          <a:r>
            <a:rPr lang="fr-FR" sz="1100" dirty="0" smtClean="0"/>
            <a:t>souhaitent participer à des activités organisées par leur département (foyer, théâtre…).</a:t>
          </a:r>
          <a:endParaRPr lang="fr-FR" sz="1100" dirty="0"/>
        </a:p>
      </dgm:t>
    </dgm:pt>
    <dgm:pt modelId="{80FCD2CC-BDE5-4722-8CA3-A532BA39E752}" type="parTrans" cxnId="{9E38E478-58C8-450D-804B-1C1FA37BB89D}">
      <dgm:prSet/>
      <dgm:spPr/>
      <dgm:t>
        <a:bodyPr/>
        <a:lstStyle/>
        <a:p>
          <a:endParaRPr lang="fr-FR"/>
        </a:p>
      </dgm:t>
    </dgm:pt>
    <dgm:pt modelId="{F2C92F69-AD88-40F4-9CF8-521B2BAF88FB}" type="sibTrans" cxnId="{9E38E478-58C8-450D-804B-1C1FA37BB89D}">
      <dgm:prSet/>
      <dgm:spPr/>
      <dgm:t>
        <a:bodyPr/>
        <a:lstStyle/>
        <a:p>
          <a:endParaRPr lang="fr-FR"/>
        </a:p>
      </dgm:t>
    </dgm:pt>
    <dgm:pt modelId="{6148E9EA-C56D-4BC7-9772-DAC97B6064DD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18 </a:t>
          </a:r>
          <a:r>
            <a:rPr lang="fr-FR" sz="1100" dirty="0" smtClean="0"/>
            <a:t>pensent fréquenter la bibliothèque de l’UFR. </a:t>
          </a:r>
          <a:endParaRPr lang="fr-FR" sz="1100" dirty="0"/>
        </a:p>
      </dgm:t>
    </dgm:pt>
    <dgm:pt modelId="{DDB895BD-936D-4427-8DBB-9C4D4CE6EF24}" type="parTrans" cxnId="{147E56F2-9EAF-46E8-91BA-81FB5410AB85}">
      <dgm:prSet/>
      <dgm:spPr/>
      <dgm:t>
        <a:bodyPr/>
        <a:lstStyle/>
        <a:p>
          <a:endParaRPr lang="fr-FR"/>
        </a:p>
      </dgm:t>
    </dgm:pt>
    <dgm:pt modelId="{032D74DA-AA75-4DD0-B726-7ABEC4F9685F}" type="sibTrans" cxnId="{147E56F2-9EAF-46E8-91BA-81FB5410AB85}">
      <dgm:prSet/>
      <dgm:spPr/>
      <dgm:t>
        <a:bodyPr/>
        <a:lstStyle/>
        <a:p>
          <a:endParaRPr lang="fr-FR"/>
        </a:p>
      </dgm:t>
    </dgm:pt>
    <dgm:pt modelId="{D2AAF450-1E97-4AF4-A1BD-2A32BCA661B5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12 </a:t>
          </a:r>
          <a:r>
            <a:rPr lang="fr-FR" sz="1100" dirty="0" smtClean="0"/>
            <a:t>envisagent de se rendre régulièrement à la bibliothèque centrale.</a:t>
          </a:r>
          <a:endParaRPr lang="fr-FR" sz="1100" dirty="0"/>
        </a:p>
      </dgm:t>
    </dgm:pt>
    <dgm:pt modelId="{DF371FE1-22E9-4E16-AAA4-EAF9571C0D82}" type="parTrans" cxnId="{3CF97135-F7BB-4EAB-AFC9-AC0997B63EF1}">
      <dgm:prSet/>
      <dgm:spPr/>
      <dgm:t>
        <a:bodyPr/>
        <a:lstStyle/>
        <a:p>
          <a:endParaRPr lang="fr-FR"/>
        </a:p>
      </dgm:t>
    </dgm:pt>
    <dgm:pt modelId="{663EFFD2-5F85-4C40-BEE0-425EFE3C902E}" type="sibTrans" cxnId="{3CF97135-F7BB-4EAB-AFC9-AC0997B63EF1}">
      <dgm:prSet/>
      <dgm:spPr/>
      <dgm:t>
        <a:bodyPr/>
        <a:lstStyle/>
        <a:p>
          <a:endParaRPr lang="fr-FR"/>
        </a:p>
      </dgm:t>
    </dgm:pt>
    <dgm:pt modelId="{2CFD3B3C-DCDF-4CF3-AF2C-D4ED3DADCFBA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100" dirty="0" smtClean="0"/>
            <a:t>À la rentrée 2012/2013, </a:t>
          </a:r>
          <a:r>
            <a:rPr lang="fr-FR" sz="1100" dirty="0" smtClean="0"/>
            <a:t>seuls 3 répondants </a:t>
          </a:r>
          <a:r>
            <a:rPr lang="fr-FR" sz="1100" dirty="0" smtClean="0"/>
            <a:t>ont bénéficié du dispositif de </a:t>
          </a:r>
          <a:r>
            <a:rPr lang="fr-FR" sz="1100" dirty="0" smtClean="0"/>
            <a:t>parrainage</a:t>
          </a:r>
          <a:r>
            <a:rPr lang="fr-FR" sz="1100" dirty="0" smtClean="0">
              <a:solidFill>
                <a:schemeClr val="tx1"/>
              </a:solidFill>
            </a:rPr>
            <a:t>.</a:t>
          </a:r>
          <a:endParaRPr lang="fr-FR" sz="1100" dirty="0">
            <a:solidFill>
              <a:schemeClr val="tx1"/>
            </a:solidFill>
          </a:endParaRPr>
        </a:p>
      </dgm:t>
    </dgm:pt>
    <dgm:pt modelId="{0D78980E-67D1-4229-8422-5CFB5D470A34}" type="parTrans" cxnId="{2291B268-899B-4844-9470-E15FAE341F11}">
      <dgm:prSet/>
      <dgm:spPr/>
      <dgm:t>
        <a:bodyPr/>
        <a:lstStyle/>
        <a:p>
          <a:endParaRPr lang="fr-FR"/>
        </a:p>
      </dgm:t>
    </dgm:pt>
    <dgm:pt modelId="{17AD3749-539E-4042-8175-F9BB220BF3E9}" type="sibTrans" cxnId="{2291B268-899B-4844-9470-E15FAE341F11}">
      <dgm:prSet/>
      <dgm:spPr/>
      <dgm:t>
        <a:bodyPr/>
        <a:lstStyle/>
        <a:p>
          <a:endParaRPr lang="fr-FR"/>
        </a:p>
      </dgm:t>
    </dgm:pt>
    <dgm:pt modelId="{3F9DBDAD-A3D8-4758-9552-9BD6516BC4C2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13 ont </a:t>
          </a:r>
          <a:r>
            <a:rPr lang="fr-FR" sz="1100" dirty="0" smtClean="0"/>
            <a:t>assisté une journée de découverte de l’UTM lorsqu’ils étaient en première.</a:t>
          </a:r>
          <a:endParaRPr lang="fr-FR" sz="1100" dirty="0"/>
        </a:p>
      </dgm:t>
    </dgm:pt>
    <dgm:pt modelId="{D1C61518-F556-452A-BED0-D5662B71FE28}" type="parTrans" cxnId="{F971002D-03DA-4A53-8292-38B30D0F31BC}">
      <dgm:prSet/>
      <dgm:spPr/>
      <dgm:t>
        <a:bodyPr/>
        <a:lstStyle/>
        <a:p>
          <a:endParaRPr lang="fr-FR"/>
        </a:p>
      </dgm:t>
    </dgm:pt>
    <dgm:pt modelId="{D29302A9-6B4D-46F5-89EB-957BBF0B2898}" type="sibTrans" cxnId="{F971002D-03DA-4A53-8292-38B30D0F31BC}">
      <dgm:prSet/>
      <dgm:spPr/>
      <dgm:t>
        <a:bodyPr/>
        <a:lstStyle/>
        <a:p>
          <a:endParaRPr lang="fr-FR"/>
        </a:p>
      </dgm:t>
    </dgm:pt>
    <dgm:pt modelId="{893C8FE0-C831-40A7-99C6-6A79E8EA9E6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19 </a:t>
          </a:r>
          <a:r>
            <a:rPr lang="fr-FR" sz="1100" dirty="0" smtClean="0"/>
            <a:t>ont activé leur ENT et messagerie étudiante.</a:t>
          </a:r>
          <a:endParaRPr lang="fr-FR" sz="1100" dirty="0"/>
        </a:p>
      </dgm:t>
    </dgm:pt>
    <dgm:pt modelId="{A65662B0-99EF-4439-8604-4A9FD7F86C60}" type="parTrans" cxnId="{2220FB87-A037-4E87-B347-1EC07E08EF5A}">
      <dgm:prSet/>
      <dgm:spPr/>
      <dgm:t>
        <a:bodyPr/>
        <a:lstStyle/>
        <a:p>
          <a:endParaRPr lang="fr-FR"/>
        </a:p>
      </dgm:t>
    </dgm:pt>
    <dgm:pt modelId="{BBC0845B-5BC3-4AB7-BC12-291B5103E86C}" type="sibTrans" cxnId="{2220FB87-A037-4E87-B347-1EC07E08EF5A}">
      <dgm:prSet/>
      <dgm:spPr/>
      <dgm:t>
        <a:bodyPr/>
        <a:lstStyle/>
        <a:p>
          <a:endParaRPr lang="fr-FR"/>
        </a:p>
      </dgm:t>
    </dgm:pt>
    <dgm:pt modelId="{448FB911-404E-4940-AF9E-9273E9AE045C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7 ont </a:t>
          </a:r>
          <a:r>
            <a:rPr lang="fr-FR" sz="1100" dirty="0" smtClean="0"/>
            <a:t>assisté à la journée portes ouvertes.</a:t>
          </a:r>
          <a:endParaRPr lang="fr-FR" sz="1100" dirty="0"/>
        </a:p>
      </dgm:t>
    </dgm:pt>
    <dgm:pt modelId="{4B040AED-CE4A-4088-885B-BAB0C444F3F0}" type="parTrans" cxnId="{4D5CABCD-AB5E-44EC-B342-7C02932F4455}">
      <dgm:prSet/>
      <dgm:spPr/>
      <dgm:t>
        <a:bodyPr/>
        <a:lstStyle/>
        <a:p>
          <a:endParaRPr lang="fr-FR"/>
        </a:p>
      </dgm:t>
    </dgm:pt>
    <dgm:pt modelId="{523BE948-05D3-4F57-B993-6A8FE464D85B}" type="sibTrans" cxnId="{4D5CABCD-AB5E-44EC-B342-7C02932F4455}">
      <dgm:prSet/>
      <dgm:spPr/>
      <dgm:t>
        <a:bodyPr/>
        <a:lstStyle/>
        <a:p>
          <a:endParaRPr lang="fr-FR"/>
        </a:p>
      </dgm:t>
    </dgm:pt>
    <dgm:pt modelId="{4D8294F6-47F8-48BE-A34E-BFCC770722BC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endParaRPr lang="fr-FR" sz="700" dirty="0"/>
        </a:p>
      </dgm:t>
    </dgm:pt>
    <dgm:pt modelId="{DAE766AE-21FA-4421-8066-97B1A9EDDA4A}" type="parTrans" cxnId="{94CFAE7E-A82A-48FD-AD03-580CBC7AC37B}">
      <dgm:prSet/>
      <dgm:spPr/>
    </dgm:pt>
    <dgm:pt modelId="{AE5BBAF6-ECC7-4204-92EB-FF8F64E94EBE}" type="sibTrans" cxnId="{94CFAE7E-A82A-48FD-AD03-580CBC7AC37B}">
      <dgm:prSet/>
      <dgm:spPr/>
    </dgm:pt>
    <dgm:pt modelId="{E238E400-7641-42C6-8B4C-C3450804914F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endParaRPr lang="fr-FR" sz="900" dirty="0"/>
        </a:p>
      </dgm:t>
    </dgm:pt>
    <dgm:pt modelId="{497A0045-4123-46AD-BBF8-994CC0C3412E}" type="parTrans" cxnId="{BFEDC16A-20CD-4BAF-B72C-51EF3AC0BB2F}">
      <dgm:prSet/>
      <dgm:spPr/>
    </dgm:pt>
    <dgm:pt modelId="{67889BB0-C667-4444-999F-A1BABE5FF838}" type="sibTrans" cxnId="{BFEDC16A-20CD-4BAF-B72C-51EF3AC0BB2F}">
      <dgm:prSet/>
      <dgm:spPr/>
    </dgm:pt>
    <dgm:pt modelId="{61CF066D-5FBA-4C75-BCAE-94AA08449322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endParaRPr lang="fr-FR" sz="600" dirty="0"/>
        </a:p>
      </dgm:t>
    </dgm:pt>
    <dgm:pt modelId="{6E1C9307-721B-4B95-831E-91F57302BB8B}" type="parTrans" cxnId="{21BFB8E3-CF11-42C5-8D1B-38821D6C6B05}">
      <dgm:prSet/>
      <dgm:spPr/>
    </dgm:pt>
    <dgm:pt modelId="{4E86226C-7302-44B6-B0D5-CA9FB1871691}" type="sibTrans" cxnId="{21BFB8E3-CF11-42C5-8D1B-38821D6C6B05}">
      <dgm:prSet/>
      <dgm:spPr/>
    </dgm:pt>
    <dgm:pt modelId="{9923D3D2-A9E3-4402-BFBD-23FC3C6C9065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endParaRPr lang="fr-FR" sz="700" dirty="0"/>
        </a:p>
      </dgm:t>
    </dgm:pt>
    <dgm:pt modelId="{06BCDA5C-20E5-46A6-BCD3-6205A49C58EB}" type="parTrans" cxnId="{0A3D9A9A-B169-4D35-99CB-6C87B0B7A4A8}">
      <dgm:prSet/>
      <dgm:spPr/>
    </dgm:pt>
    <dgm:pt modelId="{6D690D74-6250-4524-ACA6-492D8DF8662A}" type="sibTrans" cxnId="{0A3D9A9A-B169-4D35-99CB-6C87B0B7A4A8}">
      <dgm:prSet/>
      <dgm:spPr/>
    </dgm:pt>
    <dgm:pt modelId="{99BAB3D1-4CB2-4999-BB5A-4663AE89DF9B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endParaRPr lang="fr-FR" sz="1000" dirty="0"/>
        </a:p>
      </dgm:t>
    </dgm:pt>
    <dgm:pt modelId="{6E7FC40C-3A78-4183-8861-6BCB6445E577}" type="parTrans" cxnId="{5DA44C57-C4EF-40C2-890C-A5803031B0E9}">
      <dgm:prSet/>
      <dgm:spPr/>
    </dgm:pt>
    <dgm:pt modelId="{5B73C980-81DF-4B59-936D-D6EADE098ED4}" type="sibTrans" cxnId="{5DA44C57-C4EF-40C2-890C-A5803031B0E9}">
      <dgm:prSet/>
      <dgm:spPr/>
    </dgm:pt>
    <dgm:pt modelId="{E611676F-2A4D-4C95-B968-51E96DEE1333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endParaRPr lang="fr-FR" sz="500" dirty="0"/>
        </a:p>
      </dgm:t>
    </dgm:pt>
    <dgm:pt modelId="{5E67EC4D-27EB-4DAA-94C3-E3924A75A875}" type="parTrans" cxnId="{9AD44F93-0727-487B-AADF-C46A384CAAFD}">
      <dgm:prSet/>
      <dgm:spPr/>
    </dgm:pt>
    <dgm:pt modelId="{784F7914-C2B8-4303-B393-1926C21968CC}" type="sibTrans" cxnId="{9AD44F93-0727-487B-AADF-C46A384CAAFD}">
      <dgm:prSet/>
      <dgm:spPr/>
    </dgm:pt>
    <dgm:pt modelId="{8AA9F0F1-D9E0-4B79-805C-F2D54948ECBD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endParaRPr lang="fr-FR" sz="600" dirty="0"/>
        </a:p>
      </dgm:t>
    </dgm:pt>
    <dgm:pt modelId="{D98C211F-E89F-4927-942B-AF721BB749C0}" type="parTrans" cxnId="{B76BB7DF-89BF-44F4-A997-9F0AE98B9A6E}">
      <dgm:prSet/>
      <dgm:spPr/>
    </dgm:pt>
    <dgm:pt modelId="{B75C58EF-BFA4-4E26-B3D9-46F98E71AD91}" type="sibTrans" cxnId="{B76BB7DF-89BF-44F4-A997-9F0AE98B9A6E}">
      <dgm:prSet/>
      <dgm:spPr/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3" custScaleY="1250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</dgm:pt>
    <dgm:pt modelId="{4FE600F4-98B6-4E76-9089-2B845485D62D}" type="pres">
      <dgm:prSet presAssocID="{E6C4EC9C-003D-4CF2-998E-5BB0C2615DBC}" presName="linNode" presStyleCnt="0"/>
      <dgm:spPr/>
    </dgm:pt>
    <dgm:pt modelId="{8E1C7C36-B28E-463E-9B7C-CBD4F4A7DFE7}" type="pres">
      <dgm:prSet presAssocID="{E6C4EC9C-003D-4CF2-998E-5BB0C2615DBC}" presName="parentText" presStyleLbl="node1" presStyleIdx="1" presStyleCnt="3" custScaleY="13613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3" custScaleY="171538" custLinFactNeighborX="608" custLinFactNeighborY="47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</dgm:pt>
    <dgm:pt modelId="{2221DDEC-89A0-4FFF-8B66-E3FF55ADBEC6}" type="pres">
      <dgm:prSet presAssocID="{4BD4AF6E-DD80-46A5-8A2C-4506A3647C89}" presName="linNode" presStyleCnt="0"/>
      <dgm:spPr/>
    </dgm:pt>
    <dgm:pt modelId="{D26BBCC6-3BAD-4683-92E0-56281F08A9CC}" type="pres">
      <dgm:prSet presAssocID="{4BD4AF6E-DD80-46A5-8A2C-4506A3647C89}" presName="parentText" presStyleLbl="node1" presStyleIdx="2" presStyleCnt="3" custLinFactNeighborX="0" custLinFactNeighborY="271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3" custScaleY="116767" custLinFactNeighborY="7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463D3837-A1D7-4C62-94F8-3662EFCB4970}" type="presOf" srcId="{E6C4EC9C-003D-4CF2-998E-5BB0C2615DBC}" destId="{8E1C7C36-B28E-463E-9B7C-CBD4F4A7DFE7}" srcOrd="0" destOrd="0" presId="urn:microsoft.com/office/officeart/2005/8/layout/vList5"/>
    <dgm:cxn modelId="{ED8D0530-2849-46FE-8B21-0A6023B161DF}" type="presOf" srcId="{2CFD3B3C-DCDF-4CF3-AF2C-D4ED3DADCFBA}" destId="{E2D4D233-7564-49A0-8EDD-DC2CD80526EB}" srcOrd="0" destOrd="2" presId="urn:microsoft.com/office/officeart/2005/8/layout/vList5"/>
    <dgm:cxn modelId="{13073168-FF87-49C3-90AD-463FCFBA04B4}" srcId="{4BD4AF6E-DD80-46A5-8A2C-4506A3647C89}" destId="{01AE0B1B-AE2F-43A2-9DB0-22AB9C0D8377}" srcOrd="0" destOrd="0" parTransId="{D8F89CA7-20B4-4517-8CEC-511BD39366B2}" sibTransId="{904BC02D-620D-4023-96C6-72347AD9CA34}"/>
    <dgm:cxn modelId="{26C05419-2655-4B57-8E53-3C8B0B2D73F0}" type="presOf" srcId="{01AE0B1B-AE2F-43A2-9DB0-22AB9C0D8377}" destId="{50280043-6F05-48F6-B393-3A364DC4C2EB}" srcOrd="0" destOrd="0" presId="urn:microsoft.com/office/officeart/2005/8/layout/vList5"/>
    <dgm:cxn modelId="{5A6DA4BC-FD60-4104-9D2D-DD71F5DBB2EE}" type="presOf" srcId="{99BAB3D1-4CB2-4999-BB5A-4663AE89DF9B}" destId="{E2D4D233-7564-49A0-8EDD-DC2CD80526EB}" srcOrd="0" destOrd="1" presId="urn:microsoft.com/office/officeart/2005/8/layout/vList5"/>
    <dgm:cxn modelId="{5DA44C57-C4EF-40C2-890C-A5803031B0E9}" srcId="{02651DC6-2737-45E2-8520-9D9D780501BD}" destId="{99BAB3D1-4CB2-4999-BB5A-4663AE89DF9B}" srcOrd="1" destOrd="0" parTransId="{6E7FC40C-3A78-4183-8861-6BCB6445E577}" sibTransId="{5B73C980-81DF-4B59-936D-D6EADE098ED4}"/>
    <dgm:cxn modelId="{0A3D9A9A-B169-4D35-99CB-6C87B0B7A4A8}" srcId="{E6C4EC9C-003D-4CF2-998E-5BB0C2615DBC}" destId="{9923D3D2-A9E3-4402-BFBD-23FC3C6C9065}" srcOrd="7" destOrd="0" parTransId="{06BCDA5C-20E5-46A6-BCD3-6205A49C58EB}" sibTransId="{6D690D74-6250-4524-ACA6-492D8DF8662A}"/>
    <dgm:cxn modelId="{98EBC209-2E2E-4283-88F1-3FBC6908E308}" type="presOf" srcId="{6148E9EA-C56D-4BC7-9772-DAC97B6064DD}" destId="{A6723134-DB7F-4244-A7F5-DD68258B3C8C}" srcOrd="0" destOrd="4" presId="urn:microsoft.com/office/officeart/2005/8/layout/vList5"/>
    <dgm:cxn modelId="{94CFAE7E-A82A-48FD-AD03-580CBC7AC37B}" srcId="{E6C4EC9C-003D-4CF2-998E-5BB0C2615DBC}" destId="{4D8294F6-47F8-48BE-A34E-BFCC770722BC}" srcOrd="1" destOrd="0" parTransId="{DAE766AE-21FA-4421-8066-97B1A9EDDA4A}" sibTransId="{AE5BBAF6-ECC7-4204-92EB-FF8F64E94EBE}"/>
    <dgm:cxn modelId="{0470D254-1EE3-43A6-9ED5-20DC153C21CA}" type="presOf" srcId="{61CF066D-5FBA-4C75-BCAE-94AA08449322}" destId="{A6723134-DB7F-4244-A7F5-DD68258B3C8C}" srcOrd="0" destOrd="5" presId="urn:microsoft.com/office/officeart/2005/8/layout/vList5"/>
    <dgm:cxn modelId="{BFEDC16A-20CD-4BAF-B72C-51EF3AC0BB2F}" srcId="{E6C4EC9C-003D-4CF2-998E-5BB0C2615DBC}" destId="{E238E400-7641-42C6-8B4C-C3450804914F}" srcOrd="3" destOrd="0" parTransId="{497A0045-4123-46AD-BBF8-994CC0C3412E}" sibTransId="{67889BB0-C667-4444-999F-A1BABE5FF838}"/>
    <dgm:cxn modelId="{2291B268-899B-4844-9470-E15FAE341F11}" srcId="{02651DC6-2737-45E2-8520-9D9D780501BD}" destId="{2CFD3B3C-DCDF-4CF3-AF2C-D4ED3DADCFBA}" srcOrd="2" destOrd="0" parTransId="{0D78980E-67D1-4229-8422-5CFB5D470A34}" sibTransId="{17AD3749-539E-4042-8175-F9BB220BF3E9}"/>
    <dgm:cxn modelId="{1F60C0B1-BB26-46B3-9DB1-FFA14C3B364E}" type="presOf" srcId="{6F045978-85B7-4200-8AD6-E8563ADD98CD}" destId="{D97A59DA-96EB-4C12-88AF-5281C0EE5795}" srcOrd="0" destOrd="0" presId="urn:microsoft.com/office/officeart/2005/8/layout/vList5"/>
    <dgm:cxn modelId="{81C6A8CF-A0F2-4338-9408-89C6A2F67B4A}" type="presOf" srcId="{E68695E6-7F68-4F8E-9236-C2AE74143A77}" destId="{A6723134-DB7F-4244-A7F5-DD68258B3C8C}" srcOrd="0" destOrd="0" presId="urn:microsoft.com/office/officeart/2005/8/layout/vList5"/>
    <dgm:cxn modelId="{147E56F2-9EAF-46E8-91BA-81FB5410AB85}" srcId="{E6C4EC9C-003D-4CF2-998E-5BB0C2615DBC}" destId="{6148E9EA-C56D-4BC7-9772-DAC97B6064DD}" srcOrd="4" destOrd="0" parTransId="{DDB895BD-936D-4427-8DBB-9C4D4CE6EF24}" sibTransId="{032D74DA-AA75-4DD0-B726-7ABEC4F9685F}"/>
    <dgm:cxn modelId="{81A7FC82-F6D1-4C69-881B-CD25C6CE4317}" type="presOf" srcId="{02651DC6-2737-45E2-8520-9D9D780501BD}" destId="{ED65357B-54B3-4C7F-B6A9-EDFB8B5312AA}" srcOrd="0" destOrd="0" presId="urn:microsoft.com/office/officeart/2005/8/layout/vList5"/>
    <dgm:cxn modelId="{77824DC4-DF62-4966-AD28-D2745F2581E4}" type="presOf" srcId="{8AA9F0F1-D9E0-4B79-805C-F2D54948ECBD}" destId="{50280043-6F05-48F6-B393-3A364DC4C2EB}" srcOrd="0" destOrd="3" presId="urn:microsoft.com/office/officeart/2005/8/layout/vList5"/>
    <dgm:cxn modelId="{2220FB87-A037-4E87-B347-1EC07E08EF5A}" srcId="{E6C4EC9C-003D-4CF2-998E-5BB0C2615DBC}" destId="{893C8FE0-C831-40A7-99C6-6A79E8EA9E64}" srcOrd="8" destOrd="0" parTransId="{A65662B0-99EF-4439-8604-4A9FD7F86C60}" sibTransId="{BBC0845B-5BC3-4AB7-BC12-291B5103E86C}"/>
    <dgm:cxn modelId="{19481007-E091-4547-AEFA-6C6DFBECECD1}" srcId="{E6C4EC9C-003D-4CF2-998E-5BB0C2615DBC}" destId="{E68695E6-7F68-4F8E-9236-C2AE74143A77}" srcOrd="0" destOrd="0" parTransId="{6EA23FD2-117A-442A-8420-864FC1933487}" sibTransId="{7411122F-AB0C-4B24-AA39-63F1324C670A}"/>
    <dgm:cxn modelId="{CDD6D233-08AC-47DC-877D-B4071EF86E56}" type="presOf" srcId="{9923D3D2-A9E3-4402-BFBD-23FC3C6C9065}" destId="{A6723134-DB7F-4244-A7F5-DD68258B3C8C}" srcOrd="0" destOrd="7" presId="urn:microsoft.com/office/officeart/2005/8/layout/vList5"/>
    <dgm:cxn modelId="{F971002D-03DA-4A53-8292-38B30D0F31BC}" srcId="{4BD4AF6E-DD80-46A5-8A2C-4506A3647C89}" destId="{3F9DBDAD-A3D8-4758-9552-9BD6516BC4C2}" srcOrd="2" destOrd="0" parTransId="{D1C61518-F556-452A-BED0-D5662B71FE28}" sibTransId="{D29302A9-6B4D-46F5-89EB-957BBF0B2898}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595D09C2-41F4-4364-80BF-40B7EB4B59C3}" type="presOf" srcId="{D2AAF450-1E97-4AF4-A1BD-2A32BCA661B5}" destId="{A6723134-DB7F-4244-A7F5-DD68258B3C8C}" srcOrd="0" destOrd="6" presId="urn:microsoft.com/office/officeart/2005/8/layout/vList5"/>
    <dgm:cxn modelId="{6984842B-7D28-4622-9762-1A6CB1751D5A}" srcId="{02651DC6-2737-45E2-8520-9D9D780501BD}" destId="{9DE68122-EEEC-45B3-82A7-206805A1C584}" srcOrd="0" destOrd="0" parTransId="{0485B0C6-C205-4D6F-8057-51D3811314C9}" sibTransId="{0E6EA673-F334-4A78-B1DB-AE1135D20606}"/>
    <dgm:cxn modelId="{9E38E478-58C8-450D-804B-1C1FA37BB89D}" srcId="{E6C4EC9C-003D-4CF2-998E-5BB0C2615DBC}" destId="{377BF0AA-B0C6-4B2B-B142-E9299B669902}" srcOrd="2" destOrd="0" parTransId="{80FCD2CC-BDE5-4722-8CA3-A532BA39E752}" sibTransId="{F2C92F69-AD88-40F4-9CF8-521B2BAF88FB}"/>
    <dgm:cxn modelId="{21BFB8E3-CF11-42C5-8D1B-38821D6C6B05}" srcId="{E6C4EC9C-003D-4CF2-998E-5BB0C2615DBC}" destId="{61CF066D-5FBA-4C75-BCAE-94AA08449322}" srcOrd="5" destOrd="0" parTransId="{6E1C9307-721B-4B95-831E-91F57302BB8B}" sibTransId="{4E86226C-7302-44B6-B0D5-CA9FB1871691}"/>
    <dgm:cxn modelId="{90F8075C-0148-4181-B0C1-48AD5DC78635}" type="presOf" srcId="{E238E400-7641-42C6-8B4C-C3450804914F}" destId="{A6723134-DB7F-4244-A7F5-DD68258B3C8C}" srcOrd="0" destOrd="3" presId="urn:microsoft.com/office/officeart/2005/8/layout/vList5"/>
    <dgm:cxn modelId="{72D0242F-C912-4F2A-9B66-970DB162F413}" type="presOf" srcId="{4BD4AF6E-DD80-46A5-8A2C-4506A3647C89}" destId="{D26BBCC6-3BAD-4683-92E0-56281F08A9CC}" srcOrd="0" destOrd="0" presId="urn:microsoft.com/office/officeart/2005/8/layout/vList5"/>
    <dgm:cxn modelId="{B76BB7DF-89BF-44F4-A997-9F0AE98B9A6E}" srcId="{4BD4AF6E-DD80-46A5-8A2C-4506A3647C89}" destId="{8AA9F0F1-D9E0-4B79-805C-F2D54948ECBD}" srcOrd="3" destOrd="0" parTransId="{D98C211F-E89F-4927-942B-AF721BB749C0}" sibTransId="{B75C58EF-BFA4-4E26-B3D9-46F98E71AD91}"/>
    <dgm:cxn modelId="{4AE98195-48C5-45E8-B6B9-A30656F7B698}" type="presOf" srcId="{E611676F-2A4D-4C95-B968-51E96DEE1333}" destId="{50280043-6F05-48F6-B393-3A364DC4C2EB}" srcOrd="0" destOrd="1" presId="urn:microsoft.com/office/officeart/2005/8/layout/vList5"/>
    <dgm:cxn modelId="{4D5CABCD-AB5E-44EC-B342-7C02932F4455}" srcId="{4BD4AF6E-DD80-46A5-8A2C-4506A3647C89}" destId="{448FB911-404E-4940-AF9E-9273E9AE045C}" srcOrd="4" destOrd="0" parTransId="{4B040AED-CE4A-4088-885B-BAB0C444F3F0}" sibTransId="{523BE948-05D3-4F57-B993-6A8FE464D85B}"/>
    <dgm:cxn modelId="{92141A6E-4E95-4A31-8D9B-46AD2AAB2118}" type="presOf" srcId="{9DE68122-EEEC-45B3-82A7-206805A1C584}" destId="{E2D4D233-7564-49A0-8EDD-DC2CD80526EB}" srcOrd="0" destOrd="0" presId="urn:microsoft.com/office/officeart/2005/8/layout/vList5"/>
    <dgm:cxn modelId="{303515EA-91A6-4261-A6FC-8DB0655BD661}" type="presOf" srcId="{448FB911-404E-4940-AF9E-9273E9AE045C}" destId="{50280043-6F05-48F6-B393-3A364DC4C2EB}" srcOrd="0" destOrd="4" presId="urn:microsoft.com/office/officeart/2005/8/layout/vList5"/>
    <dgm:cxn modelId="{93C60DAB-355A-4776-A8D5-12807C45EE43}" type="presOf" srcId="{893C8FE0-C831-40A7-99C6-6A79E8EA9E64}" destId="{A6723134-DB7F-4244-A7F5-DD68258B3C8C}" srcOrd="0" destOrd="8" presId="urn:microsoft.com/office/officeart/2005/8/layout/vList5"/>
    <dgm:cxn modelId="{9AD44F93-0727-487B-AADF-C46A384CAAFD}" srcId="{4BD4AF6E-DD80-46A5-8A2C-4506A3647C89}" destId="{E611676F-2A4D-4C95-B968-51E96DEE1333}" srcOrd="1" destOrd="0" parTransId="{5E67EC4D-27EB-4DAA-94C3-E3924A75A875}" sibTransId="{784F7914-C2B8-4303-B393-1926C21968CC}"/>
    <dgm:cxn modelId="{3CF97135-F7BB-4EAB-AFC9-AC0997B63EF1}" srcId="{E6C4EC9C-003D-4CF2-998E-5BB0C2615DBC}" destId="{D2AAF450-1E97-4AF4-A1BD-2A32BCA661B5}" srcOrd="6" destOrd="0" parTransId="{DF371FE1-22E9-4E16-AAA4-EAF9571C0D82}" sibTransId="{663EFFD2-5F85-4C40-BEE0-425EFE3C902E}"/>
    <dgm:cxn modelId="{3A6BA96B-6BBC-4866-98B2-9D432508412A}" type="presOf" srcId="{4D8294F6-47F8-48BE-A34E-BFCC770722BC}" destId="{A6723134-DB7F-4244-A7F5-DD68258B3C8C}" srcOrd="0" destOrd="1" presId="urn:microsoft.com/office/officeart/2005/8/layout/vList5"/>
    <dgm:cxn modelId="{B5979939-FA5F-46BA-AEDD-7B4F3F8D3E27}" type="presOf" srcId="{377BF0AA-B0C6-4B2B-B142-E9299B669902}" destId="{A6723134-DB7F-4244-A7F5-DD68258B3C8C}" srcOrd="0" destOrd="2" presId="urn:microsoft.com/office/officeart/2005/8/layout/vList5"/>
    <dgm:cxn modelId="{2E7F1296-91FE-45D3-8AFE-1889257D88DC}" type="presOf" srcId="{3F9DBDAD-A3D8-4758-9552-9BD6516BC4C2}" destId="{50280043-6F05-48F6-B393-3A364DC4C2EB}" srcOrd="0" destOrd="2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3E813A93-DFD3-40EC-9B31-4BE23764FE55}" type="presParOf" srcId="{D97A59DA-96EB-4C12-88AF-5281C0EE5795}" destId="{F8B0CABD-F5C7-41DC-B048-6DEFD3C5C735}" srcOrd="0" destOrd="0" presId="urn:microsoft.com/office/officeart/2005/8/layout/vList5"/>
    <dgm:cxn modelId="{9DC0034A-1151-41F5-9996-0952D38AD162}" type="presParOf" srcId="{F8B0CABD-F5C7-41DC-B048-6DEFD3C5C735}" destId="{ED65357B-54B3-4C7F-B6A9-EDFB8B5312AA}" srcOrd="0" destOrd="0" presId="urn:microsoft.com/office/officeart/2005/8/layout/vList5"/>
    <dgm:cxn modelId="{2E344D11-6B88-4331-847F-B39EFF5740CC}" type="presParOf" srcId="{F8B0CABD-F5C7-41DC-B048-6DEFD3C5C735}" destId="{E2D4D233-7564-49A0-8EDD-DC2CD80526EB}" srcOrd="1" destOrd="0" presId="urn:microsoft.com/office/officeart/2005/8/layout/vList5"/>
    <dgm:cxn modelId="{4FCB4EA8-FA9E-4443-986F-12942EF51231}" type="presParOf" srcId="{D97A59DA-96EB-4C12-88AF-5281C0EE5795}" destId="{AC2D0E85-80F1-4746-9632-52B6406224BF}" srcOrd="1" destOrd="0" presId="urn:microsoft.com/office/officeart/2005/8/layout/vList5"/>
    <dgm:cxn modelId="{1C9F719C-73AD-4C14-B2E0-B22CC40B5C03}" type="presParOf" srcId="{D97A59DA-96EB-4C12-88AF-5281C0EE5795}" destId="{4FE600F4-98B6-4E76-9089-2B845485D62D}" srcOrd="2" destOrd="0" presId="urn:microsoft.com/office/officeart/2005/8/layout/vList5"/>
    <dgm:cxn modelId="{D8478ACE-891F-4263-8787-D99EFA14F1CF}" type="presParOf" srcId="{4FE600F4-98B6-4E76-9089-2B845485D62D}" destId="{8E1C7C36-B28E-463E-9B7C-CBD4F4A7DFE7}" srcOrd="0" destOrd="0" presId="urn:microsoft.com/office/officeart/2005/8/layout/vList5"/>
    <dgm:cxn modelId="{2F6DFAEF-E373-4AE9-A872-C7C4F5B578B4}" type="presParOf" srcId="{4FE600F4-98B6-4E76-9089-2B845485D62D}" destId="{A6723134-DB7F-4244-A7F5-DD68258B3C8C}" srcOrd="1" destOrd="0" presId="urn:microsoft.com/office/officeart/2005/8/layout/vList5"/>
    <dgm:cxn modelId="{0E72BCD5-291F-4197-984B-DF464DFEF65C}" type="presParOf" srcId="{D97A59DA-96EB-4C12-88AF-5281C0EE5795}" destId="{E6429E40-69A1-4D4D-A4C0-35BC7F6B302C}" srcOrd="3" destOrd="0" presId="urn:microsoft.com/office/officeart/2005/8/layout/vList5"/>
    <dgm:cxn modelId="{17CC7DE5-36C2-4325-B58B-8F3A8A3D9BB9}" type="presParOf" srcId="{D97A59DA-96EB-4C12-88AF-5281C0EE5795}" destId="{2221DDEC-89A0-4FFF-8B66-E3FF55ADBEC6}" srcOrd="4" destOrd="0" presId="urn:microsoft.com/office/officeart/2005/8/layout/vList5"/>
    <dgm:cxn modelId="{BB5770BB-E78C-4DF4-9BF7-E8CF7D2902F5}" type="presParOf" srcId="{2221DDEC-89A0-4FFF-8B66-E3FF55ADBEC6}" destId="{D26BBCC6-3BAD-4683-92E0-56281F08A9CC}" srcOrd="0" destOrd="0" presId="urn:microsoft.com/office/officeart/2005/8/layout/vList5"/>
    <dgm:cxn modelId="{5EAD203E-E78C-4298-8EAD-0983B5C0434D}" type="presParOf" srcId="{2221DDEC-89A0-4FFF-8B66-E3FF55ADBEC6}" destId="{50280043-6F05-48F6-B393-3A364DC4C2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39E502-2F07-4F80-B98D-6C6166D93FB5}">
      <dsp:nvSpPr>
        <dsp:cNvPr id="0" name=""/>
        <dsp:cNvSpPr/>
      </dsp:nvSpPr>
      <dsp:spPr>
        <a:xfrm>
          <a:off x="216032" y="72000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Effectif total 2012/2013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23 541 étudiants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33% d’hommes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67% de femmes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5 950 étudiants inscrits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smtClean="0"/>
            <a:t>en L1 soit 25% de l’effectif total</a:t>
          </a:r>
          <a:endParaRPr lang="fr-FR" sz="1200" kern="1200" dirty="0"/>
        </a:p>
      </dsp:txBody>
      <dsp:txXfrm>
        <a:off x="216032" y="72000"/>
        <a:ext cx="2699766" cy="1786839"/>
      </dsp:txXfrm>
    </dsp:sp>
    <dsp:sp modelId="{A1B2FAE8-85E0-4876-877B-2C479A6C16DE}">
      <dsp:nvSpPr>
        <dsp:cNvPr id="0" name=""/>
        <dsp:cNvSpPr/>
      </dsp:nvSpPr>
      <dsp:spPr>
        <a:xfrm>
          <a:off x="239547" y="1885571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bg1"/>
              </a:solidFill>
            </a:rPr>
            <a:t>Effectif UFR LPM  2012/2013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2 152 étudiants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609 étudiants inscrits en L1 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42% d’hommes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58% de femmes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Âge moyen : 22 ans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51% de bacheliers</a:t>
          </a:r>
          <a:endParaRPr lang="fr-FR" sz="1200" kern="1200" dirty="0"/>
        </a:p>
      </dsp:txBody>
      <dsp:txXfrm>
        <a:off x="239547" y="1885571"/>
        <a:ext cx="2699766" cy="1786839"/>
      </dsp:txXfrm>
    </dsp:sp>
    <dsp:sp modelId="{43A0A384-4A19-4EC8-A392-D3517BEBF6BB}">
      <dsp:nvSpPr>
        <dsp:cNvPr id="0" name=""/>
        <dsp:cNvSpPr/>
      </dsp:nvSpPr>
      <dsp:spPr>
        <a:xfrm>
          <a:off x="239547" y="3755069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Effectif département Musique 2012/2013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 312 étudiants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99 étudiants inscrits en L1 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63% d’hommes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37% de femmes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39547" y="3755069"/>
        <a:ext cx="2699766" cy="17868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549589" y="-1797390"/>
          <a:ext cx="1278810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16/24 </a:t>
          </a:r>
          <a:r>
            <a:rPr lang="fr-FR" sz="1400" kern="1200" dirty="0" smtClean="0"/>
            <a:t>se sont informés sur les débouchés de la discipline ou du domaine.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>
              <a:solidFill>
                <a:schemeClr val="tx1"/>
              </a:solidFill>
            </a:rPr>
            <a:t>14 </a:t>
          </a:r>
          <a:r>
            <a:rPr lang="fr-FR" sz="1400" kern="1200" dirty="0" smtClean="0">
              <a:solidFill>
                <a:schemeClr val="tx1"/>
              </a:solidFill>
            </a:rPr>
            <a:t>ont un projet professionnel précis.</a:t>
          </a:r>
          <a:endParaRPr lang="fr-FR" sz="1400" kern="1200" dirty="0">
            <a:solidFill>
              <a:schemeClr val="tx1"/>
            </a:solidFill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0" kern="1200" dirty="0" smtClean="0">
              <a:solidFill>
                <a:schemeClr val="tx1"/>
              </a:solidFill>
            </a:rPr>
            <a:t>Pour </a:t>
          </a:r>
          <a:r>
            <a:rPr lang="fr-FR" sz="1400" b="0" kern="1200" dirty="0" smtClean="0">
              <a:solidFill>
                <a:schemeClr val="tx1"/>
              </a:solidFill>
            </a:rPr>
            <a:t>9 répondants</a:t>
          </a:r>
          <a:r>
            <a:rPr lang="fr-FR" sz="1400" b="0" kern="1200" dirty="0" smtClean="0">
              <a:solidFill>
                <a:schemeClr val="tx1"/>
              </a:solidFill>
            </a:rPr>
            <a:t>, la discipline est utile pour réaliser leur projet professionnel.</a:t>
          </a:r>
          <a:endParaRPr lang="fr-FR" sz="1400" kern="1200" dirty="0"/>
        </a:p>
      </dsp:txBody>
      <dsp:txXfrm rot="5400000">
        <a:off x="4549589" y="-1797390"/>
        <a:ext cx="1278810" cy="4880252"/>
      </dsp:txXfrm>
    </dsp:sp>
    <dsp:sp modelId="{ED65357B-54B3-4C7F-B6A9-EDFB8B5312AA}">
      <dsp:nvSpPr>
        <dsp:cNvPr id="0" name=""/>
        <dsp:cNvSpPr/>
      </dsp:nvSpPr>
      <dsp:spPr>
        <a:xfrm>
          <a:off x="3726" y="1"/>
          <a:ext cx="2745141" cy="12854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400" kern="1200" dirty="0" smtClean="0"/>
            <a:t>La réalisation 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400" kern="1200" dirty="0" smtClean="0"/>
            <a:t>d’un projet professionnel</a:t>
          </a:r>
          <a:endParaRPr lang="fr-FR" sz="2400" kern="1200" dirty="0"/>
        </a:p>
      </dsp:txBody>
      <dsp:txXfrm>
        <a:off x="3726" y="1"/>
        <a:ext cx="2745141" cy="1285470"/>
      </dsp:txXfrm>
    </dsp:sp>
    <dsp:sp modelId="{A6723134-DB7F-4244-A7F5-DD68258B3C8C}">
      <dsp:nvSpPr>
        <dsp:cNvPr id="0" name=""/>
        <dsp:cNvSpPr/>
      </dsp:nvSpPr>
      <dsp:spPr>
        <a:xfrm rot="5400000">
          <a:off x="4319291" y="1499357"/>
          <a:ext cx="1746860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0" kern="1200" dirty="0" smtClean="0">
              <a:solidFill>
                <a:schemeClr val="tx1"/>
              </a:solidFill>
            </a:rPr>
            <a:t>Pour </a:t>
          </a:r>
          <a:r>
            <a:rPr lang="fr-FR" sz="1400" b="0" kern="1200" dirty="0" smtClean="0">
              <a:solidFill>
                <a:schemeClr val="tx1"/>
              </a:solidFill>
            </a:rPr>
            <a:t>22 répondants</a:t>
          </a:r>
          <a:r>
            <a:rPr lang="fr-FR" sz="1400" b="0" kern="1200" dirty="0" smtClean="0">
              <a:solidFill>
                <a:schemeClr val="tx1"/>
              </a:solidFill>
            </a:rPr>
            <a:t>, la filière choisie correspond à un intérêt pour la discipline.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0" kern="1200" dirty="0" smtClean="0">
              <a:solidFill>
                <a:schemeClr val="tx1"/>
              </a:solidFill>
            </a:rPr>
            <a:t>15 </a:t>
          </a:r>
          <a:r>
            <a:rPr lang="fr-FR" sz="1400" b="0" kern="1200" dirty="0" smtClean="0">
              <a:solidFill>
                <a:schemeClr val="tx1"/>
              </a:solidFill>
            </a:rPr>
            <a:t>estiment avoir des aptitudes dans la discipline choisie.</a:t>
          </a:r>
          <a:endParaRPr lang="fr-FR" sz="1400" kern="1200" dirty="0"/>
        </a:p>
      </dsp:txBody>
      <dsp:txXfrm rot="5400000">
        <a:off x="4319291" y="1499357"/>
        <a:ext cx="1746860" cy="4880252"/>
      </dsp:txXfrm>
    </dsp:sp>
    <dsp:sp modelId="{8E1C7C36-B28E-463E-9B7C-CBD4F4A7DFE7}">
      <dsp:nvSpPr>
        <dsp:cNvPr id="0" name=""/>
        <dsp:cNvSpPr/>
      </dsp:nvSpPr>
      <dsp:spPr>
        <a:xfrm>
          <a:off x="3726" y="3046709"/>
          <a:ext cx="2745141" cy="1777826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bg1"/>
              </a:solidFill>
            </a:rPr>
            <a:t>L’intérêt pour une discipline</a:t>
          </a:r>
          <a:endParaRPr lang="fr-FR" sz="2400" kern="1200" dirty="0"/>
        </a:p>
      </dsp:txBody>
      <dsp:txXfrm>
        <a:off x="3726" y="3046709"/>
        <a:ext cx="2745141" cy="1777826"/>
      </dsp:txXfrm>
    </dsp:sp>
    <dsp:sp modelId="{50280043-6F05-48F6-B393-3A364DC4C2EB}">
      <dsp:nvSpPr>
        <dsp:cNvPr id="0" name=""/>
        <dsp:cNvSpPr/>
      </dsp:nvSpPr>
      <dsp:spPr>
        <a:xfrm rot="5400000">
          <a:off x="4416482" y="-252159"/>
          <a:ext cx="1527345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13 /24 étudiants </a:t>
          </a:r>
          <a:r>
            <a:rPr lang="fr-FR" sz="1400" kern="1200" dirty="0" smtClean="0"/>
            <a:t>répondants ont choisi l’UTM comme 1</a:t>
          </a:r>
          <a:r>
            <a:rPr lang="fr-FR" sz="1400" kern="1200" baseline="30000" dirty="0" smtClean="0"/>
            <a:t>er</a:t>
          </a:r>
          <a:r>
            <a:rPr lang="fr-FR" sz="1400" kern="1200" dirty="0" smtClean="0"/>
            <a:t> vœu d’affectation </a:t>
          </a:r>
          <a:r>
            <a:rPr lang="fr-FR" sz="1400" kern="1200" dirty="0" err="1" smtClean="0"/>
            <a:t>Postbac</a:t>
          </a:r>
          <a:r>
            <a:rPr lang="fr-FR" sz="1400" kern="1200" dirty="0" smtClean="0"/>
            <a:t>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16 répondants </a:t>
          </a:r>
          <a:r>
            <a:rPr lang="fr-FR" sz="1400" kern="1200" dirty="0" smtClean="0"/>
            <a:t>envisagent de suivre un parcours d’études long </a:t>
          </a:r>
          <a:r>
            <a:rPr lang="fr-FR" sz="1400" kern="1200" dirty="0" smtClean="0"/>
            <a:t>(9 licence et 7 master </a:t>
          </a:r>
          <a:r>
            <a:rPr lang="fr-FR" sz="1400" kern="1200" dirty="0" smtClean="0"/>
            <a:t>2).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71% connaissent les poursuites d’études proposées dans leur discipline. </a:t>
          </a:r>
          <a:endParaRPr lang="fr-FR" sz="1400" kern="1200" dirty="0"/>
        </a:p>
      </dsp:txBody>
      <dsp:txXfrm rot="5400000">
        <a:off x="4416482" y="-252159"/>
        <a:ext cx="1527345" cy="4880252"/>
      </dsp:txXfrm>
    </dsp:sp>
    <dsp:sp modelId="{D26BBCC6-3BAD-4683-92E0-56281F08A9CC}">
      <dsp:nvSpPr>
        <dsp:cNvPr id="0" name=""/>
        <dsp:cNvSpPr/>
      </dsp:nvSpPr>
      <dsp:spPr>
        <a:xfrm>
          <a:off x="3726" y="1354592"/>
          <a:ext cx="2745141" cy="1638268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Le choix d’un parcours universitaire</a:t>
          </a:r>
          <a:endParaRPr lang="fr-FR" sz="2400" kern="1200" dirty="0"/>
        </a:p>
      </dsp:txBody>
      <dsp:txXfrm>
        <a:off x="3726" y="1354592"/>
        <a:ext cx="2745141" cy="163826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496215" y="-1652431"/>
          <a:ext cx="1206684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0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baseline="0" dirty="0" smtClean="0">
              <a:solidFill>
                <a:schemeClr val="tx1"/>
              </a:solidFill>
            </a:rPr>
            <a:t>de rencontres </a:t>
          </a:r>
          <a:r>
            <a:rPr lang="fr-FR" sz="1200" kern="1200" baseline="0" dirty="0" smtClean="0">
              <a:solidFill>
                <a:schemeClr val="tx1"/>
              </a:solidFill>
            </a:rPr>
            <a:t>(19 répondants /24)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baseline="0" dirty="0" smtClean="0">
              <a:solidFill>
                <a:schemeClr val="tx1"/>
              </a:solidFill>
            </a:rPr>
            <a:t>d’apprentissage </a:t>
          </a:r>
          <a:r>
            <a:rPr lang="fr-FR" sz="1200" kern="1200" baseline="0" dirty="0" smtClean="0">
              <a:solidFill>
                <a:schemeClr val="tx1"/>
              </a:solidFill>
            </a:rPr>
            <a:t>(16 répondants 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>
              <a:solidFill>
                <a:schemeClr val="tx1"/>
              </a:solidFill>
            </a:rPr>
            <a:t>de savoir </a:t>
          </a:r>
          <a:r>
            <a:rPr lang="fr-FR" sz="1200" kern="1200" dirty="0" smtClean="0">
              <a:solidFill>
                <a:schemeClr val="tx1"/>
              </a:solidFill>
            </a:rPr>
            <a:t>(</a:t>
          </a:r>
          <a:r>
            <a:rPr lang="fr-FR" sz="1200" kern="1200" baseline="0" dirty="0" smtClean="0">
              <a:solidFill>
                <a:schemeClr val="tx1"/>
              </a:solidFill>
            </a:rPr>
            <a:t>8 répondants </a:t>
          </a:r>
          <a:r>
            <a:rPr lang="fr-FR" sz="1200" kern="1200" dirty="0" smtClean="0">
              <a:solidFill>
                <a:schemeClr val="tx1"/>
              </a:solidFill>
            </a:rPr>
            <a:t>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de culture </a:t>
          </a:r>
          <a:r>
            <a:rPr lang="fr-FR" sz="1200" kern="1200" dirty="0" smtClean="0"/>
            <a:t>(</a:t>
          </a:r>
          <a:r>
            <a:rPr lang="fr-FR" sz="1200" kern="1200" baseline="0" dirty="0" smtClean="0">
              <a:solidFill>
                <a:schemeClr val="tx1"/>
              </a:solidFill>
            </a:rPr>
            <a:t>9 répondants </a:t>
          </a:r>
          <a:r>
            <a:rPr lang="fr-FR" sz="1200" kern="1200" dirty="0" smtClean="0"/>
            <a:t>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baseline="0" dirty="0" smtClean="0">
              <a:solidFill>
                <a:schemeClr val="tx1"/>
              </a:solidFill>
            </a:rPr>
            <a:t>de travail </a:t>
          </a:r>
          <a:r>
            <a:rPr lang="fr-FR" sz="1200" kern="1200" baseline="0" dirty="0" smtClean="0">
              <a:solidFill>
                <a:schemeClr val="tx1"/>
              </a:solidFill>
            </a:rPr>
            <a:t>(5 répondants )</a:t>
          </a:r>
          <a:endParaRPr lang="fr-FR" sz="1200" kern="1200" dirty="0"/>
        </a:p>
      </dsp:txBody>
      <dsp:txXfrm rot="5400000">
        <a:off x="4496215" y="-1652431"/>
        <a:ext cx="1206684" cy="4799584"/>
      </dsp:txXfrm>
    </dsp:sp>
    <dsp:sp modelId="{ED65357B-54B3-4C7F-B6A9-EDFB8B5312AA}">
      <dsp:nvSpPr>
        <dsp:cNvPr id="0" name=""/>
        <dsp:cNvSpPr/>
      </dsp:nvSpPr>
      <dsp:spPr>
        <a:xfrm>
          <a:off x="0" y="2285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L’université est un lieu</a:t>
          </a:r>
          <a:endParaRPr lang="fr-FR" sz="2400" kern="1200" dirty="0"/>
        </a:p>
      </dsp:txBody>
      <dsp:txXfrm>
        <a:off x="0" y="2285"/>
        <a:ext cx="2699766" cy="1508370"/>
      </dsp:txXfrm>
    </dsp:sp>
    <dsp:sp modelId="{A6723134-DB7F-4244-A7F5-DD68258B3C8C}">
      <dsp:nvSpPr>
        <dsp:cNvPr id="0" name=""/>
        <dsp:cNvSpPr/>
      </dsp:nvSpPr>
      <dsp:spPr>
        <a:xfrm rot="5400000">
          <a:off x="4452016" y="-59532"/>
          <a:ext cx="1224133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baseline="0" dirty="0" smtClean="0">
              <a:solidFill>
                <a:schemeClr val="tx1"/>
              </a:solidFill>
            </a:rPr>
            <a:t>d’acquérir des savoirs et des savoir-faire </a:t>
          </a:r>
          <a:r>
            <a:rPr lang="fr-FR" sz="1200" kern="1200" baseline="0" dirty="0" smtClean="0">
              <a:solidFill>
                <a:schemeClr val="tx1"/>
              </a:solidFill>
            </a:rPr>
            <a:t>(11 répondants 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>
              <a:solidFill>
                <a:schemeClr val="tx1"/>
              </a:solidFill>
            </a:rPr>
            <a:t>de renforcer sa culture générale </a:t>
          </a:r>
          <a:r>
            <a:rPr lang="fr-FR" sz="1200" kern="1200" dirty="0" smtClean="0">
              <a:solidFill>
                <a:schemeClr val="tx1"/>
              </a:solidFill>
            </a:rPr>
            <a:t>(</a:t>
          </a:r>
          <a:r>
            <a:rPr lang="fr-FR" sz="1200" kern="1200" baseline="0" dirty="0" smtClean="0">
              <a:solidFill>
                <a:schemeClr val="tx1"/>
              </a:solidFill>
            </a:rPr>
            <a:t>10 répondants </a:t>
          </a:r>
          <a:r>
            <a:rPr lang="fr-FR" sz="1200" kern="1200" dirty="0" smtClean="0">
              <a:solidFill>
                <a:schemeClr val="tx1"/>
              </a:solidFill>
            </a:rPr>
            <a:t>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de se préparer à un futur métier </a:t>
          </a:r>
          <a:r>
            <a:rPr lang="fr-FR" sz="1200" kern="1200" dirty="0" smtClean="0"/>
            <a:t>(7</a:t>
          </a:r>
          <a:r>
            <a:rPr lang="fr-FR" sz="1200" kern="1200" baseline="0" dirty="0" smtClean="0">
              <a:solidFill>
                <a:schemeClr val="tx1"/>
              </a:solidFill>
            </a:rPr>
            <a:t> répondants </a:t>
          </a:r>
          <a:r>
            <a:rPr lang="fr-FR" sz="1200" kern="1200" dirty="0" smtClean="0"/>
            <a:t>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de préparer une réorientation dès l’an prochain </a:t>
          </a:r>
          <a:r>
            <a:rPr lang="fr-FR" sz="1200" kern="1200" dirty="0" smtClean="0"/>
            <a:t>(</a:t>
          </a:r>
          <a:r>
            <a:rPr lang="fr-FR" sz="1200" kern="1200" baseline="0" dirty="0" smtClean="0">
              <a:solidFill>
                <a:schemeClr val="tx1"/>
              </a:solidFill>
            </a:rPr>
            <a:t>5 répondants </a:t>
          </a:r>
          <a:r>
            <a:rPr lang="fr-FR" sz="1200" kern="1200" dirty="0" smtClean="0"/>
            <a:t>)</a:t>
          </a:r>
          <a:endParaRPr lang="fr-FR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>
              <a:solidFill>
                <a:schemeClr val="tx1"/>
              </a:solidFill>
            </a:rPr>
            <a:t>d’acquérir des méthodes de travail </a:t>
          </a:r>
          <a:r>
            <a:rPr lang="fr-FR" sz="1200" kern="1200" dirty="0" smtClean="0">
              <a:solidFill>
                <a:schemeClr val="tx1"/>
              </a:solidFill>
            </a:rPr>
            <a:t>(</a:t>
          </a:r>
          <a:r>
            <a:rPr lang="fr-FR" sz="1200" kern="1200" baseline="0" dirty="0" smtClean="0">
              <a:solidFill>
                <a:schemeClr val="tx1"/>
              </a:solidFill>
            </a:rPr>
            <a:t>4 répondants </a:t>
          </a:r>
          <a:r>
            <a:rPr lang="fr-FR" sz="1200" kern="1200" dirty="0" smtClean="0">
              <a:solidFill>
                <a:schemeClr val="tx1"/>
              </a:solidFill>
            </a:rPr>
            <a:t>)</a:t>
          </a:r>
          <a:endParaRPr lang="fr-FR" sz="12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kern="1200" dirty="0">
            <a:solidFill>
              <a:schemeClr val="tx1"/>
            </a:solidFill>
          </a:endParaRPr>
        </a:p>
      </dsp:txBody>
      <dsp:txXfrm rot="5400000">
        <a:off x="4452016" y="-59532"/>
        <a:ext cx="1224133" cy="4799584"/>
      </dsp:txXfrm>
    </dsp:sp>
    <dsp:sp modelId="{8E1C7C36-B28E-463E-9B7C-CBD4F4A7DFE7}">
      <dsp:nvSpPr>
        <dsp:cNvPr id="0" name=""/>
        <dsp:cNvSpPr/>
      </dsp:nvSpPr>
      <dsp:spPr>
        <a:xfrm>
          <a:off x="0" y="1586074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Une formation universitaire permet</a:t>
          </a:r>
          <a:endParaRPr lang="fr-FR" sz="2400" kern="1200" dirty="0"/>
        </a:p>
      </dsp:txBody>
      <dsp:txXfrm>
        <a:off x="0" y="1586074"/>
        <a:ext cx="2699766" cy="1508370"/>
      </dsp:txXfrm>
    </dsp:sp>
    <dsp:sp modelId="{50280043-6F05-48F6-B393-3A364DC4C2EB}">
      <dsp:nvSpPr>
        <dsp:cNvPr id="0" name=""/>
        <dsp:cNvSpPr/>
      </dsp:nvSpPr>
      <dsp:spPr>
        <a:xfrm rot="5400000">
          <a:off x="4496209" y="1524257"/>
          <a:ext cx="1206696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2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r-FR" sz="1200" kern="1200" dirty="0" smtClean="0"/>
            <a:t>du travail régulier </a:t>
          </a:r>
          <a:r>
            <a:rPr lang="fr-FR" sz="1200" kern="1200" dirty="0" smtClean="0"/>
            <a:t>(</a:t>
          </a:r>
          <a:r>
            <a:rPr lang="fr-FR" sz="1200" kern="1200" baseline="0" dirty="0" smtClean="0">
              <a:solidFill>
                <a:schemeClr val="tx1"/>
              </a:solidFill>
            </a:rPr>
            <a:t>17 répondants </a:t>
          </a:r>
          <a:r>
            <a:rPr lang="fr-FR" sz="1200" kern="1200" dirty="0" smtClean="0"/>
            <a:t>)</a:t>
          </a:r>
          <a:endParaRPr lang="fr-FR" sz="12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r-FR" sz="1200" kern="1200" dirty="0" smtClean="0"/>
            <a:t>de la motivation (</a:t>
          </a:r>
          <a:r>
            <a:rPr lang="fr-FR" sz="1200" kern="1200" baseline="0" dirty="0" smtClean="0">
              <a:solidFill>
                <a:schemeClr val="tx1"/>
              </a:solidFill>
            </a:rPr>
            <a:t>15 répondants </a:t>
          </a:r>
          <a:r>
            <a:rPr lang="fr-FR" sz="1200" kern="1200" dirty="0" smtClean="0"/>
            <a:t>)</a:t>
          </a:r>
          <a:endParaRPr lang="fr-FR" sz="12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r-FR" sz="1200" kern="1200" dirty="0" smtClean="0"/>
            <a:t>de l’assiduité (</a:t>
          </a:r>
          <a:r>
            <a:rPr lang="fr-FR" sz="1200" kern="1200" baseline="0" dirty="0" smtClean="0">
              <a:solidFill>
                <a:schemeClr val="tx1"/>
              </a:solidFill>
            </a:rPr>
            <a:t>8 répondants </a:t>
          </a:r>
          <a:r>
            <a:rPr lang="fr-FR" sz="1200" kern="1200" dirty="0" smtClean="0"/>
            <a:t>)</a:t>
          </a:r>
          <a:endParaRPr lang="fr-FR" sz="12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r-FR" sz="1200" kern="1200" dirty="0" smtClean="0"/>
            <a:t>de la relation avec les étudiants (</a:t>
          </a:r>
          <a:r>
            <a:rPr lang="fr-FR" sz="1200" kern="1200" baseline="0" dirty="0" smtClean="0">
              <a:solidFill>
                <a:schemeClr val="tx1"/>
              </a:solidFill>
            </a:rPr>
            <a:t>7 répondants </a:t>
          </a:r>
          <a:r>
            <a:rPr lang="fr-FR" sz="1200" kern="1200" dirty="0" smtClean="0"/>
            <a:t>)</a:t>
          </a:r>
          <a:endParaRPr lang="fr-FR" sz="12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r-FR" sz="1200" kern="1200" dirty="0" smtClean="0"/>
            <a:t>de la relation avec les enseignants (</a:t>
          </a:r>
          <a:r>
            <a:rPr lang="fr-FR" sz="1200" kern="1200" baseline="0" dirty="0" smtClean="0">
              <a:solidFill>
                <a:schemeClr val="tx1"/>
              </a:solidFill>
            </a:rPr>
            <a:t>6 répondants </a:t>
          </a:r>
          <a:r>
            <a:rPr lang="fr-FR" sz="1200" kern="1200" dirty="0" smtClean="0"/>
            <a:t>)</a:t>
          </a:r>
          <a:endParaRPr lang="fr-FR" sz="1200" kern="1200" dirty="0"/>
        </a:p>
      </dsp:txBody>
      <dsp:txXfrm rot="5400000">
        <a:off x="4496209" y="1524257"/>
        <a:ext cx="1206696" cy="4799584"/>
      </dsp:txXfrm>
    </dsp:sp>
    <dsp:sp modelId="{D26BBCC6-3BAD-4683-92E0-56281F08A9CC}">
      <dsp:nvSpPr>
        <dsp:cNvPr id="0" name=""/>
        <dsp:cNvSpPr/>
      </dsp:nvSpPr>
      <dsp:spPr>
        <a:xfrm>
          <a:off x="0" y="3169863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La réussite à l’université dépend </a:t>
          </a:r>
          <a:endParaRPr lang="fr-FR" sz="2400" kern="1200" dirty="0"/>
        </a:p>
      </dsp:txBody>
      <dsp:txXfrm>
        <a:off x="0" y="3169863"/>
        <a:ext cx="2699766" cy="150837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65357B-54B3-4C7F-B6A9-EDFB8B5312AA}">
      <dsp:nvSpPr>
        <dsp:cNvPr id="0" name=""/>
        <dsp:cNvSpPr/>
      </dsp:nvSpPr>
      <dsp:spPr>
        <a:xfrm>
          <a:off x="71999" y="432037"/>
          <a:ext cx="2699766" cy="4248492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solidFill>
                <a:schemeClr val="bg1"/>
              </a:solidFill>
            </a:rPr>
            <a:t>Pour les étudiants de L1, qui arrivent à l’UTM, l’université doit répondre à plusieurs attentes</a:t>
          </a:r>
          <a:endParaRPr lang="fr-FR" sz="3500" kern="1200" dirty="0">
            <a:solidFill>
              <a:schemeClr val="bg1"/>
            </a:solidFill>
          </a:endParaRPr>
        </a:p>
      </dsp:txBody>
      <dsp:txXfrm>
        <a:off x="71999" y="432037"/>
        <a:ext cx="2699766" cy="424849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449551" y="-1701433"/>
          <a:ext cx="1471432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13/24 sont </a:t>
          </a:r>
          <a:r>
            <a:rPr lang="fr-FR" sz="1100" kern="1200" dirty="0" smtClean="0"/>
            <a:t>satisfaits de l’accueil et de l’accompagnement dont ils ont bénéficié avant les inscriptions (réunions de rentrée, accueil des bacheliers…).</a:t>
          </a:r>
          <a:endParaRPr lang="fr-FR" sz="1100" kern="1200" dirty="0"/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0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À la rentrée 2012/2013, </a:t>
          </a:r>
          <a:r>
            <a:rPr lang="fr-FR" sz="1100" kern="1200" dirty="0" smtClean="0"/>
            <a:t>seuls 3 répondants </a:t>
          </a:r>
          <a:r>
            <a:rPr lang="fr-FR" sz="1100" kern="1200" dirty="0" smtClean="0"/>
            <a:t>ont bénéficié du dispositif de </a:t>
          </a:r>
          <a:r>
            <a:rPr lang="fr-FR" sz="1100" kern="1200" dirty="0" smtClean="0"/>
            <a:t>parrainage</a:t>
          </a:r>
          <a:r>
            <a:rPr lang="fr-FR" sz="1100" kern="1200" dirty="0" smtClean="0">
              <a:solidFill>
                <a:schemeClr val="tx1"/>
              </a:solidFill>
            </a:rPr>
            <a:t>.</a:t>
          </a:r>
          <a:endParaRPr lang="fr-FR" sz="1100" kern="1200" dirty="0">
            <a:solidFill>
              <a:schemeClr val="tx1"/>
            </a:solidFill>
          </a:endParaRPr>
        </a:p>
      </dsp:txBody>
      <dsp:txXfrm rot="5400000">
        <a:off x="4449551" y="-1701433"/>
        <a:ext cx="1471432" cy="4880252"/>
      </dsp:txXfrm>
    </dsp:sp>
    <dsp:sp modelId="{ED65357B-54B3-4C7F-B6A9-EDFB8B5312AA}">
      <dsp:nvSpPr>
        <dsp:cNvPr id="0" name=""/>
        <dsp:cNvSpPr/>
      </dsp:nvSpPr>
      <dsp:spPr>
        <a:xfrm>
          <a:off x="0" y="3511"/>
          <a:ext cx="2745141" cy="1470362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L’accueil et l’accompagnement à la rentrée</a:t>
          </a:r>
          <a:endParaRPr lang="fr-FR" sz="2400" kern="1200" dirty="0"/>
        </a:p>
      </dsp:txBody>
      <dsp:txXfrm>
        <a:off x="0" y="3511"/>
        <a:ext cx="2745141" cy="1470362"/>
      </dsp:txXfrm>
    </dsp:sp>
    <dsp:sp modelId="{A6723134-DB7F-4244-A7F5-DD68258B3C8C}">
      <dsp:nvSpPr>
        <dsp:cNvPr id="0" name=""/>
        <dsp:cNvSpPr/>
      </dsp:nvSpPr>
      <dsp:spPr>
        <a:xfrm rot="5400000">
          <a:off x="4183829" y="172061"/>
          <a:ext cx="2017784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13/24 </a:t>
          </a:r>
          <a:r>
            <a:rPr lang="fr-FR" sz="1100" kern="1200" dirty="0" smtClean="0"/>
            <a:t>envisagent d’adhérer à une association étudiante, </a:t>
          </a:r>
          <a:r>
            <a:rPr lang="fr-FR" sz="1100" kern="1200" dirty="0" smtClean="0"/>
            <a:t>13 </a:t>
          </a:r>
          <a:r>
            <a:rPr lang="fr-FR" sz="1100" kern="1200" dirty="0" smtClean="0"/>
            <a:t>veulent assister aux spectacles de la Fabrique culturelle.</a:t>
          </a:r>
          <a:endParaRPr lang="fr-FR" sz="1000" kern="1200" dirty="0"/>
        </a:p>
        <a:p>
          <a:pPr marL="57150" lvl="1" indent="-57150" algn="just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7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17 </a:t>
          </a:r>
          <a:r>
            <a:rPr lang="fr-FR" sz="1100" kern="1200" dirty="0" smtClean="0"/>
            <a:t>souhaitent participer à des activités organisées par leur département (foyer, théâtre…).</a:t>
          </a:r>
          <a:endParaRPr lang="fr-FR" sz="1100" kern="1200" dirty="0"/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9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18 </a:t>
          </a:r>
          <a:r>
            <a:rPr lang="fr-FR" sz="1100" kern="1200" dirty="0" smtClean="0"/>
            <a:t>pensent fréquenter la bibliothèque de l’UFR. </a:t>
          </a:r>
          <a:endParaRPr lang="fr-FR" sz="1100" kern="1200" dirty="0"/>
        </a:p>
        <a:p>
          <a:pPr marL="57150" lvl="1" indent="-57150" algn="just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6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12 </a:t>
          </a:r>
          <a:r>
            <a:rPr lang="fr-FR" sz="1100" kern="1200" dirty="0" smtClean="0"/>
            <a:t>envisagent de se rendre régulièrement à la bibliothèque centrale.</a:t>
          </a:r>
          <a:endParaRPr lang="fr-FR" sz="1100" kern="1200" dirty="0"/>
        </a:p>
        <a:p>
          <a:pPr marL="57150" lvl="1" indent="-57150" algn="just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7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19 </a:t>
          </a:r>
          <a:r>
            <a:rPr lang="fr-FR" sz="1100" kern="1200" dirty="0" smtClean="0"/>
            <a:t>ont activé leur ENT et messagerie étudiante.</a:t>
          </a:r>
          <a:endParaRPr lang="fr-FR" sz="1100" kern="1200" dirty="0"/>
        </a:p>
      </dsp:txBody>
      <dsp:txXfrm rot="5400000">
        <a:off x="4183829" y="172061"/>
        <a:ext cx="2017784" cy="4880252"/>
      </dsp:txXfrm>
    </dsp:sp>
    <dsp:sp modelId="{8E1C7C36-B28E-463E-9B7C-CBD4F4A7DFE7}">
      <dsp:nvSpPr>
        <dsp:cNvPr id="0" name=""/>
        <dsp:cNvSpPr/>
      </dsp:nvSpPr>
      <dsp:spPr>
        <a:xfrm>
          <a:off x="0" y="1556002"/>
          <a:ext cx="2745141" cy="2001633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La vie étudiante sur le campus</a:t>
          </a:r>
          <a:endParaRPr lang="fr-FR" sz="2400" kern="1200" dirty="0"/>
        </a:p>
      </dsp:txBody>
      <dsp:txXfrm>
        <a:off x="0" y="1556002"/>
        <a:ext cx="2745141" cy="2001633"/>
      </dsp:txXfrm>
    </dsp:sp>
    <dsp:sp modelId="{50280043-6F05-48F6-B393-3A364DC4C2EB}">
      <dsp:nvSpPr>
        <dsp:cNvPr id="0" name=""/>
        <dsp:cNvSpPr/>
      </dsp:nvSpPr>
      <dsp:spPr>
        <a:xfrm rot="5400000">
          <a:off x="4503577" y="1940780"/>
          <a:ext cx="1373518" cy="488502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16 étudiants </a:t>
          </a:r>
          <a:r>
            <a:rPr lang="fr-FR" sz="1100" kern="1200" dirty="0" smtClean="0"/>
            <a:t>répondants ont consulté le site internet pour se documenter sur la formation et les procédures d’inscription.</a:t>
          </a:r>
          <a:endParaRPr lang="fr-FR" sz="800" kern="1200" dirty="0"/>
        </a:p>
        <a:p>
          <a:pPr marL="57150" lvl="1" indent="-57150" algn="just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5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13 ont </a:t>
          </a:r>
          <a:r>
            <a:rPr lang="fr-FR" sz="1100" kern="1200" dirty="0" smtClean="0"/>
            <a:t>assisté une journée de découverte de l’UTM lorsqu’ils étaient en première.</a:t>
          </a:r>
          <a:endParaRPr lang="fr-FR" sz="1100" kern="1200" dirty="0"/>
        </a:p>
        <a:p>
          <a:pPr marL="57150" lvl="1" indent="-57150" algn="just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6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7 ont </a:t>
          </a:r>
          <a:r>
            <a:rPr lang="fr-FR" sz="1100" kern="1200" dirty="0" smtClean="0"/>
            <a:t>assisté à la journée portes ouvertes.</a:t>
          </a:r>
          <a:endParaRPr lang="fr-FR" sz="1100" kern="1200" dirty="0"/>
        </a:p>
      </dsp:txBody>
      <dsp:txXfrm rot="5400000">
        <a:off x="4503577" y="1940780"/>
        <a:ext cx="1373518" cy="4885022"/>
      </dsp:txXfrm>
    </dsp:sp>
    <dsp:sp modelId="{D26BBCC6-3BAD-4683-92E0-56281F08A9CC}">
      <dsp:nvSpPr>
        <dsp:cNvPr id="0" name=""/>
        <dsp:cNvSpPr/>
      </dsp:nvSpPr>
      <dsp:spPr>
        <a:xfrm>
          <a:off x="0" y="3642205"/>
          <a:ext cx="2747825" cy="1470362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Les sources d’informations </a:t>
          </a:r>
          <a:endParaRPr lang="fr-FR" sz="2400" kern="1200" dirty="0"/>
        </a:p>
      </dsp:txBody>
      <dsp:txXfrm>
        <a:off x="0" y="3642205"/>
        <a:ext cx="2747825" cy="1470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040B4-96F6-4AD9-B869-7CB9D14C6380}" type="datetimeFigureOut">
              <a:rPr lang="fr-FR" smtClean="0"/>
              <a:pPr/>
              <a:t>12/03/2013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6DD7B-A54E-4A9D-B866-56818E2F9D2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17689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6DD7B-A54E-4A9D-B866-56818E2F9D2D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99520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10F7D-35F5-4FBB-B575-29D4BD513B21}" type="datetimeFigureOut">
              <a:rPr lang="fr-FR" smtClean="0"/>
              <a:pPr/>
              <a:t>12/03/2013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619672" y="1052736"/>
            <a:ext cx="6995120" cy="4320480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b="1" dirty="0">
                <a:solidFill>
                  <a:srgbClr val="0000FF"/>
                </a:solidFill>
              </a:rPr>
              <a:t/>
            </a:r>
            <a:br>
              <a:rPr lang="fr-FR" b="1" dirty="0">
                <a:solidFill>
                  <a:srgbClr val="0000FF"/>
                </a:solidFill>
              </a:rPr>
            </a:br>
            <a:r>
              <a:rPr lang="fr-FR" b="1" dirty="0" smtClean="0">
                <a:solidFill>
                  <a:srgbClr val="0000FF"/>
                </a:solidFill>
              </a:rPr>
              <a:t>Les </a:t>
            </a:r>
            <a:r>
              <a:rPr lang="fr-FR" b="1" dirty="0">
                <a:solidFill>
                  <a:srgbClr val="0000FF"/>
                </a:solidFill>
              </a:rPr>
              <a:t>attentes et les motivations </a:t>
            </a:r>
            <a:br>
              <a:rPr lang="fr-FR" b="1" dirty="0">
                <a:solidFill>
                  <a:srgbClr val="0000FF"/>
                </a:solidFill>
              </a:rPr>
            </a:br>
            <a:r>
              <a:rPr lang="fr-FR" b="1" dirty="0">
                <a:solidFill>
                  <a:srgbClr val="0000FF"/>
                </a:solidFill>
              </a:rPr>
              <a:t>du public </a:t>
            </a:r>
            <a:r>
              <a:rPr lang="fr-FR" b="1" dirty="0" smtClean="0">
                <a:solidFill>
                  <a:srgbClr val="0000FF"/>
                </a:solidFill>
              </a:rPr>
              <a:t>entrant</a:t>
            </a:r>
          </a:p>
          <a:p>
            <a:pPr algn="ctr">
              <a:spcBef>
                <a:spcPts val="0"/>
              </a:spcBef>
              <a:buNone/>
            </a:pPr>
            <a:r>
              <a:rPr lang="fr-FR" b="1" dirty="0" smtClean="0">
                <a:solidFill>
                  <a:srgbClr val="0000FF"/>
                </a:solidFill>
              </a:rPr>
              <a:t>en 1ere année de Licence </a:t>
            </a:r>
            <a:r>
              <a:rPr lang="fr-FR" dirty="0">
                <a:solidFill>
                  <a:srgbClr val="0000FF"/>
                </a:solidFill>
              </a:rPr>
              <a:t/>
            </a:r>
            <a:br>
              <a:rPr lang="fr-FR" dirty="0">
                <a:solidFill>
                  <a:srgbClr val="0000FF"/>
                </a:solidFill>
              </a:rPr>
            </a:br>
            <a:r>
              <a:rPr lang="fr-FR" dirty="0">
                <a:solidFill>
                  <a:srgbClr val="0000FF"/>
                </a:solidFill>
              </a:rPr>
              <a:t/>
            </a:r>
            <a:br>
              <a:rPr lang="fr-FR" dirty="0">
                <a:solidFill>
                  <a:srgbClr val="0000FF"/>
                </a:solidFill>
              </a:rPr>
            </a:br>
            <a:r>
              <a:rPr lang="fr-FR" sz="2800" i="1" dirty="0" smtClean="0">
                <a:solidFill>
                  <a:srgbClr val="0000FF"/>
                </a:solidFill>
              </a:rPr>
              <a:t>Département Musique</a:t>
            </a:r>
          </a:p>
          <a:p>
            <a:pPr algn="ctr">
              <a:buNone/>
            </a:pPr>
            <a:r>
              <a:rPr lang="fr-FR" sz="2800" i="1" dirty="0" smtClean="0">
                <a:solidFill>
                  <a:srgbClr val="0000FF"/>
                </a:solidFill>
              </a:rPr>
              <a:t>Rentrée  2012</a:t>
            </a:r>
          </a:p>
          <a:p>
            <a:endParaRPr lang="fr-FR" dirty="0"/>
          </a:p>
        </p:txBody>
      </p:sp>
      <p:pic>
        <p:nvPicPr>
          <p:cNvPr id="7" name="Image 6" descr="logo UT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5949280"/>
            <a:ext cx="952500" cy="733425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979712" y="6012577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00CC"/>
                </a:solidFill>
              </a:rPr>
              <a:t>Direction de l’Evaluation, des Etudes et de la Prospective</a:t>
            </a:r>
          </a:p>
          <a:p>
            <a:r>
              <a:rPr lang="fr-FR" sz="1600" b="1" dirty="0" smtClean="0">
                <a:solidFill>
                  <a:srgbClr val="0000CC"/>
                </a:solidFill>
              </a:rPr>
              <a:t>Observatoire de la Vie Etudiante</a:t>
            </a:r>
            <a:endParaRPr lang="fr-FR" sz="1600" b="1" dirty="0">
              <a:solidFill>
                <a:srgbClr val="0000CC"/>
              </a:solidFill>
            </a:endParaRPr>
          </a:p>
        </p:txBody>
      </p:sp>
      <p:pic>
        <p:nvPicPr>
          <p:cNvPr id="11" name="Image 10" descr="Chiffres bleus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72776" y="4462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651632" y="188640"/>
            <a:ext cx="6664784" cy="562074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Le profil des répondants</a:t>
            </a:r>
            <a:endParaRPr lang="fr-FR" sz="3200" dirty="0"/>
          </a:p>
        </p:txBody>
      </p:sp>
      <p:graphicFrame>
        <p:nvGraphicFramePr>
          <p:cNvPr id="9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45887045"/>
              </p:ext>
            </p:extLst>
          </p:nvPr>
        </p:nvGraphicFramePr>
        <p:xfrm>
          <a:off x="1547664" y="692696"/>
          <a:ext cx="749935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angle à coins arrondis 11"/>
          <p:cNvSpPr/>
          <p:nvPr/>
        </p:nvSpPr>
        <p:spPr>
          <a:xfrm>
            <a:off x="4716016" y="980728"/>
            <a:ext cx="3888432" cy="5040560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endParaRPr lang="fr-FR" sz="100" dirty="0" smtClean="0"/>
          </a:p>
          <a:p>
            <a:pPr algn="ctr"/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Les répondants du Département </a:t>
            </a:r>
          </a:p>
          <a:p>
            <a:pPr algn="ctr"/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Musique</a:t>
            </a:r>
            <a:endParaRPr lang="fr-FR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fr-FR" sz="1200" dirty="0" smtClean="0"/>
          </a:p>
          <a:p>
            <a:pPr algn="just"/>
            <a:r>
              <a:rPr lang="fr-FR" sz="1200" dirty="0" smtClean="0"/>
              <a:t>L’enquête sur les attentes et motivations des étudiants inscrits en L1 a débuté en septembre 2012. </a:t>
            </a:r>
          </a:p>
          <a:p>
            <a:pPr algn="just"/>
            <a:r>
              <a:rPr lang="fr-FR" sz="1200" dirty="0" smtClean="0"/>
              <a:t>Sur </a:t>
            </a:r>
            <a:r>
              <a:rPr lang="fr-FR" sz="1200" dirty="0" smtClean="0">
                <a:solidFill>
                  <a:schemeClr val="tx1"/>
                </a:solidFill>
              </a:rPr>
              <a:t>les 99 inscrits </a:t>
            </a:r>
            <a:r>
              <a:rPr lang="fr-FR" sz="1200" dirty="0" smtClean="0"/>
              <a:t>en L1, 24 ont répondu à l’enquête soit un taux de réponse de 24%.</a:t>
            </a:r>
          </a:p>
          <a:p>
            <a:pPr algn="just"/>
            <a:endParaRPr lang="fr-FR" sz="1050" dirty="0" smtClean="0"/>
          </a:p>
          <a:p>
            <a:pPr algn="just"/>
            <a:r>
              <a:rPr lang="fr-FR" sz="1200" dirty="0" smtClean="0"/>
              <a:t>17 répondants </a:t>
            </a:r>
            <a:r>
              <a:rPr lang="fr-FR" sz="1200" dirty="0" smtClean="0"/>
              <a:t>sont des hommes.</a:t>
            </a:r>
          </a:p>
          <a:p>
            <a:pPr algn="just"/>
            <a:endParaRPr lang="fr-FR" sz="900" dirty="0" smtClean="0"/>
          </a:p>
          <a:p>
            <a:pPr algn="just"/>
            <a:r>
              <a:rPr lang="fr-FR" sz="1200" dirty="0" smtClean="0"/>
              <a:t>L</a:t>
            </a:r>
            <a:r>
              <a:rPr lang="fr-FR" sz="1200" dirty="0" smtClean="0"/>
              <a:t>es </a:t>
            </a:r>
            <a:r>
              <a:rPr lang="fr-FR" sz="1200" dirty="0" smtClean="0"/>
              <a:t>répondants sont titulaires du baccalauréat dont 14 sont des bacheliers de l’année 2012. </a:t>
            </a:r>
          </a:p>
          <a:p>
            <a:pPr algn="just"/>
            <a:r>
              <a:rPr lang="fr-FR" sz="1200" dirty="0" smtClean="0"/>
              <a:t>23/24 ont obtenu un baccalauréat général et </a:t>
            </a:r>
            <a:r>
              <a:rPr lang="fr-FR" sz="1200" dirty="0">
                <a:solidFill>
                  <a:schemeClr val="tx1"/>
                </a:solidFill>
              </a:rPr>
              <a:t>1 a un bac </a:t>
            </a:r>
            <a:r>
              <a:rPr lang="fr-FR" sz="1200" dirty="0" smtClean="0">
                <a:solidFill>
                  <a:schemeClr val="tx1"/>
                </a:solidFill>
              </a:rPr>
              <a:t>technologique.</a:t>
            </a:r>
          </a:p>
          <a:p>
            <a:pPr algn="just"/>
            <a:r>
              <a:rPr lang="fr-FR" sz="1200" dirty="0" smtClean="0"/>
              <a:t>14 ont eu une mention au bac.</a:t>
            </a:r>
          </a:p>
          <a:p>
            <a:pPr algn="just"/>
            <a:endParaRPr lang="fr-FR" sz="600" dirty="0" smtClean="0"/>
          </a:p>
          <a:p>
            <a:pPr algn="just"/>
            <a:r>
              <a:rPr lang="fr-FR" sz="1200" dirty="0" smtClean="0"/>
              <a:t>8</a:t>
            </a:r>
            <a:r>
              <a:rPr lang="fr-FR" sz="1200" dirty="0" smtClean="0"/>
              <a:t> </a:t>
            </a:r>
            <a:r>
              <a:rPr lang="fr-FR" sz="1200" dirty="0" smtClean="0"/>
              <a:t>sont boursiers.</a:t>
            </a:r>
          </a:p>
          <a:p>
            <a:pPr algn="just"/>
            <a:endParaRPr lang="fr-FR" sz="700" dirty="0"/>
          </a:p>
          <a:p>
            <a:pPr algn="just"/>
            <a:r>
              <a:rPr lang="fr-FR" sz="1200" dirty="0" smtClean="0"/>
              <a:t>3 exercent </a:t>
            </a:r>
            <a:r>
              <a:rPr lang="fr-FR" sz="1200" dirty="0" smtClean="0"/>
              <a:t>une activité salariée pendant leurs études.</a:t>
            </a:r>
          </a:p>
          <a:p>
            <a:pPr algn="just">
              <a:buFont typeface="Arial" pitchFamily="34" charset="0"/>
              <a:buChar char="•"/>
            </a:pPr>
            <a:endParaRPr lang="fr-FR" sz="700" dirty="0"/>
          </a:p>
          <a:p>
            <a:pPr algn="just"/>
            <a:r>
              <a:rPr lang="fr-FR" sz="1200" dirty="0" smtClean="0"/>
              <a:t>En fin de terminale certains envisageaient de s’inscrire :</a:t>
            </a:r>
          </a:p>
          <a:p>
            <a:pPr algn="just">
              <a:buFontTx/>
              <a:buChar char="-"/>
            </a:pPr>
            <a:r>
              <a:rPr lang="fr-FR" sz="1200" dirty="0" smtClean="0"/>
              <a:t>dans </a:t>
            </a:r>
            <a:r>
              <a:rPr lang="fr-FR" sz="1200" dirty="0"/>
              <a:t>une école d’art (8), dans une autre formation </a:t>
            </a:r>
            <a:r>
              <a:rPr lang="fr-FR" sz="1200" dirty="0" smtClean="0"/>
              <a:t>(2), en BTS (1), en DUT (1</a:t>
            </a:r>
            <a:r>
              <a:rPr lang="fr-FR" sz="1200" dirty="0" smtClean="0"/>
              <a:t>).</a:t>
            </a:r>
          </a:p>
          <a:p>
            <a:pPr algn="just">
              <a:buFontTx/>
              <a:buChar char="-"/>
            </a:pPr>
            <a:endParaRPr lang="fr-FR" sz="1200" dirty="0" smtClean="0"/>
          </a:p>
          <a:p>
            <a:pPr algn="just"/>
            <a:r>
              <a:rPr lang="fr-FR" sz="800" i="1" dirty="0" smtClean="0"/>
              <a:t>* compte tenu du nombre insuffisant de répondants, les résultats sont transmis à titre d’information</a:t>
            </a:r>
            <a:endParaRPr lang="fr-FR" sz="100" i="1" dirty="0" smtClean="0"/>
          </a:p>
          <a:p>
            <a:pPr algn="just">
              <a:buFontTx/>
              <a:buChar char="-"/>
            </a:pPr>
            <a:endParaRPr lang="fr-FR" sz="600" dirty="0" smtClean="0"/>
          </a:p>
          <a:p>
            <a:pPr algn="just"/>
            <a:endParaRPr lang="fr-FR" sz="600" dirty="0" smtClean="0"/>
          </a:p>
          <a:p>
            <a:pPr algn="just">
              <a:buFont typeface="Arial" pitchFamily="34" charset="0"/>
              <a:buChar char="•"/>
            </a:pPr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600" dirty="0" smtClean="0">
              <a:solidFill>
                <a:schemeClr val="tx1"/>
              </a:solidFill>
            </a:endParaRPr>
          </a:p>
          <a:p>
            <a:pPr algn="just"/>
            <a:endParaRPr lang="fr-FR" sz="1400" dirty="0"/>
          </a:p>
        </p:txBody>
      </p:sp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8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4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motifs de l’inscription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78865847"/>
              </p:ext>
            </p:extLst>
          </p:nvPr>
        </p:nvGraphicFramePr>
        <p:xfrm>
          <a:off x="1259632" y="1196752"/>
          <a:ext cx="763284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Leurs représentations de l’université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34425587"/>
              </p:ext>
            </p:extLst>
          </p:nvPr>
        </p:nvGraphicFramePr>
        <p:xfrm>
          <a:off x="1331640" y="1268760"/>
          <a:ext cx="749935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Leurs</a:t>
            </a:r>
            <a:r>
              <a:rPr kumimoji="0" lang="fr-FR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attentes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331640" y="980728"/>
          <a:ext cx="749935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à coins arrondis 7"/>
          <p:cNvSpPr/>
          <p:nvPr/>
        </p:nvSpPr>
        <p:spPr>
          <a:xfrm>
            <a:off x="4211960" y="1844824"/>
            <a:ext cx="4320480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355976" y="1979258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Elle doit permettre de réaliser un projet d’études long (master).</a:t>
            </a:r>
            <a:endParaRPr lang="fr-FR" sz="14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4211960" y="2780928"/>
            <a:ext cx="4320480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355976" y="2915362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/>
              <a:t>Elle doit offrir la possibilité de se préparer à un métier dans le domaine </a:t>
            </a:r>
            <a:r>
              <a:rPr lang="fr-FR" sz="1400" dirty="0" smtClean="0"/>
              <a:t>étudié.</a:t>
            </a:r>
            <a:endParaRPr lang="fr-FR" sz="14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4211960" y="3717032"/>
            <a:ext cx="4392488" cy="1800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355976" y="3907731"/>
            <a:ext cx="39604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La première année est parfois considérée comme une année de transition entre deux situations durant laquelle la formation universitaire doit permettre d’approfondir des connaissances et de préparer une réorientation.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 approche de l’UTM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91641085"/>
              </p:ext>
            </p:extLst>
          </p:nvPr>
        </p:nvGraphicFramePr>
        <p:xfrm>
          <a:off x="1259632" y="908720"/>
          <a:ext cx="763284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Nous retenons </a:t>
            </a: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que</a:t>
            </a:r>
            <a:r>
              <a:rPr lang="fr-F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*</a:t>
            </a: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…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331640" y="836712"/>
            <a:ext cx="7355160" cy="528945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1400" b="1" dirty="0" smtClean="0"/>
              <a:t>L’Université de Toulouse II-Le Mirail, un vrai choix</a:t>
            </a:r>
          </a:p>
          <a:p>
            <a:pPr marL="0" indent="0" algn="just">
              <a:buNone/>
            </a:pPr>
            <a:r>
              <a:rPr lang="fr-FR" sz="1400" dirty="0" smtClean="0"/>
              <a:t>Pour </a:t>
            </a:r>
            <a:r>
              <a:rPr lang="fr-FR" sz="1400" dirty="0" smtClean="0"/>
              <a:t>54% des répondants, l’UTM représente le premier choix d’études après le bac.</a:t>
            </a:r>
          </a:p>
          <a:p>
            <a:pPr marL="0" indent="0" algn="just">
              <a:buNone/>
            </a:pPr>
            <a:endParaRPr lang="fr-FR" sz="200" dirty="0" smtClean="0"/>
          </a:p>
          <a:p>
            <a:pPr marL="0" indent="0" algn="just">
              <a:buNone/>
            </a:pPr>
            <a:r>
              <a:rPr lang="fr-FR" sz="1400" dirty="0" smtClean="0"/>
              <a:t>92% des futurs étudiants se renseignent sur la formation avant de faire leur choix.</a:t>
            </a:r>
          </a:p>
          <a:p>
            <a:pPr marL="0" indent="0" algn="just">
              <a:buNone/>
            </a:pPr>
            <a:r>
              <a:rPr lang="fr-FR" sz="1400" dirty="0" smtClean="0"/>
              <a:t>Le choix d’une discipline correspond à un projet précis dans 38% des cas. </a:t>
            </a:r>
          </a:p>
          <a:p>
            <a:pPr marL="0" indent="0" algn="just">
              <a:buNone/>
            </a:pPr>
            <a:r>
              <a:rPr lang="fr-FR" sz="1400" dirty="0" smtClean="0"/>
              <a:t>L’accueil et l’accompagnement à la découverte de l’université par un pair ont été jugé satisfaisant et utile par tous les répondants qui en ont bénéficié.</a:t>
            </a:r>
          </a:p>
          <a:p>
            <a:pPr marL="0" indent="0" algn="just">
              <a:buNone/>
            </a:pPr>
            <a:endParaRPr lang="fr-FR" sz="1400" b="1" dirty="0" smtClean="0"/>
          </a:p>
          <a:p>
            <a:pPr marL="0" indent="0" algn="just">
              <a:buNone/>
            </a:pPr>
            <a:r>
              <a:rPr lang="fr-FR" sz="1400" b="1" dirty="0" smtClean="0"/>
              <a:t>L’importance du projet professionnel</a:t>
            </a:r>
          </a:p>
          <a:p>
            <a:pPr marL="0" indent="0" algn="just">
              <a:buNone/>
            </a:pPr>
            <a:r>
              <a:rPr lang="fr-FR" sz="1400" dirty="0" smtClean="0"/>
              <a:t>La formation universitaire, du moins en 1ere année, permet, selon eux, de consolider et d’acquérir des connaissances et des compétences nécessaires à la réalisation d’un projet professionnel.</a:t>
            </a:r>
          </a:p>
          <a:p>
            <a:pPr marL="0" indent="0" algn="just">
              <a:buNone/>
            </a:pPr>
            <a:r>
              <a:rPr lang="fr-FR" sz="1400" dirty="0" smtClean="0"/>
              <a:t>58% des étudiants interrogés déclarent avoir un projet professionnel.</a:t>
            </a:r>
          </a:p>
          <a:p>
            <a:pPr marL="0" indent="0" algn="just">
              <a:buNone/>
            </a:pPr>
            <a:r>
              <a:rPr lang="fr-FR" sz="1400" dirty="0" smtClean="0"/>
              <a:t>Les professionnels de l’orientation s’accordent à dire qu’un projet professionnel précis est un facteur de concrétisation et d’investissement dans les études et dans la réussite.</a:t>
            </a:r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r>
              <a:rPr lang="fr-FR" sz="1400" b="1" dirty="0" smtClean="0"/>
              <a:t>Le premier semestre, véritable enjeu de la réussite </a:t>
            </a:r>
          </a:p>
          <a:p>
            <a:pPr marL="0" lvl="0" indent="0" algn="just">
              <a:buNone/>
            </a:pPr>
            <a:r>
              <a:rPr lang="fr-FR" sz="1400" dirty="0" smtClean="0"/>
              <a:t>Les étudiants pensent que la réussite à l’université dépend essentiellement de la motivation,  de l’assiduité et du travail régulier</a:t>
            </a:r>
            <a:r>
              <a:rPr lang="fr-FR" sz="1400" dirty="0"/>
              <a:t>. </a:t>
            </a:r>
            <a:endParaRPr lang="fr-FR" sz="1400" dirty="0" smtClean="0"/>
          </a:p>
          <a:p>
            <a:pPr marL="0" indent="0" algn="just">
              <a:buNone/>
            </a:pPr>
            <a:r>
              <a:rPr lang="fr-FR" sz="1400" dirty="0" smtClean="0"/>
              <a:t>Une étude de l’OVE sur la réussite en L1, montre que la réussite du 1</a:t>
            </a:r>
            <a:r>
              <a:rPr lang="fr-FR" sz="1400" baseline="30000" dirty="0" smtClean="0"/>
              <a:t>er</a:t>
            </a:r>
            <a:r>
              <a:rPr lang="fr-FR" sz="1400" dirty="0" smtClean="0"/>
              <a:t> semestre est primordiale pour la suite du cursus. En effet, 84% des étudiants qui valident leur 1ère année ont validé leur 1</a:t>
            </a:r>
            <a:r>
              <a:rPr lang="fr-FR" sz="1400" baseline="30000" dirty="0" smtClean="0"/>
              <a:t>er</a:t>
            </a:r>
            <a:r>
              <a:rPr lang="fr-FR" sz="1400" dirty="0" smtClean="0"/>
              <a:t> semestre à la session 1. Une fois la 1ère année validée, les taux de présence et de réussite en licence sont très bons</a:t>
            </a:r>
            <a:r>
              <a:rPr lang="fr-FR" sz="1400" dirty="0" smtClean="0"/>
              <a:t>.</a:t>
            </a:r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r>
              <a:rPr lang="fr-FR" sz="1300" i="1" dirty="0" smtClean="0"/>
              <a:t>* compte tenu du nombre insuffisant de répondants, les résultats sont transmis à </a:t>
            </a:r>
            <a:r>
              <a:rPr lang="fr-FR" sz="1300" i="1" smtClean="0"/>
              <a:t>titre </a:t>
            </a:r>
            <a:r>
              <a:rPr lang="fr-FR" sz="1300" i="1" smtClean="0"/>
              <a:t>d’information.</a:t>
            </a:r>
            <a:endParaRPr lang="fr-FR" sz="500" i="1" dirty="0" smtClean="0"/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endParaRPr lang="fr-FR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1009</Words>
  <Application>Microsoft Office PowerPoint</Application>
  <PresentationFormat>Affichage à l'écran (4:3)</PresentationFormat>
  <Paragraphs>119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Le profil des répondants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Cecile CADENE</dc:creator>
  <cp:lastModifiedBy>Cecile CADENE</cp:lastModifiedBy>
  <cp:revision>52</cp:revision>
  <dcterms:created xsi:type="dcterms:W3CDTF">2012-11-30T14:18:21Z</dcterms:created>
  <dcterms:modified xsi:type="dcterms:W3CDTF">2013-03-12T14:19:34Z</dcterms:modified>
</cp:coreProperties>
</file>