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4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LPM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2 152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609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42%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58%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22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51% de bacheliers</a:t>
          </a:r>
          <a:endParaRPr lang="fr-FR" dirty="0"/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Musique 2012/2013</a:t>
          </a:r>
        </a:p>
        <a:p>
          <a:r>
            <a:rPr lang="fr-FR" dirty="0" smtClean="0"/>
            <a:t> 312 étudiants </a:t>
          </a:r>
        </a:p>
        <a:p>
          <a:r>
            <a:rPr lang="fr-FR" dirty="0" smtClean="0"/>
            <a:t>99 étudiants inscrits en L1 :</a:t>
          </a:r>
        </a:p>
        <a:p>
          <a:r>
            <a:rPr lang="fr-FR" dirty="0" smtClean="0"/>
            <a:t>63% d’hommes</a:t>
          </a:r>
        </a:p>
        <a:p>
          <a:r>
            <a:rPr lang="fr-FR" dirty="0" smtClean="0"/>
            <a:t>37%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16/24 </a:t>
          </a:r>
          <a:r>
            <a:rPr lang="fr-FR" sz="1400" dirty="0" smtClean="0"/>
            <a:t>se 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22 répondants</a:t>
          </a:r>
          <a:r>
            <a:rPr lang="fr-FR" sz="1400" b="0" dirty="0" smtClean="0">
              <a:solidFill>
                <a:schemeClr val="tx1"/>
              </a:solidFill>
            </a:rPr>
            <a:t>, la filière choisie correspond à un intérêt pour la discipline.</a:t>
          </a:r>
          <a:endParaRPr lang="fr-FR" sz="14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13 /24 étudiants </a:t>
          </a:r>
          <a:r>
            <a:rPr lang="fr-FR" sz="1400" dirty="0" smtClean="0"/>
            <a:t>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16 répondants </a:t>
          </a:r>
          <a:r>
            <a:rPr lang="fr-FR" sz="1400" dirty="0" smtClean="0"/>
            <a:t>envisagent de suivre un parcours d’études long </a:t>
          </a:r>
          <a:r>
            <a:rPr lang="fr-FR" sz="1400" dirty="0" smtClean="0"/>
            <a:t>(9 licence et 7 master </a:t>
          </a:r>
          <a:r>
            <a:rPr lang="fr-FR" sz="1400" dirty="0" smtClean="0"/>
            <a:t>2).</a:t>
          </a:r>
          <a:endParaRPr lang="fr-FR" sz="1400" dirty="0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400" dirty="0" smtClean="0"/>
            <a:t>71% connaissent les poursuites d’études proposées dans leur discipline. </a:t>
          </a:r>
          <a:endParaRPr lang="fr-FR" sz="1400" dirty="0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l"/>
          <a:r>
            <a:rPr lang="fr-FR" sz="1400" dirty="0" smtClean="0">
              <a:solidFill>
                <a:schemeClr val="tx1"/>
              </a:solidFill>
            </a:rPr>
            <a:t>14 </a:t>
          </a:r>
          <a:r>
            <a:rPr lang="fr-FR" sz="1400" dirty="0" smtClean="0">
              <a:solidFill>
                <a:schemeClr val="tx1"/>
              </a:solidFill>
            </a:rPr>
            <a:t>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9 répondants</a:t>
          </a:r>
          <a:r>
            <a:rPr lang="fr-FR" sz="1400" b="0" dirty="0" smtClean="0">
              <a:solidFill>
                <a:schemeClr val="tx1"/>
              </a:solidFill>
            </a:rPr>
            <a:t>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17F4A117-EF43-4748-8034-E64874A4D74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15 </a:t>
          </a:r>
          <a:r>
            <a:rPr lang="fr-FR" sz="1400" b="0" dirty="0" smtClean="0">
              <a:solidFill>
                <a:schemeClr val="tx1"/>
              </a:solidFill>
            </a:rPr>
            <a:t>estiment avoir des aptitudes dans la discipline choisie.</a:t>
          </a:r>
          <a:endParaRPr lang="fr-FR" sz="1400" dirty="0"/>
        </a:p>
      </dgm:t>
    </dgm:pt>
    <dgm:pt modelId="{F9F439F3-18F4-444C-9FE5-8633B21F8EA2}" type="parTrans" cxnId="{DEED7F3E-702C-4C0C-9B58-F7D37AFF08DC}">
      <dgm:prSet/>
      <dgm:spPr/>
      <dgm:t>
        <a:bodyPr/>
        <a:lstStyle/>
        <a:p>
          <a:endParaRPr lang="fr-FR"/>
        </a:p>
      </dgm:t>
    </dgm:pt>
    <dgm:pt modelId="{32B2E4B8-E484-4384-B25E-56F100763D04}" type="sibTrans" cxnId="{DEED7F3E-702C-4C0C-9B58-F7D37AFF08DC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3175" custLinFactNeighborX="47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4745" custLinFactNeighborX="-322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DEED7F3E-702C-4C0C-9B58-F7D37AFF08DC}" srcId="{E6C4EC9C-003D-4CF2-998E-5BB0C2615DBC}" destId="{17F4A117-EF43-4748-8034-E64874A4D749}" srcOrd="1" destOrd="0" parTransId="{F9F439F3-18F4-444C-9FE5-8633B21F8EA2}" sibTransId="{32B2E4B8-E484-4384-B25E-56F100763D04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3D366AA2-4506-4A5B-8A2F-9DD02F2E6E6E}" type="presOf" srcId="{17F4A117-EF43-4748-8034-E64874A4D749}" destId="{A6723134-DB7F-4244-A7F5-DD68258B3C8C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de travail </a:t>
          </a:r>
          <a:r>
            <a:rPr lang="fr-FR" sz="1200" baseline="0" dirty="0" smtClean="0">
              <a:solidFill>
                <a:schemeClr val="tx1"/>
              </a:solidFill>
            </a:rPr>
            <a:t>(5 répondants )</a:t>
          </a:r>
          <a:endParaRPr lang="fr-FR" sz="12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1200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200" dirty="0" smtClean="0"/>
            <a:t>du travail régulier </a:t>
          </a:r>
          <a:r>
            <a:rPr lang="fr-FR" sz="1200" dirty="0" smtClean="0"/>
            <a:t>(</a:t>
          </a:r>
          <a:r>
            <a:rPr lang="fr-FR" sz="1200" baseline="0" dirty="0" smtClean="0">
              <a:solidFill>
                <a:schemeClr val="tx1"/>
              </a:solidFill>
            </a:rPr>
            <a:t>17 répondants </a:t>
          </a:r>
          <a:r>
            <a:rPr lang="fr-FR" sz="1200" dirty="0" smtClean="0"/>
            <a:t>)</a:t>
          </a:r>
          <a:endParaRPr lang="fr-FR" sz="1200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sz="1100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  <dgm:t>
        <a:bodyPr/>
        <a:lstStyle/>
        <a:p>
          <a:endParaRPr lang="fr-FR"/>
        </a:p>
      </dgm:t>
    </dgm:pt>
    <dgm:pt modelId="{B2EE998E-8E27-45DF-A6A3-F2CEA58FABCE}" type="sibTrans" cxnId="{5BF56F1D-2603-494E-A292-6AAEA631EA57}">
      <dgm:prSet/>
      <dgm:spPr/>
      <dgm:t>
        <a:bodyPr/>
        <a:lstStyle/>
        <a:p>
          <a:endParaRPr lang="fr-FR"/>
        </a:p>
      </dgm:t>
    </dgm:pt>
    <dgm:pt modelId="{C7A148F3-02CE-43C6-940A-D1E37413B9C9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préparer une réorientation dès l’an prochain </a:t>
          </a:r>
          <a:r>
            <a:rPr lang="fr-FR" sz="1200" dirty="0" smtClean="0"/>
            <a:t>(</a:t>
          </a:r>
          <a:r>
            <a:rPr lang="fr-FR" sz="1200" baseline="0" dirty="0" smtClean="0">
              <a:solidFill>
                <a:schemeClr val="tx1"/>
              </a:solidFill>
            </a:rPr>
            <a:t>5 répondants </a:t>
          </a:r>
          <a:r>
            <a:rPr lang="fr-FR" sz="1200" dirty="0" smtClean="0"/>
            <a:t>)</a:t>
          </a:r>
          <a:endParaRPr lang="fr-FR" sz="1200" dirty="0">
            <a:solidFill>
              <a:schemeClr val="tx1"/>
            </a:solidFill>
          </a:endParaRPr>
        </a:p>
      </dgm:t>
    </dgm:pt>
    <dgm:pt modelId="{23D5FD5B-B8CC-47F1-AE5D-EEAF1E2F3D9F}" type="parTrans" cxnId="{B250CC84-F230-495D-A0AA-4C796EFCFD75}">
      <dgm:prSet/>
      <dgm:spPr/>
      <dgm:t>
        <a:bodyPr/>
        <a:lstStyle/>
        <a:p>
          <a:endParaRPr lang="fr-FR"/>
        </a:p>
      </dgm:t>
    </dgm:pt>
    <dgm:pt modelId="{B135212B-B210-4349-9507-8B55AAE23FD4}" type="sibTrans" cxnId="{B250CC84-F230-495D-A0AA-4C796EFCFD75}">
      <dgm:prSet/>
      <dgm:spPr/>
      <dgm:t>
        <a:bodyPr/>
        <a:lstStyle/>
        <a:p>
          <a:endParaRPr lang="fr-FR"/>
        </a:p>
      </dgm:t>
    </dgm:pt>
    <dgm:pt modelId="{008F034A-3960-48F0-9352-5D978E62C11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de renforcer sa culture générale </a:t>
          </a:r>
          <a:r>
            <a:rPr lang="fr-FR" sz="1200" dirty="0" smtClean="0">
              <a:solidFill>
                <a:schemeClr val="tx1"/>
              </a:solidFill>
            </a:rPr>
            <a:t>(</a:t>
          </a:r>
          <a:r>
            <a:rPr lang="fr-FR" sz="1200" baseline="0" dirty="0" smtClean="0">
              <a:solidFill>
                <a:schemeClr val="tx1"/>
              </a:solidFill>
            </a:rPr>
            <a:t>10 répondants </a:t>
          </a:r>
          <a:r>
            <a:rPr lang="fr-FR" sz="1200" dirty="0" smtClean="0">
              <a:solidFill>
                <a:schemeClr val="tx1"/>
              </a:solidFill>
            </a:rPr>
            <a:t>)</a:t>
          </a:r>
          <a:endParaRPr lang="fr-FR" sz="1200" dirty="0"/>
        </a:p>
      </dgm:t>
    </dgm:pt>
    <dgm:pt modelId="{6209F727-E490-4565-8525-52F3DB62D052}" type="parTrans" cxnId="{100A494E-893F-4866-A56B-C7B846CAA5BD}">
      <dgm:prSet/>
      <dgm:spPr/>
      <dgm:t>
        <a:bodyPr/>
        <a:lstStyle/>
        <a:p>
          <a:endParaRPr lang="fr-FR"/>
        </a:p>
      </dgm:t>
    </dgm:pt>
    <dgm:pt modelId="{7E910C5B-53FB-4DE8-B4AC-12E0BF2C9B6F}" type="sibTrans" cxnId="{100A494E-893F-4866-A56B-C7B846CAA5BD}">
      <dgm:prSet/>
      <dgm:spPr/>
      <dgm:t>
        <a:bodyPr/>
        <a:lstStyle/>
        <a:p>
          <a:endParaRPr lang="fr-FR"/>
        </a:p>
      </dgm:t>
    </dgm:pt>
    <dgm:pt modelId="{27776C96-8480-4D8D-BBCB-38993E77813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de rencontres </a:t>
          </a:r>
          <a:r>
            <a:rPr lang="fr-FR" sz="1200" baseline="0" dirty="0" smtClean="0">
              <a:solidFill>
                <a:schemeClr val="tx1"/>
              </a:solidFill>
            </a:rPr>
            <a:t>(19 répondants /24)</a:t>
          </a:r>
          <a:endParaRPr lang="fr-FR" sz="1200" dirty="0"/>
        </a:p>
      </dgm:t>
    </dgm:pt>
    <dgm:pt modelId="{3AC67BC8-53F6-401D-AEB4-1122E28D13C9}" type="parTrans" cxnId="{4E901D8C-2862-45AC-8314-8D017B594BBF}">
      <dgm:prSet/>
      <dgm:spPr/>
      <dgm:t>
        <a:bodyPr/>
        <a:lstStyle/>
        <a:p>
          <a:endParaRPr lang="fr-FR"/>
        </a:p>
      </dgm:t>
    </dgm:pt>
    <dgm:pt modelId="{DE4D4F71-36E5-45CB-B4BC-A1ACA85EED61}" type="sibTrans" cxnId="{4E901D8C-2862-45AC-8314-8D017B594BBF}">
      <dgm:prSet/>
      <dgm:spPr/>
      <dgm:t>
        <a:bodyPr/>
        <a:lstStyle/>
        <a:p>
          <a:endParaRPr lang="fr-FR"/>
        </a:p>
      </dgm:t>
    </dgm:pt>
    <dgm:pt modelId="{775FA040-6120-4872-9045-EA8A9E1C255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culture </a:t>
          </a:r>
          <a:r>
            <a:rPr lang="fr-FR" sz="1200" dirty="0" smtClean="0"/>
            <a:t>(</a:t>
          </a:r>
          <a:r>
            <a:rPr lang="fr-FR" sz="1200" baseline="0" dirty="0" smtClean="0">
              <a:solidFill>
                <a:schemeClr val="tx1"/>
              </a:solidFill>
            </a:rPr>
            <a:t>9 répondants </a:t>
          </a:r>
          <a:r>
            <a:rPr lang="fr-FR" sz="1200" dirty="0" smtClean="0"/>
            <a:t>)</a:t>
          </a:r>
          <a:endParaRPr lang="fr-FR" sz="1200" dirty="0"/>
        </a:p>
      </dgm:t>
    </dgm:pt>
    <dgm:pt modelId="{1DC7740F-1D89-40E8-913D-C70F253F626B}" type="parTrans" cxnId="{FD341DE6-56FF-4F86-ADDC-1720EABC1885}">
      <dgm:prSet/>
      <dgm:spPr/>
      <dgm:t>
        <a:bodyPr/>
        <a:lstStyle/>
        <a:p>
          <a:endParaRPr lang="fr-FR"/>
        </a:p>
      </dgm:t>
    </dgm:pt>
    <dgm:pt modelId="{D97B484A-B161-4FFC-946E-2A9F8B840387}" type="sibTrans" cxnId="{FD341DE6-56FF-4F86-ADDC-1720EABC1885}">
      <dgm:prSet/>
      <dgm:spPr/>
      <dgm:t>
        <a:bodyPr/>
        <a:lstStyle/>
        <a:p>
          <a:endParaRPr lang="fr-FR"/>
        </a:p>
      </dgm:t>
    </dgm:pt>
    <dgm:pt modelId="{B1F2F1F6-4978-4221-B286-F9EE108A21A2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sz="1000" dirty="0"/>
        </a:p>
      </dgm:t>
    </dgm:pt>
    <dgm:pt modelId="{9A3F3D23-39A0-4A99-996D-5C1509D731DF}" type="parTrans" cxnId="{6D674976-D8AF-42D7-A4A0-34912D51CB33}">
      <dgm:prSet/>
      <dgm:spPr/>
      <dgm:t>
        <a:bodyPr/>
        <a:lstStyle/>
        <a:p>
          <a:endParaRPr lang="fr-FR"/>
        </a:p>
      </dgm:t>
    </dgm:pt>
    <dgm:pt modelId="{FDF3AE1E-134E-4704-8B57-AB4174D832C6}" type="sibTrans" cxnId="{6D674976-D8AF-42D7-A4A0-34912D51CB33}">
      <dgm:prSet/>
      <dgm:spPr/>
      <dgm:t>
        <a:bodyPr/>
        <a:lstStyle/>
        <a:p>
          <a:endParaRPr lang="fr-FR"/>
        </a:p>
      </dgm:t>
    </dgm:pt>
    <dgm:pt modelId="{D98B3852-9A14-46D9-995C-3D3CAB2358DC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de savoir </a:t>
          </a:r>
          <a:r>
            <a:rPr lang="fr-FR" sz="1200" dirty="0" smtClean="0">
              <a:solidFill>
                <a:schemeClr val="tx1"/>
              </a:solidFill>
            </a:rPr>
            <a:t>(</a:t>
          </a:r>
          <a:r>
            <a:rPr lang="fr-FR" sz="1200" baseline="0" dirty="0" smtClean="0">
              <a:solidFill>
                <a:schemeClr val="tx1"/>
              </a:solidFill>
            </a:rPr>
            <a:t>8 répondants </a:t>
          </a:r>
          <a:r>
            <a:rPr lang="fr-FR" sz="1200" dirty="0" smtClean="0">
              <a:solidFill>
                <a:schemeClr val="tx1"/>
              </a:solidFill>
            </a:rPr>
            <a:t>)</a:t>
          </a:r>
          <a:endParaRPr lang="fr-FR" sz="1200" dirty="0"/>
        </a:p>
      </dgm:t>
    </dgm:pt>
    <dgm:pt modelId="{9DC1833F-8CDC-4919-9DE0-F283CF94383A}" type="parTrans" cxnId="{4F075959-C34C-4FA3-A2B7-A965A312C078}">
      <dgm:prSet/>
      <dgm:spPr/>
      <dgm:t>
        <a:bodyPr/>
        <a:lstStyle/>
        <a:p>
          <a:endParaRPr lang="fr-FR"/>
        </a:p>
      </dgm:t>
    </dgm:pt>
    <dgm:pt modelId="{4FE8D7DA-331B-4DBA-A557-027B66AFA0FD}" type="sibTrans" cxnId="{4F075959-C34C-4FA3-A2B7-A965A312C078}">
      <dgm:prSet/>
      <dgm:spPr/>
      <dgm:t>
        <a:bodyPr/>
        <a:lstStyle/>
        <a:p>
          <a:endParaRPr lang="fr-FR"/>
        </a:p>
      </dgm:t>
    </dgm:pt>
    <dgm:pt modelId="{579285DE-A7A8-470D-B5A2-FAE590A26DF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d’apprentissage </a:t>
          </a:r>
          <a:r>
            <a:rPr lang="fr-FR" sz="1200" baseline="0" dirty="0" smtClean="0">
              <a:solidFill>
                <a:schemeClr val="tx1"/>
              </a:solidFill>
            </a:rPr>
            <a:t>(16 répondants )</a:t>
          </a:r>
          <a:endParaRPr lang="fr-FR" sz="1200" dirty="0"/>
        </a:p>
      </dgm:t>
    </dgm:pt>
    <dgm:pt modelId="{EEC5015B-055A-4DBD-BDD2-8DC0C8F99102}" type="parTrans" cxnId="{5F7A175D-9C85-4919-9C6D-28F903DE7BE1}">
      <dgm:prSet/>
      <dgm:spPr/>
      <dgm:t>
        <a:bodyPr/>
        <a:lstStyle/>
        <a:p>
          <a:endParaRPr lang="fr-FR"/>
        </a:p>
      </dgm:t>
    </dgm:pt>
    <dgm:pt modelId="{B01C6150-AA7B-4A51-8F21-8E20C28C4508}" type="sibTrans" cxnId="{5F7A175D-9C85-4919-9C6D-28F903DE7BE1}">
      <dgm:prSet/>
      <dgm:spPr/>
      <dgm:t>
        <a:bodyPr/>
        <a:lstStyle/>
        <a:p>
          <a:endParaRPr lang="fr-FR"/>
        </a:p>
      </dgm:t>
    </dgm:pt>
    <dgm:pt modelId="{5472187A-C688-47AF-B834-4691B68577A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sz="1200" baseline="0" dirty="0" smtClean="0">
              <a:solidFill>
                <a:schemeClr val="tx1"/>
              </a:solidFill>
            </a:rPr>
            <a:t>(11 répondants )</a:t>
          </a:r>
          <a:endParaRPr lang="fr-FR" sz="1200" dirty="0"/>
        </a:p>
      </dgm:t>
    </dgm:pt>
    <dgm:pt modelId="{254A7680-78C3-466E-90C1-B9FD611EA115}" type="parTrans" cxnId="{E6CD038F-B410-44DF-95D0-820611517C64}">
      <dgm:prSet/>
      <dgm:spPr/>
      <dgm:t>
        <a:bodyPr/>
        <a:lstStyle/>
        <a:p>
          <a:endParaRPr lang="fr-FR"/>
        </a:p>
      </dgm:t>
    </dgm:pt>
    <dgm:pt modelId="{063C08EC-B045-42E8-BF99-1D526E5CDC62}" type="sibTrans" cxnId="{E6CD038F-B410-44DF-95D0-820611517C64}">
      <dgm:prSet/>
      <dgm:spPr/>
      <dgm:t>
        <a:bodyPr/>
        <a:lstStyle/>
        <a:p>
          <a:endParaRPr lang="fr-FR"/>
        </a:p>
      </dgm:t>
    </dgm:pt>
    <dgm:pt modelId="{5735D60E-2AA4-4475-AF55-317087C10DFE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/>
            <a:t>de se préparer à un futur métier </a:t>
          </a:r>
          <a:r>
            <a:rPr lang="fr-FR" sz="1200" dirty="0" smtClean="0"/>
            <a:t>(7</a:t>
          </a:r>
          <a:r>
            <a:rPr lang="fr-FR" sz="1200" baseline="0" dirty="0" smtClean="0">
              <a:solidFill>
                <a:schemeClr val="tx1"/>
              </a:solidFill>
            </a:rPr>
            <a:t> répondants </a:t>
          </a:r>
          <a:r>
            <a:rPr lang="fr-FR" sz="1200" dirty="0" smtClean="0"/>
            <a:t>)</a:t>
          </a:r>
          <a:endParaRPr lang="fr-FR" sz="1200" dirty="0"/>
        </a:p>
      </dgm:t>
    </dgm:pt>
    <dgm:pt modelId="{91539F0B-2D98-4D53-BC2F-651616366DAD}" type="parTrans" cxnId="{5643CB76-7E24-411A-BB20-FB286CCA28AC}">
      <dgm:prSet/>
      <dgm:spPr/>
      <dgm:t>
        <a:bodyPr/>
        <a:lstStyle/>
        <a:p>
          <a:endParaRPr lang="fr-FR"/>
        </a:p>
      </dgm:t>
    </dgm:pt>
    <dgm:pt modelId="{3845C62B-127F-4AC7-AF50-2EFC80B5E7ED}" type="sibTrans" cxnId="{5643CB76-7E24-411A-BB20-FB286CCA28AC}">
      <dgm:prSet/>
      <dgm:spPr/>
      <dgm:t>
        <a:bodyPr/>
        <a:lstStyle/>
        <a:p>
          <a:endParaRPr lang="fr-FR"/>
        </a:p>
      </dgm:t>
    </dgm:pt>
    <dgm:pt modelId="{D42499CF-1A0B-4919-95BB-EF775EF0E8F1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200" dirty="0" smtClean="0">
              <a:solidFill>
                <a:schemeClr val="tx1"/>
              </a:solidFill>
            </a:rPr>
            <a:t>d’acquérir des méthodes de travail </a:t>
          </a:r>
          <a:r>
            <a:rPr lang="fr-FR" sz="1200" dirty="0" smtClean="0">
              <a:solidFill>
                <a:schemeClr val="tx1"/>
              </a:solidFill>
            </a:rPr>
            <a:t>(</a:t>
          </a:r>
          <a:r>
            <a:rPr lang="fr-FR" sz="1200" baseline="0" dirty="0" smtClean="0">
              <a:solidFill>
                <a:schemeClr val="tx1"/>
              </a:solidFill>
            </a:rPr>
            <a:t>4 répondants </a:t>
          </a:r>
          <a:r>
            <a:rPr lang="fr-FR" sz="1200" dirty="0" smtClean="0">
              <a:solidFill>
                <a:schemeClr val="tx1"/>
              </a:solidFill>
            </a:rPr>
            <a:t>)</a:t>
          </a:r>
          <a:endParaRPr lang="fr-FR" sz="1200" dirty="0">
            <a:solidFill>
              <a:schemeClr val="tx1"/>
            </a:solidFill>
          </a:endParaRPr>
        </a:p>
      </dgm:t>
    </dgm:pt>
    <dgm:pt modelId="{7AA18B0F-D742-4C96-AD1B-2D4CAEA01A35}" type="parTrans" cxnId="{B0F37887-8755-49DC-A764-24EDD712A5E3}">
      <dgm:prSet/>
      <dgm:spPr/>
      <dgm:t>
        <a:bodyPr/>
        <a:lstStyle/>
        <a:p>
          <a:endParaRPr lang="fr-FR"/>
        </a:p>
      </dgm:t>
    </dgm:pt>
    <dgm:pt modelId="{7DE965E1-0E7D-4C2E-AB8E-7C2F8EA00038}" type="sibTrans" cxnId="{B0F37887-8755-49DC-A764-24EDD712A5E3}">
      <dgm:prSet/>
      <dgm:spPr/>
      <dgm:t>
        <a:bodyPr/>
        <a:lstStyle/>
        <a:p>
          <a:endParaRPr lang="fr-FR"/>
        </a:p>
      </dgm:t>
    </dgm:pt>
    <dgm:pt modelId="{E4C98099-3533-4D93-A0F3-8F567DEB00B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200" dirty="0" smtClean="0"/>
            <a:t>de la motivation (</a:t>
          </a:r>
          <a:r>
            <a:rPr lang="fr-FR" sz="1200" baseline="0" dirty="0" smtClean="0">
              <a:solidFill>
                <a:schemeClr val="tx1"/>
              </a:solidFill>
            </a:rPr>
            <a:t>15 répondants </a:t>
          </a:r>
          <a:r>
            <a:rPr lang="fr-FR" sz="1200" dirty="0" smtClean="0"/>
            <a:t>)</a:t>
          </a:r>
          <a:endParaRPr lang="fr-FR" sz="1200" dirty="0"/>
        </a:p>
      </dgm:t>
    </dgm:pt>
    <dgm:pt modelId="{8DD032F5-811A-49FF-9C0E-24ECAA1E368B}" type="parTrans" cxnId="{2D47C0E8-C91E-4B3F-96F1-E167C2DA07EC}">
      <dgm:prSet/>
      <dgm:spPr/>
    </dgm:pt>
    <dgm:pt modelId="{BA48AA8C-D2FA-4233-87C5-D475F32CFD81}" type="sibTrans" cxnId="{2D47C0E8-C91E-4B3F-96F1-E167C2DA07EC}">
      <dgm:prSet/>
      <dgm:spPr/>
    </dgm:pt>
    <dgm:pt modelId="{4BF6D037-BD36-4AC3-82FF-4D1AD73CFB0F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200" dirty="0" smtClean="0"/>
            <a:t>de l’assiduité (</a:t>
          </a:r>
          <a:r>
            <a:rPr lang="fr-FR" sz="1200" baseline="0" dirty="0" smtClean="0">
              <a:solidFill>
                <a:schemeClr val="tx1"/>
              </a:solidFill>
            </a:rPr>
            <a:t>8 répondants </a:t>
          </a:r>
          <a:r>
            <a:rPr lang="fr-FR" sz="1200" dirty="0" smtClean="0"/>
            <a:t>)</a:t>
          </a:r>
          <a:endParaRPr lang="fr-FR" sz="1200" dirty="0"/>
        </a:p>
      </dgm:t>
    </dgm:pt>
    <dgm:pt modelId="{295C0D30-EE1C-4D0E-B5A6-6D302C2063FD}" type="parTrans" cxnId="{3703CF57-DD43-43CF-8E98-B3B808A286AC}">
      <dgm:prSet/>
      <dgm:spPr/>
    </dgm:pt>
    <dgm:pt modelId="{62ADC5CE-18CF-49B5-9616-D0A758BDA3F8}" type="sibTrans" cxnId="{3703CF57-DD43-43CF-8E98-B3B808A286AC}">
      <dgm:prSet/>
      <dgm:spPr/>
    </dgm:pt>
    <dgm:pt modelId="{5F6040E3-5EC3-49DA-B24B-0A31054E223F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200" dirty="0" smtClean="0"/>
            <a:t>de la relation avec les étudiants (</a:t>
          </a:r>
          <a:r>
            <a:rPr lang="fr-FR" sz="1200" baseline="0" dirty="0" smtClean="0">
              <a:solidFill>
                <a:schemeClr val="tx1"/>
              </a:solidFill>
            </a:rPr>
            <a:t>7 répondants </a:t>
          </a:r>
          <a:r>
            <a:rPr lang="fr-FR" sz="1200" dirty="0" smtClean="0"/>
            <a:t>)</a:t>
          </a:r>
          <a:endParaRPr lang="fr-FR" sz="1200" dirty="0"/>
        </a:p>
      </dgm:t>
    </dgm:pt>
    <dgm:pt modelId="{731090BE-B5C0-4F0B-8E61-B31DD84702D6}" type="parTrans" cxnId="{0B61327A-00DE-47BF-849F-7C333CE1D656}">
      <dgm:prSet/>
      <dgm:spPr/>
    </dgm:pt>
    <dgm:pt modelId="{0FDBC3BE-6439-4F21-9850-27A5A7614BE5}" type="sibTrans" cxnId="{0B61327A-00DE-47BF-849F-7C333CE1D656}">
      <dgm:prSet/>
      <dgm:spPr/>
    </dgm:pt>
    <dgm:pt modelId="{059AF42D-F0A5-4A1B-8F89-3CE395B8284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200" dirty="0" smtClean="0"/>
            <a:t>de la relation avec les enseignants (</a:t>
          </a:r>
          <a:r>
            <a:rPr lang="fr-FR" sz="1200" baseline="0" dirty="0" smtClean="0">
              <a:solidFill>
                <a:schemeClr val="tx1"/>
              </a:solidFill>
            </a:rPr>
            <a:t>6 répondants </a:t>
          </a:r>
          <a:r>
            <a:rPr lang="fr-FR" sz="1200" dirty="0" smtClean="0"/>
            <a:t>)</a:t>
          </a:r>
          <a:endParaRPr lang="fr-FR" sz="1200" dirty="0"/>
        </a:p>
      </dgm:t>
    </dgm:pt>
    <dgm:pt modelId="{31471487-3809-4B4F-A4A1-DCAAABDD7D40}" type="parTrans" cxnId="{1ACF814E-B439-4EE3-8C96-7DF90E34078E}">
      <dgm:prSet/>
      <dgm:spPr/>
    </dgm:pt>
    <dgm:pt modelId="{BCCE9AFB-8529-4F35-9C56-719926448E08}" type="sibTrans" cxnId="{1ACF814E-B439-4EE3-8C96-7DF90E34078E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99999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01445" custLinFactNeighborX="-13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F075959-C34C-4FA3-A2B7-A965A312C078}" srcId="{02651DC6-2737-45E2-8520-9D9D780501BD}" destId="{D98B3852-9A14-46D9-995C-3D3CAB2358DC}" srcOrd="3" destOrd="0" parTransId="{9DC1833F-8CDC-4919-9DE0-F283CF94383A}" sibTransId="{4FE8D7DA-331B-4DBA-A557-027B66AFA0FD}"/>
    <dgm:cxn modelId="{6F8DC043-1C35-4674-AD82-4455273DA609}" type="presOf" srcId="{27776C96-8480-4D8D-BBCB-38993E778130}" destId="{E2D4D233-7564-49A0-8EDD-DC2CD80526EB}" srcOrd="0" destOrd="1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2DBE4BDF-14CD-4F49-BB54-190314FCC5A0}" type="presOf" srcId="{775FA040-6120-4872-9045-EA8A9E1C2551}" destId="{E2D4D233-7564-49A0-8EDD-DC2CD80526EB}" srcOrd="0" destOrd="4" presId="urn:microsoft.com/office/officeart/2005/8/layout/vList5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5643CB76-7E24-411A-BB20-FB286CCA28AC}" srcId="{E6C4EC9C-003D-4CF2-998E-5BB0C2615DBC}" destId="{5735D60E-2AA4-4475-AF55-317087C10DFE}" srcOrd="2" destOrd="0" parTransId="{91539F0B-2D98-4D53-BC2F-651616366DAD}" sibTransId="{3845C62B-127F-4AC7-AF50-2EFC80B5E7ED}"/>
    <dgm:cxn modelId="{2D47C0E8-C91E-4B3F-96F1-E167C2DA07EC}" srcId="{4BD4AF6E-DD80-46A5-8A2C-4506A3647C89}" destId="{E4C98099-3533-4D93-A0F3-8F567DEB00B2}" srcOrd="2" destOrd="0" parTransId="{8DD032F5-811A-49FF-9C0E-24ECAA1E368B}" sibTransId="{BA48AA8C-D2FA-4233-87C5-D475F32CFD81}"/>
    <dgm:cxn modelId="{F62ABF26-5334-4B17-8CA5-CECEBA04D66C}" type="presOf" srcId="{008F034A-3960-48F0-9352-5D978E62C111}" destId="{A6723134-DB7F-4244-A7F5-DD68258B3C8C}" srcOrd="0" destOrd="1" presId="urn:microsoft.com/office/officeart/2005/8/layout/vList5"/>
    <dgm:cxn modelId="{5BF56F1D-2603-494E-A292-6AAEA631EA57}" srcId="{E6C4EC9C-003D-4CF2-998E-5BB0C2615DBC}" destId="{2C04FD5C-1E9B-4193-8AF3-D2A70830E5F6}" srcOrd="5" destOrd="0" parTransId="{A3CAC0E9-7C6B-46FE-B24D-E77BCD661D0B}" sibTransId="{B2EE998E-8E27-45DF-A6A3-F2CEA58FABCE}"/>
    <dgm:cxn modelId="{0B61327A-00DE-47BF-849F-7C333CE1D656}" srcId="{4BD4AF6E-DD80-46A5-8A2C-4506A3647C89}" destId="{5F6040E3-5EC3-49DA-B24B-0A31054E223F}" srcOrd="4" destOrd="0" parTransId="{731090BE-B5C0-4F0B-8E61-B31DD84702D6}" sibTransId="{0FDBC3BE-6439-4F21-9850-27A5A7614BE5}"/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BCF543B2-B3C6-49F2-8DB9-55D92B860636}" type="presOf" srcId="{9DE68122-EEEC-45B3-82A7-206805A1C584}" destId="{E2D4D233-7564-49A0-8EDD-DC2CD80526EB}" srcOrd="0" destOrd="5" presId="urn:microsoft.com/office/officeart/2005/8/layout/vList5"/>
    <dgm:cxn modelId="{284DCEDC-013A-4959-9123-51CA5F1AE0F5}" type="presOf" srcId="{059AF42D-F0A5-4A1B-8F89-3CE395B82847}" destId="{50280043-6F05-48F6-B393-3A364DC4C2EB}" srcOrd="0" destOrd="5" presId="urn:microsoft.com/office/officeart/2005/8/layout/vList5"/>
    <dgm:cxn modelId="{FD341DE6-56FF-4F86-ADDC-1720EABC1885}" srcId="{02651DC6-2737-45E2-8520-9D9D780501BD}" destId="{775FA040-6120-4872-9045-EA8A9E1C2551}" srcOrd="4" destOrd="0" parTransId="{1DC7740F-1D89-40E8-913D-C70F253F626B}" sibTransId="{D97B484A-B161-4FFC-946E-2A9F8B840387}"/>
    <dgm:cxn modelId="{B250CC84-F230-495D-A0AA-4C796EFCFD75}" srcId="{E6C4EC9C-003D-4CF2-998E-5BB0C2615DBC}" destId="{C7A148F3-02CE-43C6-940A-D1E37413B9C9}" srcOrd="3" destOrd="0" parTransId="{23D5FD5B-B8CC-47F1-AE5D-EEAF1E2F3D9F}" sibTransId="{B135212B-B210-4349-9507-8B55AAE23FD4}"/>
    <dgm:cxn modelId="{100A494E-893F-4866-A56B-C7B846CAA5BD}" srcId="{E6C4EC9C-003D-4CF2-998E-5BB0C2615DBC}" destId="{008F034A-3960-48F0-9352-5D978E62C111}" srcOrd="1" destOrd="0" parTransId="{6209F727-E490-4565-8525-52F3DB62D052}" sibTransId="{7E910C5B-53FB-4DE8-B4AC-12E0BF2C9B6F}"/>
    <dgm:cxn modelId="{52D49C5C-C0F9-42E5-84DB-D9738CB2D415}" type="presOf" srcId="{C7A148F3-02CE-43C6-940A-D1E37413B9C9}" destId="{A6723134-DB7F-4244-A7F5-DD68258B3C8C}" srcOrd="0" destOrd="3" presId="urn:microsoft.com/office/officeart/2005/8/layout/vList5"/>
    <dgm:cxn modelId="{6C8167E3-8804-4B6C-9503-595B605791C8}" type="presOf" srcId="{E4C98099-3533-4D93-A0F3-8F567DEB00B2}" destId="{50280043-6F05-48F6-B393-3A364DC4C2EB}" srcOrd="0" destOrd="2" presId="urn:microsoft.com/office/officeart/2005/8/layout/vList5"/>
    <dgm:cxn modelId="{432A182F-C391-4953-8EBD-EB36211DE08F}" type="presOf" srcId="{2C04FD5C-1E9B-4193-8AF3-D2A70830E5F6}" destId="{A6723134-DB7F-4244-A7F5-DD68258B3C8C}" srcOrd="0" destOrd="5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07804284-F881-4AD2-B1A6-C316AEC4082B}" type="presOf" srcId="{B1F2F1F6-4978-4221-B286-F9EE108A21A2}" destId="{E2D4D233-7564-49A0-8EDD-DC2CD80526EB}" srcOrd="0" destOrd="0" presId="urn:microsoft.com/office/officeart/2005/8/layout/vList5"/>
    <dgm:cxn modelId="{B921C7D9-7B12-42DD-930D-520CC5B8EAB8}" type="presOf" srcId="{D42499CF-1A0B-4919-95BB-EF775EF0E8F1}" destId="{A6723134-DB7F-4244-A7F5-DD68258B3C8C}" srcOrd="0" destOrd="4" presId="urn:microsoft.com/office/officeart/2005/8/layout/vList5"/>
    <dgm:cxn modelId="{6E41864A-661C-4596-8042-566605417716}" type="presOf" srcId="{5F6040E3-5EC3-49DA-B24B-0A31054E223F}" destId="{50280043-6F05-48F6-B393-3A364DC4C2EB}" srcOrd="0" destOrd="4" presId="urn:microsoft.com/office/officeart/2005/8/layout/vList5"/>
    <dgm:cxn modelId="{3703CF57-DD43-43CF-8E98-B3B808A286AC}" srcId="{4BD4AF6E-DD80-46A5-8A2C-4506A3647C89}" destId="{4BF6D037-BD36-4AC3-82FF-4D1AD73CFB0F}" srcOrd="3" destOrd="0" parTransId="{295C0D30-EE1C-4D0E-B5A6-6D302C2063FD}" sibTransId="{62ADC5CE-18CF-49B5-9616-D0A758BDA3F8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F72E71AD-AB03-4127-896E-F4679EB44A6C}" type="presOf" srcId="{579285DE-A7A8-470D-B5A2-FAE590A26DFB}" destId="{E2D4D233-7564-49A0-8EDD-DC2CD80526EB}" srcOrd="0" destOrd="2" presId="urn:microsoft.com/office/officeart/2005/8/layout/vList5"/>
    <dgm:cxn modelId="{4D956085-9720-4ED2-9540-1FA6EB1AC4C5}" type="presOf" srcId="{4BF6D037-BD36-4AC3-82FF-4D1AD73CFB0F}" destId="{50280043-6F05-48F6-B393-3A364DC4C2EB}" srcOrd="0" destOrd="3" presId="urn:microsoft.com/office/officeart/2005/8/layout/vList5"/>
    <dgm:cxn modelId="{6984842B-7D28-4622-9762-1A6CB1751D5A}" srcId="{02651DC6-2737-45E2-8520-9D9D780501BD}" destId="{9DE68122-EEEC-45B3-82A7-206805A1C584}" srcOrd="5" destOrd="0" parTransId="{0485B0C6-C205-4D6F-8057-51D3811314C9}" sibTransId="{0E6EA673-F334-4A78-B1DB-AE1135D20606}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6D674976-D8AF-42D7-A4A0-34912D51CB33}" srcId="{02651DC6-2737-45E2-8520-9D9D780501BD}" destId="{B1F2F1F6-4978-4221-B286-F9EE108A21A2}" srcOrd="0" destOrd="0" parTransId="{9A3F3D23-39A0-4A99-996D-5C1509D731DF}" sibTransId="{FDF3AE1E-134E-4704-8B57-AB4174D832C6}"/>
    <dgm:cxn modelId="{E6CD038F-B410-44DF-95D0-820611517C64}" srcId="{E6C4EC9C-003D-4CF2-998E-5BB0C2615DBC}" destId="{5472187A-C688-47AF-B834-4691B68577A9}" srcOrd="0" destOrd="0" parTransId="{254A7680-78C3-466E-90C1-B9FD611EA115}" sibTransId="{063C08EC-B045-42E8-BF99-1D526E5CDC62}"/>
    <dgm:cxn modelId="{5789060F-51C1-4585-92F0-CBE71521B6C1}" type="presOf" srcId="{5472187A-C688-47AF-B834-4691B68577A9}" destId="{A6723134-DB7F-4244-A7F5-DD68258B3C8C}" srcOrd="0" destOrd="0" presId="urn:microsoft.com/office/officeart/2005/8/layout/vList5"/>
    <dgm:cxn modelId="{4E901D8C-2862-45AC-8314-8D017B594BBF}" srcId="{02651DC6-2737-45E2-8520-9D9D780501BD}" destId="{27776C96-8480-4D8D-BBCB-38993E778130}" srcOrd="1" destOrd="0" parTransId="{3AC67BC8-53F6-401D-AEB4-1122E28D13C9}" sibTransId="{DE4D4F71-36E5-45CB-B4BC-A1ACA85EED61}"/>
    <dgm:cxn modelId="{76F2B917-38B1-4127-9C60-CC6155F35A0C}" type="presOf" srcId="{5735D60E-2AA4-4475-AF55-317087C10DFE}" destId="{A6723134-DB7F-4244-A7F5-DD68258B3C8C}" srcOrd="0" destOrd="2" presId="urn:microsoft.com/office/officeart/2005/8/layout/vList5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B0F37887-8755-49DC-A764-24EDD712A5E3}" srcId="{E6C4EC9C-003D-4CF2-998E-5BB0C2615DBC}" destId="{D42499CF-1A0B-4919-95BB-EF775EF0E8F1}" srcOrd="4" destOrd="0" parTransId="{7AA18B0F-D742-4C96-AD1B-2D4CAEA01A35}" sibTransId="{7DE965E1-0E7D-4C2E-AB8E-7C2F8EA00038}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5F7A175D-9C85-4919-9C6D-28F903DE7BE1}" srcId="{02651DC6-2737-45E2-8520-9D9D780501BD}" destId="{579285DE-A7A8-470D-B5A2-FAE590A26DFB}" srcOrd="2" destOrd="0" parTransId="{EEC5015B-055A-4DBD-BDD2-8DC0C8F99102}" sibTransId="{B01C6150-AA7B-4A51-8F21-8E20C28C4508}"/>
    <dgm:cxn modelId="{1ACF814E-B439-4EE3-8C96-7DF90E34078E}" srcId="{4BD4AF6E-DD80-46A5-8A2C-4506A3647C89}" destId="{059AF42D-F0A5-4A1B-8F89-3CE395B82847}" srcOrd="5" destOrd="0" parTransId="{31471487-3809-4B4F-A4A1-DCAAABDD7D40}" sibTransId="{BCCE9AFB-8529-4F35-9C56-719926448E08}"/>
    <dgm:cxn modelId="{556946E5-7B91-4E3B-9A58-32EA0E108373}" type="presOf" srcId="{D98B3852-9A14-46D9-995C-3D3CAB2358DC}" destId="{E2D4D233-7564-49A0-8EDD-DC2CD80526EB}" srcOrd="0" destOrd="3" presId="urn:microsoft.com/office/officeart/2005/8/layout/vList5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13/24 sont </a:t>
          </a:r>
          <a:r>
            <a:rPr lang="fr-FR" sz="1100" dirty="0" smtClean="0"/>
            <a:t>satisfaits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13/24 </a:t>
          </a:r>
          <a:r>
            <a:rPr lang="fr-FR" sz="1100" dirty="0" smtClean="0"/>
            <a:t>envisagent d’adhérer à une association étudiante, </a:t>
          </a:r>
          <a:r>
            <a:rPr lang="fr-FR" sz="1100" dirty="0" smtClean="0"/>
            <a:t>13 </a:t>
          </a:r>
          <a:r>
            <a:rPr lang="fr-FR" sz="1100" dirty="0" smtClean="0"/>
            <a:t>veulent assister aux spectacles de la Fabrique culturelle.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16 étudiants </a:t>
          </a:r>
          <a:r>
            <a:rPr lang="fr-FR" sz="1100" dirty="0" smtClean="0"/>
            <a:t>répondants ont consulté le site internet pour se documenter sur la formation et les procédures d’inscription.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17 </a:t>
          </a:r>
          <a:r>
            <a:rPr lang="fr-FR" sz="1100" dirty="0" smtClean="0"/>
            <a:t>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18 </a:t>
          </a:r>
          <a:r>
            <a:rPr lang="fr-FR" sz="1100" dirty="0" smtClean="0"/>
            <a:t>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12 </a:t>
          </a:r>
          <a:r>
            <a:rPr lang="fr-FR" sz="1100" dirty="0" smtClean="0"/>
            <a:t>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</a:t>
          </a:r>
          <a:r>
            <a:rPr lang="fr-FR" sz="1100" dirty="0" smtClean="0"/>
            <a:t>seuls 3 répondants </a:t>
          </a:r>
          <a:r>
            <a:rPr lang="fr-FR" sz="1100" dirty="0" smtClean="0"/>
            <a:t>ont bénéficié du dispositif de </a:t>
          </a:r>
          <a:r>
            <a:rPr lang="fr-FR" sz="1100" dirty="0" smtClean="0"/>
            <a:t>parrainage</a:t>
          </a:r>
          <a:r>
            <a:rPr lang="fr-FR" sz="1100" dirty="0" smtClean="0">
              <a:solidFill>
                <a:schemeClr val="tx1"/>
              </a:solidFill>
            </a:rPr>
            <a:t>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13 ont </a:t>
          </a:r>
          <a:r>
            <a:rPr lang="fr-FR" sz="1100" dirty="0" smtClean="0"/>
            <a:t>assisté une journée de découverte de l’UTM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19 </a:t>
          </a:r>
          <a:r>
            <a:rPr lang="fr-FR" sz="1100" dirty="0" smtClean="0"/>
            <a:t>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448FB911-404E-4940-AF9E-9273E9AE045C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 ont </a:t>
          </a:r>
          <a:r>
            <a:rPr lang="fr-FR" sz="1100" dirty="0" smtClean="0"/>
            <a:t>assisté à la journée portes ouvertes.</a:t>
          </a:r>
          <a:endParaRPr lang="fr-FR" sz="1100" dirty="0"/>
        </a:p>
      </dgm:t>
    </dgm:pt>
    <dgm:pt modelId="{4B040AED-CE4A-4088-885B-BAB0C444F3F0}" type="parTrans" cxnId="{4D5CABCD-AB5E-44EC-B342-7C02932F4455}">
      <dgm:prSet/>
      <dgm:spPr/>
      <dgm:t>
        <a:bodyPr/>
        <a:lstStyle/>
        <a:p>
          <a:endParaRPr lang="fr-FR"/>
        </a:p>
      </dgm:t>
    </dgm:pt>
    <dgm:pt modelId="{523BE948-05D3-4F57-B993-6A8FE464D85B}" type="sibTrans" cxnId="{4D5CABCD-AB5E-44EC-B342-7C02932F4455}">
      <dgm:prSet/>
      <dgm:spPr/>
      <dgm:t>
        <a:bodyPr/>
        <a:lstStyle/>
        <a:p>
          <a:endParaRPr lang="fr-FR"/>
        </a:p>
      </dgm:t>
    </dgm:pt>
    <dgm:pt modelId="{4D8294F6-47F8-48BE-A34E-BFCC770722BC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700" dirty="0"/>
        </a:p>
      </dgm:t>
    </dgm:pt>
    <dgm:pt modelId="{DAE766AE-21FA-4421-8066-97B1A9EDDA4A}" type="parTrans" cxnId="{94CFAE7E-A82A-48FD-AD03-580CBC7AC37B}">
      <dgm:prSet/>
      <dgm:spPr/>
    </dgm:pt>
    <dgm:pt modelId="{AE5BBAF6-ECC7-4204-92EB-FF8F64E94EBE}" type="sibTrans" cxnId="{94CFAE7E-A82A-48FD-AD03-580CBC7AC37B}">
      <dgm:prSet/>
      <dgm:spPr/>
    </dgm:pt>
    <dgm:pt modelId="{E238E400-7641-42C6-8B4C-C3450804914F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900" dirty="0"/>
        </a:p>
      </dgm:t>
    </dgm:pt>
    <dgm:pt modelId="{497A0045-4123-46AD-BBF8-994CC0C3412E}" type="parTrans" cxnId="{BFEDC16A-20CD-4BAF-B72C-51EF3AC0BB2F}">
      <dgm:prSet/>
      <dgm:spPr/>
    </dgm:pt>
    <dgm:pt modelId="{67889BB0-C667-4444-999F-A1BABE5FF838}" type="sibTrans" cxnId="{BFEDC16A-20CD-4BAF-B72C-51EF3AC0BB2F}">
      <dgm:prSet/>
      <dgm:spPr/>
    </dgm:pt>
    <dgm:pt modelId="{61CF066D-5FBA-4C75-BCAE-94AA0844932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600" dirty="0"/>
        </a:p>
      </dgm:t>
    </dgm:pt>
    <dgm:pt modelId="{6E1C9307-721B-4B95-831E-91F57302BB8B}" type="parTrans" cxnId="{21BFB8E3-CF11-42C5-8D1B-38821D6C6B05}">
      <dgm:prSet/>
      <dgm:spPr/>
    </dgm:pt>
    <dgm:pt modelId="{4E86226C-7302-44B6-B0D5-CA9FB1871691}" type="sibTrans" cxnId="{21BFB8E3-CF11-42C5-8D1B-38821D6C6B05}">
      <dgm:prSet/>
      <dgm:spPr/>
    </dgm:pt>
    <dgm:pt modelId="{9923D3D2-A9E3-4402-BFBD-23FC3C6C906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700" dirty="0"/>
        </a:p>
      </dgm:t>
    </dgm:pt>
    <dgm:pt modelId="{06BCDA5C-20E5-46A6-BCD3-6205A49C58EB}" type="parTrans" cxnId="{0A3D9A9A-B169-4D35-99CB-6C87B0B7A4A8}">
      <dgm:prSet/>
      <dgm:spPr/>
    </dgm:pt>
    <dgm:pt modelId="{6D690D74-6250-4524-ACA6-492D8DF8662A}" type="sibTrans" cxnId="{0A3D9A9A-B169-4D35-99CB-6C87B0B7A4A8}">
      <dgm:prSet/>
      <dgm:spPr/>
    </dgm:pt>
    <dgm:pt modelId="{99BAB3D1-4CB2-4999-BB5A-4663AE89DF9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endParaRPr lang="fr-FR" sz="1000" dirty="0"/>
        </a:p>
      </dgm:t>
    </dgm:pt>
    <dgm:pt modelId="{6E7FC40C-3A78-4183-8861-6BCB6445E577}" type="parTrans" cxnId="{5DA44C57-C4EF-40C2-890C-A5803031B0E9}">
      <dgm:prSet/>
      <dgm:spPr/>
    </dgm:pt>
    <dgm:pt modelId="{5B73C980-81DF-4B59-936D-D6EADE098ED4}" type="sibTrans" cxnId="{5DA44C57-C4EF-40C2-890C-A5803031B0E9}">
      <dgm:prSet/>
      <dgm:spPr/>
    </dgm:pt>
    <dgm:pt modelId="{E611676F-2A4D-4C95-B968-51E96DEE133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500" dirty="0"/>
        </a:p>
      </dgm:t>
    </dgm:pt>
    <dgm:pt modelId="{5E67EC4D-27EB-4DAA-94C3-E3924A75A875}" type="parTrans" cxnId="{9AD44F93-0727-487B-AADF-C46A384CAAFD}">
      <dgm:prSet/>
      <dgm:spPr/>
    </dgm:pt>
    <dgm:pt modelId="{784F7914-C2B8-4303-B393-1926C21968CC}" type="sibTrans" cxnId="{9AD44F93-0727-487B-AADF-C46A384CAAFD}">
      <dgm:prSet/>
      <dgm:spPr/>
    </dgm:pt>
    <dgm:pt modelId="{8AA9F0F1-D9E0-4B79-805C-F2D54948ECB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endParaRPr lang="fr-FR" sz="600" dirty="0"/>
        </a:p>
      </dgm:t>
    </dgm:pt>
    <dgm:pt modelId="{D98C211F-E89F-4927-942B-AF721BB749C0}" type="parTrans" cxnId="{B76BB7DF-89BF-44F4-A997-9F0AE98B9A6E}">
      <dgm:prSet/>
      <dgm:spPr/>
    </dgm:pt>
    <dgm:pt modelId="{B75C58EF-BFA4-4E26-B3D9-46F98E71AD91}" type="sibTrans" cxnId="{B76BB7DF-89BF-44F4-A997-9F0AE98B9A6E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1538" custLinFactNeighborX="608" custLinFactNeighborY="470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LinFactNeighborX="0" custLinFactNeighborY="271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16767" custLinFactNeighborY="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ED8D0530-2849-46FE-8B21-0A6023B161DF}" type="presOf" srcId="{2CFD3B3C-DCDF-4CF3-AF2C-D4ED3DADCFBA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5A6DA4BC-FD60-4104-9D2D-DD71F5DBB2EE}" type="presOf" srcId="{99BAB3D1-4CB2-4999-BB5A-4663AE89DF9B}" destId="{E2D4D233-7564-49A0-8EDD-DC2CD80526EB}" srcOrd="0" destOrd="1" presId="urn:microsoft.com/office/officeart/2005/8/layout/vList5"/>
    <dgm:cxn modelId="{5DA44C57-C4EF-40C2-890C-A5803031B0E9}" srcId="{02651DC6-2737-45E2-8520-9D9D780501BD}" destId="{99BAB3D1-4CB2-4999-BB5A-4663AE89DF9B}" srcOrd="1" destOrd="0" parTransId="{6E7FC40C-3A78-4183-8861-6BCB6445E577}" sibTransId="{5B73C980-81DF-4B59-936D-D6EADE098ED4}"/>
    <dgm:cxn modelId="{0A3D9A9A-B169-4D35-99CB-6C87B0B7A4A8}" srcId="{E6C4EC9C-003D-4CF2-998E-5BB0C2615DBC}" destId="{9923D3D2-A9E3-4402-BFBD-23FC3C6C9065}" srcOrd="7" destOrd="0" parTransId="{06BCDA5C-20E5-46A6-BCD3-6205A49C58EB}" sibTransId="{6D690D74-6250-4524-ACA6-492D8DF8662A}"/>
    <dgm:cxn modelId="{98EBC209-2E2E-4283-88F1-3FBC6908E308}" type="presOf" srcId="{6148E9EA-C56D-4BC7-9772-DAC97B6064DD}" destId="{A6723134-DB7F-4244-A7F5-DD68258B3C8C}" srcOrd="0" destOrd="4" presId="urn:microsoft.com/office/officeart/2005/8/layout/vList5"/>
    <dgm:cxn modelId="{94CFAE7E-A82A-48FD-AD03-580CBC7AC37B}" srcId="{E6C4EC9C-003D-4CF2-998E-5BB0C2615DBC}" destId="{4D8294F6-47F8-48BE-A34E-BFCC770722BC}" srcOrd="1" destOrd="0" parTransId="{DAE766AE-21FA-4421-8066-97B1A9EDDA4A}" sibTransId="{AE5BBAF6-ECC7-4204-92EB-FF8F64E94EBE}"/>
    <dgm:cxn modelId="{0470D254-1EE3-43A6-9ED5-20DC153C21CA}" type="presOf" srcId="{61CF066D-5FBA-4C75-BCAE-94AA08449322}" destId="{A6723134-DB7F-4244-A7F5-DD68258B3C8C}" srcOrd="0" destOrd="5" presId="urn:microsoft.com/office/officeart/2005/8/layout/vList5"/>
    <dgm:cxn modelId="{BFEDC16A-20CD-4BAF-B72C-51EF3AC0BB2F}" srcId="{E6C4EC9C-003D-4CF2-998E-5BB0C2615DBC}" destId="{E238E400-7641-42C6-8B4C-C3450804914F}" srcOrd="3" destOrd="0" parTransId="{497A0045-4123-46AD-BBF8-994CC0C3412E}" sibTransId="{67889BB0-C667-4444-999F-A1BABE5FF838}"/>
    <dgm:cxn modelId="{2291B268-899B-4844-9470-E15FAE341F11}" srcId="{02651DC6-2737-45E2-8520-9D9D780501BD}" destId="{2CFD3B3C-DCDF-4CF3-AF2C-D4ED3DADCFBA}" srcOrd="2" destOrd="0" parTransId="{0D78980E-67D1-4229-8422-5CFB5D470A34}" sibTransId="{17AD3749-539E-4042-8175-F9BB220BF3E9}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147E56F2-9EAF-46E8-91BA-81FB5410AB85}" srcId="{E6C4EC9C-003D-4CF2-998E-5BB0C2615DBC}" destId="{6148E9EA-C56D-4BC7-9772-DAC97B6064DD}" srcOrd="4" destOrd="0" parTransId="{DDB895BD-936D-4427-8DBB-9C4D4CE6EF24}" sibTransId="{032D74DA-AA75-4DD0-B726-7ABEC4F9685F}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77824DC4-DF62-4966-AD28-D2745F2581E4}" type="presOf" srcId="{8AA9F0F1-D9E0-4B79-805C-F2D54948ECBD}" destId="{50280043-6F05-48F6-B393-3A364DC4C2EB}" srcOrd="0" destOrd="3" presId="urn:microsoft.com/office/officeart/2005/8/layout/vList5"/>
    <dgm:cxn modelId="{2220FB87-A037-4E87-B347-1EC07E08EF5A}" srcId="{E6C4EC9C-003D-4CF2-998E-5BB0C2615DBC}" destId="{893C8FE0-C831-40A7-99C6-6A79E8EA9E64}" srcOrd="8" destOrd="0" parTransId="{A65662B0-99EF-4439-8604-4A9FD7F86C60}" sibTransId="{BBC0845B-5BC3-4AB7-BC12-291B5103E86C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CDD6D233-08AC-47DC-877D-B4071EF86E56}" type="presOf" srcId="{9923D3D2-A9E3-4402-BFBD-23FC3C6C9065}" destId="{A6723134-DB7F-4244-A7F5-DD68258B3C8C}" srcOrd="0" destOrd="7" presId="urn:microsoft.com/office/officeart/2005/8/layout/vList5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595D09C2-41F4-4364-80BF-40B7EB4B59C3}" type="presOf" srcId="{D2AAF450-1E97-4AF4-A1BD-2A32BCA661B5}" destId="{A6723134-DB7F-4244-A7F5-DD68258B3C8C}" srcOrd="0" destOrd="6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9E38E478-58C8-450D-804B-1C1FA37BB89D}" srcId="{E6C4EC9C-003D-4CF2-998E-5BB0C2615DBC}" destId="{377BF0AA-B0C6-4B2B-B142-E9299B669902}" srcOrd="2" destOrd="0" parTransId="{80FCD2CC-BDE5-4722-8CA3-A532BA39E752}" sibTransId="{F2C92F69-AD88-40F4-9CF8-521B2BAF88FB}"/>
    <dgm:cxn modelId="{21BFB8E3-CF11-42C5-8D1B-38821D6C6B05}" srcId="{E6C4EC9C-003D-4CF2-998E-5BB0C2615DBC}" destId="{61CF066D-5FBA-4C75-BCAE-94AA08449322}" srcOrd="5" destOrd="0" parTransId="{6E1C9307-721B-4B95-831E-91F57302BB8B}" sibTransId="{4E86226C-7302-44B6-B0D5-CA9FB1871691}"/>
    <dgm:cxn modelId="{90F8075C-0148-4181-B0C1-48AD5DC78635}" type="presOf" srcId="{E238E400-7641-42C6-8B4C-C3450804914F}" destId="{A6723134-DB7F-4244-A7F5-DD68258B3C8C}" srcOrd="0" destOrd="3" presId="urn:microsoft.com/office/officeart/2005/8/layout/vList5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B76BB7DF-89BF-44F4-A997-9F0AE98B9A6E}" srcId="{4BD4AF6E-DD80-46A5-8A2C-4506A3647C89}" destId="{8AA9F0F1-D9E0-4B79-805C-F2D54948ECBD}" srcOrd="3" destOrd="0" parTransId="{D98C211F-E89F-4927-942B-AF721BB749C0}" sibTransId="{B75C58EF-BFA4-4E26-B3D9-46F98E71AD91}"/>
    <dgm:cxn modelId="{4AE98195-48C5-45E8-B6B9-A30656F7B698}" type="presOf" srcId="{E611676F-2A4D-4C95-B968-51E96DEE1333}" destId="{50280043-6F05-48F6-B393-3A364DC4C2EB}" srcOrd="0" destOrd="1" presId="urn:microsoft.com/office/officeart/2005/8/layout/vList5"/>
    <dgm:cxn modelId="{4D5CABCD-AB5E-44EC-B342-7C02932F4455}" srcId="{4BD4AF6E-DD80-46A5-8A2C-4506A3647C89}" destId="{448FB911-404E-4940-AF9E-9273E9AE045C}" srcOrd="4" destOrd="0" parTransId="{4B040AED-CE4A-4088-885B-BAB0C444F3F0}" sibTransId="{523BE948-05D3-4F57-B993-6A8FE464D85B}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03515EA-91A6-4261-A6FC-8DB0655BD661}" type="presOf" srcId="{448FB911-404E-4940-AF9E-9273E9AE045C}" destId="{50280043-6F05-48F6-B393-3A364DC4C2EB}" srcOrd="0" destOrd="4" presId="urn:microsoft.com/office/officeart/2005/8/layout/vList5"/>
    <dgm:cxn modelId="{93C60DAB-355A-4776-A8D5-12807C45EE43}" type="presOf" srcId="{893C8FE0-C831-40A7-99C6-6A79E8EA9E64}" destId="{A6723134-DB7F-4244-A7F5-DD68258B3C8C}" srcOrd="0" destOrd="8" presId="urn:microsoft.com/office/officeart/2005/8/layout/vList5"/>
    <dgm:cxn modelId="{9AD44F93-0727-487B-AADF-C46A384CAAFD}" srcId="{4BD4AF6E-DD80-46A5-8A2C-4506A3647C89}" destId="{E611676F-2A4D-4C95-B968-51E96DEE1333}" srcOrd="1" destOrd="0" parTransId="{5E67EC4D-27EB-4DAA-94C3-E3924A75A875}" sibTransId="{784F7914-C2B8-4303-B393-1926C21968CC}"/>
    <dgm:cxn modelId="{3CF97135-F7BB-4EAB-AFC9-AC0997B63EF1}" srcId="{E6C4EC9C-003D-4CF2-998E-5BB0C2615DBC}" destId="{D2AAF450-1E97-4AF4-A1BD-2A32BCA661B5}" srcOrd="6" destOrd="0" parTransId="{DF371FE1-22E9-4E16-AAA4-EAF9571C0D82}" sibTransId="{663EFFD2-5F85-4C40-BEE0-425EFE3C902E}"/>
    <dgm:cxn modelId="{3A6BA96B-6BBC-4866-98B2-9D432508412A}" type="presOf" srcId="{4D8294F6-47F8-48BE-A34E-BFCC770722BC}" destId="{A6723134-DB7F-4244-A7F5-DD68258B3C8C}" srcOrd="0" destOrd="1" presId="urn:microsoft.com/office/officeart/2005/8/layout/vList5"/>
    <dgm:cxn modelId="{B5979939-FA5F-46BA-AEDD-7B4F3F8D3E27}" type="presOf" srcId="{377BF0AA-B0C6-4B2B-B142-E9299B669902}" destId="{A6723134-DB7F-4244-A7F5-DD68258B3C8C}" srcOrd="0" destOrd="2" presId="urn:microsoft.com/office/officeart/2005/8/layout/vList5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total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23 541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5 950 étudiants inscrits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smtClean="0"/>
            <a:t>en L1 soit 25% de l’effectif total</a:t>
          </a:r>
          <a:endParaRPr lang="fr-FR" sz="12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chemeClr val="bg1"/>
              </a:solidFill>
            </a:rPr>
            <a:t>Effectif UFR LPM 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2 152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609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42%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58%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Âge moyen : 22 ans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51% de bacheliers</a:t>
          </a:r>
          <a:endParaRPr lang="fr-FR" sz="1200" kern="1200" dirty="0"/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département Musique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 312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99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16/24 </a:t>
          </a:r>
          <a:r>
            <a:rPr lang="fr-FR" sz="1400" kern="1200" dirty="0" smtClean="0"/>
            <a:t>se sont informés sur les débouchés de la discipline ou du domaine.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14 </a:t>
          </a:r>
          <a:r>
            <a:rPr lang="fr-FR" sz="1400" kern="1200" dirty="0" smtClean="0">
              <a:solidFill>
                <a:schemeClr val="tx1"/>
              </a:solidFill>
            </a:rPr>
            <a:t>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9 répondants</a:t>
          </a:r>
          <a:r>
            <a:rPr lang="fr-FR" sz="1400" b="0" kern="1200" dirty="0" smtClean="0">
              <a:solidFill>
                <a:schemeClr val="tx1"/>
              </a:solidFill>
            </a:rPr>
            <a:t>, la 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9291" y="1499357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22 répondants</a:t>
          </a:r>
          <a:r>
            <a:rPr lang="fr-FR" sz="1400" b="0" kern="1200" dirty="0" smtClean="0">
              <a:solidFill>
                <a:schemeClr val="tx1"/>
              </a:solidFill>
            </a:rPr>
            <a:t>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15 </a:t>
          </a:r>
          <a:r>
            <a:rPr lang="fr-FR" sz="1400" b="0" kern="1200" dirty="0" smtClean="0">
              <a:solidFill>
                <a:schemeClr val="tx1"/>
              </a:solidFill>
            </a:rPr>
            <a:t>estiment avoir des aptitudes dans la discipline choisie.</a:t>
          </a:r>
          <a:endParaRPr lang="fr-FR" sz="1400" kern="1200" dirty="0"/>
        </a:p>
      </dsp:txBody>
      <dsp:txXfrm rot="5400000">
        <a:off x="4319291" y="1499357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16482" y="-252159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13 /24 étudiants </a:t>
          </a:r>
          <a:r>
            <a:rPr lang="fr-FR" sz="1400" kern="1200" dirty="0" smtClean="0"/>
            <a:t>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16 répondants </a:t>
          </a:r>
          <a:r>
            <a:rPr lang="fr-FR" sz="1400" kern="1200" dirty="0" smtClean="0"/>
            <a:t>envisagent de suivre un parcours d’études long </a:t>
          </a:r>
          <a:r>
            <a:rPr lang="fr-FR" sz="1400" kern="1200" dirty="0" smtClean="0"/>
            <a:t>(9 licence et 7 master </a:t>
          </a:r>
          <a:r>
            <a:rPr lang="fr-FR" sz="1400" kern="1200" dirty="0" smtClean="0"/>
            <a:t>2).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71% connaissent les poursuites d’études proposées dans leur discipline. </a:t>
          </a:r>
          <a:endParaRPr lang="fr-FR" sz="1400" kern="1200" dirty="0"/>
        </a:p>
      </dsp:txBody>
      <dsp:txXfrm rot="5400000">
        <a:off x="4416482" y="-252159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15" y="-1652431"/>
          <a:ext cx="1206684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0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rencontres </a:t>
          </a:r>
          <a:r>
            <a:rPr lang="fr-FR" sz="1200" kern="1200" baseline="0" dirty="0" smtClean="0">
              <a:solidFill>
                <a:schemeClr val="tx1"/>
              </a:solidFill>
            </a:rPr>
            <a:t>(19 répondants /24)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d’apprentissage </a:t>
          </a:r>
          <a:r>
            <a:rPr lang="fr-FR" sz="1200" kern="1200" baseline="0" dirty="0" smtClean="0">
              <a:solidFill>
                <a:schemeClr val="tx1"/>
              </a:solidFill>
            </a:rPr>
            <a:t>(16 répondants 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de savoir </a:t>
          </a:r>
          <a:r>
            <a:rPr lang="fr-FR" sz="1200" kern="1200" dirty="0" smtClean="0">
              <a:solidFill>
                <a:schemeClr val="tx1"/>
              </a:solidFill>
            </a:rPr>
            <a:t>(</a:t>
          </a:r>
          <a:r>
            <a:rPr lang="fr-FR" sz="1200" kern="1200" baseline="0" dirty="0" smtClean="0">
              <a:solidFill>
                <a:schemeClr val="tx1"/>
              </a:solidFill>
            </a:rPr>
            <a:t>8 répondants </a:t>
          </a:r>
          <a:r>
            <a:rPr lang="fr-FR" sz="1200" kern="1200" dirty="0" smtClean="0">
              <a:solidFill>
                <a:schemeClr val="tx1"/>
              </a:solidFill>
            </a:rPr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culture </a:t>
          </a:r>
          <a:r>
            <a:rPr lang="fr-FR" sz="1200" kern="1200" dirty="0" smtClean="0"/>
            <a:t>(</a:t>
          </a:r>
          <a:r>
            <a:rPr lang="fr-FR" sz="1200" kern="1200" baseline="0" dirty="0" smtClean="0">
              <a:solidFill>
                <a:schemeClr val="tx1"/>
              </a:solidFill>
            </a:rPr>
            <a:t>9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de travail </a:t>
          </a:r>
          <a:r>
            <a:rPr lang="fr-FR" sz="1200" kern="1200" baseline="0" dirty="0" smtClean="0">
              <a:solidFill>
                <a:schemeClr val="tx1"/>
              </a:solidFill>
            </a:rPr>
            <a:t>(5 répondants )</a:t>
          </a:r>
          <a:endParaRPr lang="fr-FR" sz="1200" kern="1200" dirty="0"/>
        </a:p>
      </dsp:txBody>
      <dsp:txXfrm rot="5400000">
        <a:off x="4496215" y="-1652431"/>
        <a:ext cx="1206684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52016" y="-59532"/>
          <a:ext cx="1224133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sz="1200" kern="1200" baseline="0" dirty="0" smtClean="0">
              <a:solidFill>
                <a:schemeClr val="tx1"/>
              </a:solidFill>
            </a:rPr>
            <a:t>(11 répondants 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de renforcer sa culture générale </a:t>
          </a:r>
          <a:r>
            <a:rPr lang="fr-FR" sz="1200" kern="1200" dirty="0" smtClean="0">
              <a:solidFill>
                <a:schemeClr val="tx1"/>
              </a:solidFill>
            </a:rPr>
            <a:t>(</a:t>
          </a:r>
          <a:r>
            <a:rPr lang="fr-FR" sz="1200" kern="1200" baseline="0" dirty="0" smtClean="0">
              <a:solidFill>
                <a:schemeClr val="tx1"/>
              </a:solidFill>
            </a:rPr>
            <a:t>10 répondants </a:t>
          </a:r>
          <a:r>
            <a:rPr lang="fr-FR" sz="1200" kern="1200" dirty="0" smtClean="0">
              <a:solidFill>
                <a:schemeClr val="tx1"/>
              </a:solidFill>
            </a:rPr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se préparer à un futur métier </a:t>
          </a:r>
          <a:r>
            <a:rPr lang="fr-FR" sz="1200" kern="1200" dirty="0" smtClean="0"/>
            <a:t>(7</a:t>
          </a:r>
          <a:r>
            <a:rPr lang="fr-FR" sz="1200" kern="1200" baseline="0" dirty="0" smtClean="0">
              <a:solidFill>
                <a:schemeClr val="tx1"/>
              </a:solidFill>
            </a:rPr>
            <a:t>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de préparer une réorientation dès l’an prochain </a:t>
          </a:r>
          <a:r>
            <a:rPr lang="fr-FR" sz="1200" kern="1200" dirty="0" smtClean="0"/>
            <a:t>(</a:t>
          </a:r>
          <a:r>
            <a:rPr lang="fr-FR" sz="1200" kern="1200" baseline="0" dirty="0" smtClean="0">
              <a:solidFill>
                <a:schemeClr val="tx1"/>
              </a:solidFill>
            </a:rPr>
            <a:t>5 répondants </a:t>
          </a:r>
          <a:r>
            <a:rPr lang="fr-FR" sz="1200" kern="1200" dirty="0" smtClean="0"/>
            <a:t>)</a:t>
          </a:r>
          <a:endParaRPr lang="fr-FR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>
              <a:solidFill>
                <a:schemeClr val="tx1"/>
              </a:solidFill>
            </a:rPr>
            <a:t>d’acquérir des méthodes de travail </a:t>
          </a:r>
          <a:r>
            <a:rPr lang="fr-FR" sz="1200" kern="1200" dirty="0" smtClean="0">
              <a:solidFill>
                <a:schemeClr val="tx1"/>
              </a:solidFill>
            </a:rPr>
            <a:t>(</a:t>
          </a:r>
          <a:r>
            <a:rPr lang="fr-FR" sz="1200" kern="1200" baseline="0" dirty="0" smtClean="0">
              <a:solidFill>
                <a:schemeClr val="tx1"/>
              </a:solidFill>
            </a:rPr>
            <a:t>4 répondants </a:t>
          </a:r>
          <a:r>
            <a:rPr lang="fr-FR" sz="1200" kern="1200" dirty="0" smtClean="0">
              <a:solidFill>
                <a:schemeClr val="tx1"/>
              </a:solidFill>
            </a:rPr>
            <a:t>)</a:t>
          </a:r>
          <a:endParaRPr lang="fr-FR" sz="12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>
            <a:solidFill>
              <a:schemeClr val="tx1"/>
            </a:solidFill>
          </a:endParaRPr>
        </a:p>
      </dsp:txBody>
      <dsp:txXfrm rot="5400000">
        <a:off x="4452016" y="-59532"/>
        <a:ext cx="1224133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96209" y="1524257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200" kern="1200" dirty="0" smtClean="0"/>
            <a:t>du travail régulier </a:t>
          </a:r>
          <a:r>
            <a:rPr lang="fr-FR" sz="1200" kern="1200" dirty="0" smtClean="0"/>
            <a:t>(</a:t>
          </a:r>
          <a:r>
            <a:rPr lang="fr-FR" sz="1200" kern="1200" baseline="0" dirty="0" smtClean="0">
              <a:solidFill>
                <a:schemeClr val="tx1"/>
              </a:solidFill>
            </a:rPr>
            <a:t>17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200" kern="1200" dirty="0" smtClean="0"/>
            <a:t>de la motivation (</a:t>
          </a:r>
          <a:r>
            <a:rPr lang="fr-FR" sz="1200" kern="1200" baseline="0" dirty="0" smtClean="0">
              <a:solidFill>
                <a:schemeClr val="tx1"/>
              </a:solidFill>
            </a:rPr>
            <a:t>15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200" kern="1200" dirty="0" smtClean="0"/>
            <a:t>de l’assiduité (</a:t>
          </a:r>
          <a:r>
            <a:rPr lang="fr-FR" sz="1200" kern="1200" baseline="0" dirty="0" smtClean="0">
              <a:solidFill>
                <a:schemeClr val="tx1"/>
              </a:solidFill>
            </a:rPr>
            <a:t>8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200" kern="1200" dirty="0" smtClean="0"/>
            <a:t>de la relation avec les étudiants (</a:t>
          </a:r>
          <a:r>
            <a:rPr lang="fr-FR" sz="1200" kern="1200" baseline="0" dirty="0" smtClean="0">
              <a:solidFill>
                <a:schemeClr val="tx1"/>
              </a:solidFill>
            </a:rPr>
            <a:t>7 répondants </a:t>
          </a:r>
          <a:r>
            <a:rPr lang="fr-FR" sz="1200" kern="1200" dirty="0" smtClean="0"/>
            <a:t>)</a:t>
          </a:r>
          <a:endParaRPr lang="fr-FR" sz="12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200" kern="1200" dirty="0" smtClean="0"/>
            <a:t>de la relation avec les enseignants (</a:t>
          </a:r>
          <a:r>
            <a:rPr lang="fr-FR" sz="1200" kern="1200" baseline="0" dirty="0" smtClean="0">
              <a:solidFill>
                <a:schemeClr val="tx1"/>
              </a:solidFill>
            </a:rPr>
            <a:t>6 répondants </a:t>
          </a:r>
          <a:r>
            <a:rPr lang="fr-FR" sz="1200" kern="1200" dirty="0" smtClean="0"/>
            <a:t>)</a:t>
          </a:r>
          <a:endParaRPr lang="fr-FR" sz="1200" kern="1200" dirty="0"/>
        </a:p>
      </dsp:txBody>
      <dsp:txXfrm rot="5400000">
        <a:off x="4496209" y="1524257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49551" y="-1701433"/>
          <a:ext cx="1471432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13/24 sont </a:t>
          </a:r>
          <a:r>
            <a:rPr lang="fr-FR" sz="1100" kern="1200" dirty="0" smtClean="0"/>
            <a:t>satisfaits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</a:t>
          </a:r>
          <a:r>
            <a:rPr lang="fr-FR" sz="1100" kern="1200" dirty="0" smtClean="0"/>
            <a:t>seuls 3 répondants </a:t>
          </a:r>
          <a:r>
            <a:rPr lang="fr-FR" sz="1100" kern="1200" dirty="0" smtClean="0"/>
            <a:t>ont bénéficié du dispositif de </a:t>
          </a:r>
          <a:r>
            <a:rPr lang="fr-FR" sz="1100" kern="1200" dirty="0" smtClean="0"/>
            <a:t>parrainage</a:t>
          </a:r>
          <a:r>
            <a:rPr lang="fr-FR" sz="1100" kern="1200" dirty="0" smtClean="0">
              <a:solidFill>
                <a:schemeClr val="tx1"/>
              </a:solidFill>
            </a:rPr>
            <a:t>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449551" y="-1701433"/>
        <a:ext cx="1471432" cy="4880252"/>
      </dsp:txXfrm>
    </dsp:sp>
    <dsp:sp modelId="{ED65357B-54B3-4C7F-B6A9-EDFB8B5312AA}">
      <dsp:nvSpPr>
        <dsp:cNvPr id="0" name=""/>
        <dsp:cNvSpPr/>
      </dsp:nvSpPr>
      <dsp:spPr>
        <a:xfrm>
          <a:off x="0" y="3511"/>
          <a:ext cx="2745141" cy="147036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0" y="3511"/>
        <a:ext cx="2745141" cy="1470362"/>
      </dsp:txXfrm>
    </dsp:sp>
    <dsp:sp modelId="{A6723134-DB7F-4244-A7F5-DD68258B3C8C}">
      <dsp:nvSpPr>
        <dsp:cNvPr id="0" name=""/>
        <dsp:cNvSpPr/>
      </dsp:nvSpPr>
      <dsp:spPr>
        <a:xfrm rot="5400000">
          <a:off x="4183829" y="172061"/>
          <a:ext cx="2017784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13/24 </a:t>
          </a:r>
          <a:r>
            <a:rPr lang="fr-FR" sz="1100" kern="1200" dirty="0" smtClean="0"/>
            <a:t>envisagent d’adhérer à une association étudiante, </a:t>
          </a:r>
          <a:r>
            <a:rPr lang="fr-FR" sz="1100" kern="1200" dirty="0" smtClean="0"/>
            <a:t>13 </a:t>
          </a:r>
          <a:r>
            <a:rPr lang="fr-FR" sz="1100" kern="1200" dirty="0" smtClean="0"/>
            <a:t>veulent assister aux spectacles de la Fabrique culturelle.</a:t>
          </a:r>
          <a:endParaRPr lang="fr-FR" sz="1000" kern="1200" dirty="0"/>
        </a:p>
        <a:p>
          <a:pPr marL="57150" lvl="1" indent="-57150" algn="just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7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17 </a:t>
          </a:r>
          <a:r>
            <a:rPr lang="fr-FR" sz="1100" kern="1200" dirty="0" smtClean="0"/>
            <a:t>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18 </a:t>
          </a:r>
          <a:r>
            <a:rPr lang="fr-FR" sz="1100" kern="1200" dirty="0" smtClean="0"/>
            <a:t>pensent fréquenter la bibliothèque de l’UFR. </a:t>
          </a:r>
          <a:endParaRPr lang="fr-FR" sz="1100" kern="1200" dirty="0"/>
        </a:p>
        <a:p>
          <a:pPr marL="57150" lvl="1" indent="-57150" algn="just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6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12 </a:t>
          </a:r>
          <a:r>
            <a:rPr lang="fr-FR" sz="1100" kern="1200" dirty="0" smtClean="0"/>
            <a:t>envisagent de se rendre régulièrement à la bibliothèque centrale.</a:t>
          </a:r>
          <a:endParaRPr lang="fr-FR" sz="1100" kern="1200" dirty="0"/>
        </a:p>
        <a:p>
          <a:pPr marL="57150" lvl="1" indent="-57150" algn="just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7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19 </a:t>
          </a:r>
          <a:r>
            <a:rPr lang="fr-FR" sz="1100" kern="1200" dirty="0" smtClean="0"/>
            <a:t>ont activé leur ENT et messagerie étudiante.</a:t>
          </a:r>
          <a:endParaRPr lang="fr-FR" sz="1100" kern="1200" dirty="0"/>
        </a:p>
      </dsp:txBody>
      <dsp:txXfrm rot="5400000">
        <a:off x="4183829" y="172061"/>
        <a:ext cx="2017784" cy="4880252"/>
      </dsp:txXfrm>
    </dsp:sp>
    <dsp:sp modelId="{8E1C7C36-B28E-463E-9B7C-CBD4F4A7DFE7}">
      <dsp:nvSpPr>
        <dsp:cNvPr id="0" name=""/>
        <dsp:cNvSpPr/>
      </dsp:nvSpPr>
      <dsp:spPr>
        <a:xfrm>
          <a:off x="0" y="1556002"/>
          <a:ext cx="2745141" cy="2001633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0" y="1556002"/>
        <a:ext cx="2745141" cy="2001633"/>
      </dsp:txXfrm>
    </dsp:sp>
    <dsp:sp modelId="{50280043-6F05-48F6-B393-3A364DC4C2EB}">
      <dsp:nvSpPr>
        <dsp:cNvPr id="0" name=""/>
        <dsp:cNvSpPr/>
      </dsp:nvSpPr>
      <dsp:spPr>
        <a:xfrm rot="5400000">
          <a:off x="4503577" y="1940780"/>
          <a:ext cx="1373518" cy="488502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16 étudiants </a:t>
          </a:r>
          <a:r>
            <a:rPr lang="fr-FR" sz="1100" kern="1200" dirty="0" smtClean="0"/>
            <a:t>répondants 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5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13 ont </a:t>
          </a:r>
          <a:r>
            <a:rPr lang="fr-FR" sz="1100" kern="1200" dirty="0" smtClean="0"/>
            <a:t>assisté une journée de découverte de l’UTM lorsqu’ils étaient en première.</a:t>
          </a:r>
          <a:endParaRPr lang="fr-FR" sz="1100" kern="1200" dirty="0"/>
        </a:p>
        <a:p>
          <a:pPr marL="57150" lvl="1" indent="-57150" algn="just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6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 ont </a:t>
          </a:r>
          <a:r>
            <a:rPr lang="fr-FR" sz="1100" kern="1200" dirty="0" smtClean="0"/>
            <a:t>assisté à la journée portes ouvertes.</a:t>
          </a:r>
          <a:endParaRPr lang="fr-FR" sz="1100" kern="1200" dirty="0"/>
        </a:p>
      </dsp:txBody>
      <dsp:txXfrm rot="5400000">
        <a:off x="4503577" y="1940780"/>
        <a:ext cx="1373518" cy="4885022"/>
      </dsp:txXfrm>
    </dsp:sp>
    <dsp:sp modelId="{D26BBCC6-3BAD-4683-92E0-56281F08A9CC}">
      <dsp:nvSpPr>
        <dsp:cNvPr id="0" name=""/>
        <dsp:cNvSpPr/>
      </dsp:nvSpPr>
      <dsp:spPr>
        <a:xfrm>
          <a:off x="0" y="3642205"/>
          <a:ext cx="2747825" cy="147036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0" y="3642205"/>
        <a:ext cx="2747825" cy="1470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12/03/2013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Musique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45887045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04056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Musique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99 inscrits </a:t>
            </a:r>
            <a:r>
              <a:rPr lang="fr-FR" sz="1200" dirty="0" smtClean="0"/>
              <a:t>en L1, 24 ont répondu à l’enquête soit un taux de réponse de 24%.</a:t>
            </a:r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17 répondants </a:t>
            </a:r>
            <a:r>
              <a:rPr lang="fr-FR" sz="1200" dirty="0" smtClean="0"/>
              <a:t>sont des hommes.</a:t>
            </a:r>
          </a:p>
          <a:p>
            <a:pPr algn="just"/>
            <a:endParaRPr lang="fr-FR" sz="900" dirty="0" smtClean="0"/>
          </a:p>
          <a:p>
            <a:pPr algn="just"/>
            <a:r>
              <a:rPr lang="fr-FR" sz="1200" dirty="0" smtClean="0"/>
              <a:t>L</a:t>
            </a:r>
            <a:r>
              <a:rPr lang="fr-FR" sz="1200" dirty="0" smtClean="0"/>
              <a:t>es </a:t>
            </a:r>
            <a:r>
              <a:rPr lang="fr-FR" sz="1200" dirty="0" smtClean="0"/>
              <a:t>répondants sont titulaires du baccalauréat dont 14 sont des bacheliers de l’année 2012. </a:t>
            </a:r>
          </a:p>
          <a:p>
            <a:pPr algn="just"/>
            <a:r>
              <a:rPr lang="fr-FR" sz="1200" dirty="0" smtClean="0"/>
              <a:t>23/24 ont obtenu un baccalauréat général et </a:t>
            </a:r>
            <a:r>
              <a:rPr lang="fr-FR" sz="1200" dirty="0">
                <a:solidFill>
                  <a:schemeClr val="tx1"/>
                </a:solidFill>
              </a:rPr>
              <a:t>1 a un bac </a:t>
            </a:r>
            <a:r>
              <a:rPr lang="fr-FR" sz="1200" dirty="0" smtClean="0">
                <a:solidFill>
                  <a:schemeClr val="tx1"/>
                </a:solidFill>
              </a:rPr>
              <a:t>technologique.</a:t>
            </a:r>
          </a:p>
          <a:p>
            <a:pPr algn="just"/>
            <a:r>
              <a:rPr lang="fr-FR" sz="1200" dirty="0" smtClean="0"/>
              <a:t>14 ont eu une mention au bac.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8</a:t>
            </a:r>
            <a:r>
              <a:rPr lang="fr-FR" sz="1200" dirty="0" smtClean="0"/>
              <a:t> </a:t>
            </a:r>
            <a:r>
              <a:rPr lang="fr-FR" sz="1200" dirty="0" smtClean="0"/>
              <a:t>sont boursiers.</a:t>
            </a:r>
          </a:p>
          <a:p>
            <a:pPr algn="just"/>
            <a:endParaRPr lang="fr-FR" sz="700" dirty="0"/>
          </a:p>
          <a:p>
            <a:pPr algn="just"/>
            <a:r>
              <a:rPr lang="fr-FR" sz="1200" dirty="0" smtClean="0"/>
              <a:t>3 exercent </a:t>
            </a:r>
            <a:r>
              <a:rPr lang="fr-FR" sz="1200" dirty="0" smtClean="0"/>
              <a:t>une activité salariée pendant leurs études.</a:t>
            </a:r>
          </a:p>
          <a:p>
            <a:pPr algn="just">
              <a:buFont typeface="Arial" pitchFamily="34" charset="0"/>
              <a:buChar char="•"/>
            </a:pPr>
            <a:endParaRPr lang="fr-FR" sz="700" dirty="0"/>
          </a:p>
          <a:p>
            <a:pPr algn="just"/>
            <a:r>
              <a:rPr lang="fr-FR" sz="1200" dirty="0" smtClean="0"/>
              <a:t>En fin de terminale certains envisageaient de s’inscrire :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dans </a:t>
            </a:r>
            <a:r>
              <a:rPr lang="fr-FR" sz="1200" dirty="0"/>
              <a:t>une école d’art (8), dans une autre formation </a:t>
            </a:r>
            <a:r>
              <a:rPr lang="fr-FR" sz="1200" dirty="0" smtClean="0"/>
              <a:t>(2), en BTS (1), en DUT (1</a:t>
            </a:r>
            <a:r>
              <a:rPr lang="fr-FR" sz="1200" dirty="0" smtClean="0"/>
              <a:t>).</a:t>
            </a:r>
          </a:p>
          <a:p>
            <a:pPr algn="just">
              <a:buFontTx/>
              <a:buChar char="-"/>
            </a:pPr>
            <a:endParaRPr lang="fr-FR" sz="1200" dirty="0" smtClean="0"/>
          </a:p>
          <a:p>
            <a:pPr algn="just"/>
            <a:r>
              <a:rPr lang="fr-FR" sz="800" i="1" dirty="0" smtClean="0"/>
              <a:t>* compte tenu du nombre insuffisant de répondants, les résultats sont transmis à titre d’information</a:t>
            </a:r>
            <a:endParaRPr lang="fr-FR" sz="100" i="1" dirty="0" smtClean="0"/>
          </a:p>
          <a:p>
            <a:pPr algn="just">
              <a:buFontTx/>
              <a:buChar char="-"/>
            </a:pPr>
            <a:endParaRPr lang="fr-FR" sz="600" dirty="0" smtClean="0"/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78865847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34425587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844824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979258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780928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91536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Elle doit offrir la possibilité de se préparer à un métier dans le domaine </a:t>
            </a:r>
            <a:r>
              <a:rPr lang="fr-FR" sz="1400" dirty="0" smtClean="0"/>
              <a:t>étudié.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3717032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3907731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91641085"/>
              </p:ext>
            </p:extLst>
          </p:nvPr>
        </p:nvGraphicFramePr>
        <p:xfrm>
          <a:off x="1259632" y="908720"/>
          <a:ext cx="76328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que</a:t>
            </a:r>
            <a:r>
              <a:rPr lang="fr-F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r>
              <a:rPr lang="fr-FR" sz="1400" dirty="0" smtClean="0"/>
              <a:t>Pour </a:t>
            </a:r>
            <a:r>
              <a:rPr lang="fr-FR" sz="1400" dirty="0" smtClean="0"/>
              <a:t>54% des répondants, l’UTM représente le premier choix d’études après le bac.</a:t>
            </a:r>
          </a:p>
          <a:p>
            <a:pPr marL="0" indent="0" algn="just">
              <a:buNone/>
            </a:pPr>
            <a:endParaRPr lang="fr-FR" sz="200" dirty="0" smtClean="0"/>
          </a:p>
          <a:p>
            <a:pPr marL="0" indent="0" algn="just">
              <a:buNone/>
            </a:pPr>
            <a:r>
              <a:rPr lang="fr-FR" sz="1400" dirty="0" smtClean="0"/>
              <a:t>92%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38% des cas. </a:t>
            </a:r>
          </a:p>
          <a:p>
            <a:pPr marL="0" indent="0" algn="just">
              <a:buNone/>
            </a:pPr>
            <a:r>
              <a:rPr lang="fr-FR" sz="1400" dirty="0" smtClean="0"/>
              <a:t>L’accueil et l’accompagnement à la découverte de l’université par un pair ont été jugé satisfaisant et utile par tous les répondants qui en ont bénéficié.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58% des étudiants interrogés déclarent avoir 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</a:t>
            </a:r>
            <a:r>
              <a:rPr lang="fr-FR" sz="1400" dirty="0" smtClean="0"/>
              <a:t>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300" i="1" dirty="0" smtClean="0"/>
              <a:t>* compte tenu du nombre insuffisant de répondants, les résultats sont transmis à </a:t>
            </a:r>
            <a:r>
              <a:rPr lang="fr-FR" sz="1300" i="1" smtClean="0"/>
              <a:t>titre </a:t>
            </a:r>
            <a:r>
              <a:rPr lang="fr-FR" sz="1300" i="1" smtClean="0"/>
              <a:t>d’information.</a:t>
            </a:r>
            <a:endParaRPr lang="fr-FR" sz="500" i="1" dirty="0" smtClean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endParaRPr lang="fr-FR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1009</Words>
  <Application>Microsoft Office PowerPoint</Application>
  <PresentationFormat>Affichage à l'écran (4:3)</PresentationFormat>
  <Paragraphs>119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52</cp:revision>
  <dcterms:created xsi:type="dcterms:W3CDTF">2012-11-30T14:18:21Z</dcterms:created>
  <dcterms:modified xsi:type="dcterms:W3CDTF">2013-03-12T14:19:34Z</dcterms:modified>
</cp:coreProperties>
</file>