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LPM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2 152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609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42%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58%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22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51% de bacheliers</a:t>
          </a:r>
          <a:endParaRPr lang="fr-FR" dirty="0"/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Lettres Modernes, Cinéma et Occitan 2012/2013</a:t>
          </a:r>
        </a:p>
        <a:p>
          <a:r>
            <a:rPr lang="fr-FR" dirty="0" smtClean="0"/>
            <a:t> 827 étudiants </a:t>
          </a:r>
        </a:p>
        <a:p>
          <a:r>
            <a:rPr lang="fr-FR" dirty="0" smtClean="0"/>
            <a:t>251 étudiants inscrits en L1:</a:t>
          </a:r>
        </a:p>
        <a:p>
          <a:r>
            <a:rPr lang="fr-FR" dirty="0" smtClean="0"/>
            <a:t>26% d’hommes</a:t>
          </a:r>
        </a:p>
        <a:p>
          <a:r>
            <a:rPr lang="fr-FR" dirty="0" smtClean="0"/>
            <a:t>74%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32/51 se </a:t>
          </a:r>
          <a:r>
            <a:rPr lang="fr-FR" sz="1400" dirty="0" smtClean="0"/>
            <a:t>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40/51 répondants</a:t>
          </a:r>
          <a:r>
            <a:rPr lang="fr-FR" sz="1400" b="0" dirty="0" smtClean="0">
              <a:solidFill>
                <a:schemeClr val="tx1"/>
              </a:solidFill>
            </a:rPr>
            <a:t>, la filière choisie correspond à un intérêt pour la discipline.</a:t>
          </a:r>
          <a:endParaRPr lang="fr-FR" sz="14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32/51 étudiants </a:t>
          </a:r>
          <a:r>
            <a:rPr lang="fr-FR" sz="1400" dirty="0" smtClean="0"/>
            <a:t>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20 répondants </a:t>
          </a:r>
          <a:r>
            <a:rPr lang="fr-FR" sz="1400" dirty="0" smtClean="0"/>
            <a:t>envisagent de suivre un parcours d’études long (master 2).</a:t>
          </a:r>
          <a:endParaRPr lang="fr-FR" sz="1400" dirty="0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400" dirty="0" smtClean="0"/>
            <a:t>30 connaissent </a:t>
          </a:r>
          <a:r>
            <a:rPr lang="fr-FR" sz="1400" dirty="0" smtClean="0"/>
            <a:t>les poursuites d’études proposées dans leur discipline. </a:t>
          </a:r>
          <a:endParaRPr lang="fr-FR" sz="1400" dirty="0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l"/>
          <a:r>
            <a:rPr lang="fr-FR" sz="1400" dirty="0" smtClean="0">
              <a:solidFill>
                <a:schemeClr val="tx1"/>
              </a:solidFill>
            </a:rPr>
            <a:t>34 ont </a:t>
          </a:r>
          <a:r>
            <a:rPr lang="fr-FR" sz="1400" dirty="0" smtClean="0">
              <a:solidFill>
                <a:schemeClr val="tx1"/>
              </a:solidFill>
            </a:rPr>
            <a:t>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23 répondants</a:t>
          </a:r>
          <a:r>
            <a:rPr lang="fr-FR" sz="1400" b="0" dirty="0" smtClean="0">
              <a:solidFill>
                <a:schemeClr val="tx1"/>
              </a:solidFill>
            </a:rPr>
            <a:t>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17F4A117-EF43-4748-8034-E64874A4D74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17 estiment </a:t>
          </a:r>
          <a:r>
            <a:rPr lang="fr-FR" sz="1400" b="0" dirty="0" smtClean="0">
              <a:solidFill>
                <a:schemeClr val="tx1"/>
              </a:solidFill>
            </a:rPr>
            <a:t>avoir des aptitudes dans la discipline choisie.</a:t>
          </a:r>
          <a:endParaRPr lang="fr-FR" sz="1400" dirty="0"/>
        </a:p>
      </dgm:t>
    </dgm:pt>
    <dgm:pt modelId="{F9F439F3-18F4-444C-9FE5-8633B21F8EA2}" type="parTrans" cxnId="{DEED7F3E-702C-4C0C-9B58-F7D37AFF08DC}">
      <dgm:prSet/>
      <dgm:spPr/>
      <dgm:t>
        <a:bodyPr/>
        <a:lstStyle/>
        <a:p>
          <a:endParaRPr lang="fr-FR"/>
        </a:p>
      </dgm:t>
    </dgm:pt>
    <dgm:pt modelId="{32B2E4B8-E484-4384-B25E-56F100763D04}" type="sibTrans" cxnId="{DEED7F3E-702C-4C0C-9B58-F7D37AFF08DC}">
      <dgm:prSet/>
      <dgm:spPr/>
      <dgm:t>
        <a:bodyPr/>
        <a:lstStyle/>
        <a:p>
          <a:endParaRPr lang="fr-FR"/>
        </a:p>
      </dgm:t>
    </dgm:pt>
    <dgm:pt modelId="{7B9C17F4-8D86-4A90-9711-FF97A25D1536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34 souhaitaient entreprendre des études universitaires</a:t>
          </a:r>
          <a:endParaRPr lang="fr-FR" sz="1400" dirty="0"/>
        </a:p>
      </dgm:t>
    </dgm:pt>
    <dgm:pt modelId="{068C34F1-CE75-4950-AC71-5B5DADBE1A8B}" type="parTrans" cxnId="{FF11CC24-E731-4F1F-9FA2-C895868F3B86}">
      <dgm:prSet/>
      <dgm:spPr/>
    </dgm:pt>
    <dgm:pt modelId="{744DCE95-632A-47F5-9C0E-B0206B31BC49}" type="sibTrans" cxnId="{FF11CC24-E731-4F1F-9FA2-C895868F3B86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42134" custLinFactY="73175" custLinFactNeighborX="47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95738" custLinFactY="-84745" custLinFactNeighborX="-32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DEED7F3E-702C-4C0C-9B58-F7D37AFF08DC}" srcId="{E6C4EC9C-003D-4CF2-998E-5BB0C2615DBC}" destId="{17F4A117-EF43-4748-8034-E64874A4D749}" srcOrd="1" destOrd="0" parTransId="{F9F439F3-18F4-444C-9FE5-8633B21F8EA2}" sibTransId="{32B2E4B8-E484-4384-B25E-56F100763D04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3" presId="urn:microsoft.com/office/officeart/2005/8/layout/vList5"/>
    <dgm:cxn modelId="{B9ECE72F-4E2F-4031-9095-D13F8FC3CA6A}" type="presOf" srcId="{602DC611-D5B3-4636-9F7A-5D4A3F25A1EB}" destId="{50280043-6F05-48F6-B393-3A364DC4C2EB}" srcOrd="0" destOrd="2" presId="urn:microsoft.com/office/officeart/2005/8/layout/vList5"/>
    <dgm:cxn modelId="{3D366AA2-4506-4A5B-8A2F-9DD02F2E6E6E}" type="presOf" srcId="{17F4A117-EF43-4748-8034-E64874A4D749}" destId="{A6723134-DB7F-4244-A7F5-DD68258B3C8C}" srcOrd="0" destOrd="1" presId="urn:microsoft.com/office/officeart/2005/8/layout/vList5"/>
    <dgm:cxn modelId="{CAF64CF4-A4BB-4FD7-BB2B-CAE786F183D2}" srcId="{4BD4AF6E-DD80-46A5-8A2C-4506A3647C89}" destId="{602DC611-D5B3-4636-9F7A-5D4A3F25A1EB}" srcOrd="2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FF11CC24-E731-4F1F-9FA2-C895868F3B86}" srcId="{4BD4AF6E-DD80-46A5-8A2C-4506A3647C89}" destId="{7B9C17F4-8D86-4A90-9711-FF97A25D1536}" srcOrd="1" destOrd="0" parTransId="{068C34F1-CE75-4950-AC71-5B5DADBE1A8B}" sibTransId="{744DCE95-632A-47F5-9C0E-B0206B31BC49}"/>
    <dgm:cxn modelId="{EB189769-453C-4376-AE5B-80D7ACA2F5E3}" type="presOf" srcId="{7B9C17F4-8D86-4A90-9711-FF97A25D1536}" destId="{50280043-6F05-48F6-B393-3A364DC4C2EB}" srcOrd="0" destOrd="1" presId="urn:microsoft.com/office/officeart/2005/8/layout/vList5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3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44 répondants /51 </a:t>
          </a:r>
          <a:r>
            <a:rPr lang="fr-FR" dirty="0" smtClean="0"/>
            <a:t>)</a:t>
          </a:r>
          <a:endParaRPr lang="fr-FR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37 répondants </a:t>
          </a:r>
          <a:r>
            <a:rPr lang="fr-FR" dirty="0" smtClean="0"/>
            <a:t>)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014D26C5-0DDD-40DD-91C2-7837CC4ACB5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contenu pédagogique des </a:t>
          </a:r>
          <a:r>
            <a:rPr lang="fr-FR" dirty="0" smtClean="0"/>
            <a:t>enseignements (8</a:t>
          </a:r>
          <a:r>
            <a:rPr lang="fr-FR" dirty="0" smtClean="0">
              <a:solidFill>
                <a:schemeClr val="tx1"/>
              </a:solidFill>
            </a:rPr>
            <a:t> répondants </a:t>
          </a:r>
          <a:r>
            <a:rPr lang="fr-FR" dirty="0" smtClean="0"/>
            <a:t>)</a:t>
          </a:r>
          <a:endParaRPr lang="fr-FR" dirty="0"/>
        </a:p>
      </dgm:t>
    </dgm:pt>
    <dgm:pt modelId="{92A96A99-62A3-49AB-BDF2-EFCB24CFD94D}" type="parTrans" cxnId="{4DC46C50-D5A2-4CAC-8BAB-D40C8393E231}">
      <dgm:prSet/>
      <dgm:spPr/>
    </dgm:pt>
    <dgm:pt modelId="{320D351A-6338-4D84-B9FD-AE987480A1A5}" type="sibTrans" cxnId="{4DC46C50-D5A2-4CAC-8BAB-D40C8393E231}">
      <dgm:prSet/>
      <dgm:spPr/>
    </dgm:pt>
    <dgm:pt modelId="{008F034A-3960-48F0-9352-5D978E62C11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se préparer à un futur métier </a:t>
          </a:r>
          <a:r>
            <a:rPr lang="fr-FR" baseline="0" dirty="0" smtClean="0">
              <a:solidFill>
                <a:schemeClr val="tx1"/>
              </a:solidFill>
            </a:rPr>
            <a:t>(</a:t>
          </a:r>
          <a:r>
            <a:rPr lang="fr-FR" dirty="0" smtClean="0">
              <a:solidFill>
                <a:schemeClr val="tx1"/>
              </a:solidFill>
            </a:rPr>
            <a:t>20 répondants </a:t>
          </a:r>
          <a:r>
            <a:rPr lang="fr-FR" baseline="0" dirty="0" smtClean="0">
              <a:solidFill>
                <a:schemeClr val="tx1"/>
              </a:solidFill>
            </a:rPr>
            <a:t>) </a:t>
          </a:r>
          <a:endParaRPr lang="fr-FR" dirty="0"/>
        </a:p>
      </dgm:t>
    </dgm:pt>
    <dgm:pt modelId="{6209F727-E490-4565-8525-52F3DB62D052}" type="parTrans" cxnId="{100A494E-893F-4866-A56B-C7B846CAA5BD}">
      <dgm:prSet/>
      <dgm:spPr/>
    </dgm:pt>
    <dgm:pt modelId="{7E910C5B-53FB-4DE8-B4AC-12E0BF2C9B6F}" type="sibTrans" cxnId="{100A494E-893F-4866-A56B-C7B846CAA5BD}">
      <dgm:prSet/>
      <dgm:spPr/>
    </dgm:pt>
    <dgm:pt modelId="{89FDD000-4A7B-4C80-822A-298C628A64B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renforcer sa culture générale </a:t>
          </a:r>
          <a:r>
            <a:rPr lang="fr-FR" dirty="0" smtClean="0">
              <a:solidFill>
                <a:schemeClr val="tx1"/>
              </a:solidFill>
            </a:rPr>
            <a:t>(20 répondants )</a:t>
          </a:r>
          <a:endParaRPr lang="fr-FR" dirty="0"/>
        </a:p>
      </dgm:t>
    </dgm:pt>
    <dgm:pt modelId="{7FE1AB3B-A86A-46C8-B611-4CE32A033E5A}" type="parTrans" cxnId="{276C9C95-32E0-4082-8F00-C09EE355AC91}">
      <dgm:prSet/>
      <dgm:spPr/>
    </dgm:pt>
    <dgm:pt modelId="{4FDEFC4E-217B-4ACB-BC03-7D16CE248C7B}" type="sibTrans" cxnId="{276C9C95-32E0-4082-8F00-C09EE355AC91}">
      <dgm:prSet/>
      <dgm:spPr/>
    </dgm:pt>
    <dgm:pt modelId="{4CC5AB72-DCBC-45B0-A699-4C9CBA117E9F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l’assiduité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24 répondants </a:t>
          </a:r>
          <a:r>
            <a:rPr lang="fr-FR" dirty="0" smtClean="0"/>
            <a:t>) </a:t>
          </a:r>
          <a:endParaRPr lang="fr-FR" dirty="0"/>
        </a:p>
      </dgm:t>
    </dgm:pt>
    <dgm:pt modelId="{EADD7688-1E9B-47D5-BEE7-7941D80C5004}" type="parTrans" cxnId="{82F8EA47-31F1-47DE-9C4C-592FDFAFACFC}">
      <dgm:prSet/>
      <dgm:spPr/>
    </dgm:pt>
    <dgm:pt modelId="{121BA3CA-7798-479D-9675-13ED77751405}" type="sibTrans" cxnId="{82F8EA47-31F1-47DE-9C4C-592FDFAFACFC}">
      <dgm:prSet/>
      <dgm:spPr/>
    </dgm:pt>
    <dgm:pt modelId="{0B581A63-7E5C-476D-B7D3-54228FCB51E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d’autonomie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21 répondants </a:t>
          </a:r>
          <a:r>
            <a:rPr lang="fr-FR" dirty="0" smtClean="0"/>
            <a:t>)</a:t>
          </a:r>
          <a:endParaRPr lang="fr-FR" dirty="0"/>
        </a:p>
      </dgm:t>
    </dgm:pt>
    <dgm:pt modelId="{03CC1737-AB05-4926-A6E8-E5CAB103E755}" type="parTrans" cxnId="{20A6A04B-5154-44E7-BE4F-4887E8AF7CAC}">
      <dgm:prSet/>
      <dgm:spPr/>
    </dgm:pt>
    <dgm:pt modelId="{6F4BBA8D-15A0-48DC-A040-7E1072F6C905}" type="sibTrans" cxnId="{20A6A04B-5154-44E7-BE4F-4887E8AF7CAC}">
      <dgm:prSet/>
      <dgm:spPr/>
    </dgm:pt>
    <dgm:pt modelId="{76C6531C-384C-4E88-A43F-ECDACA205A1E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réalisation de soi </a:t>
          </a:r>
          <a:r>
            <a:rPr lang="fr-FR" baseline="0" dirty="0" smtClean="0">
              <a:solidFill>
                <a:schemeClr val="tx1"/>
              </a:solidFill>
            </a:rPr>
            <a:t>(</a:t>
          </a:r>
          <a:r>
            <a:rPr lang="fr-FR" dirty="0" smtClean="0">
              <a:solidFill>
                <a:schemeClr val="tx1"/>
              </a:solidFill>
            </a:rPr>
            <a:t>14 répondants </a:t>
          </a:r>
          <a:r>
            <a:rPr lang="fr-FR" baseline="0" dirty="0" smtClean="0">
              <a:solidFill>
                <a:schemeClr val="tx1"/>
              </a:solidFill>
            </a:rPr>
            <a:t>)</a:t>
          </a:r>
          <a:endParaRPr lang="fr-FR" dirty="0"/>
        </a:p>
      </dgm:t>
    </dgm:pt>
    <dgm:pt modelId="{861E3692-6B12-4922-963D-29837139D379}" type="parTrans" cxnId="{9EC8F5CF-CCB9-434A-B4D1-B90FBC351140}">
      <dgm:prSet/>
      <dgm:spPr/>
    </dgm:pt>
    <dgm:pt modelId="{4D8FC6E8-F7BB-4868-8E68-7FE467672817}" type="sibTrans" cxnId="{9EC8F5CF-CCB9-434A-B4D1-B90FBC351140}">
      <dgm:prSet/>
      <dgm:spPr/>
    </dgm:pt>
    <dgm:pt modelId="{30EFA41C-386D-44FF-9832-02B2D98836C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savoir </a:t>
          </a:r>
          <a:r>
            <a:rPr lang="fr-FR" dirty="0" smtClean="0">
              <a:solidFill>
                <a:schemeClr val="tx1"/>
              </a:solidFill>
            </a:rPr>
            <a:t>(31 répondants /51)</a:t>
          </a:r>
          <a:endParaRPr lang="fr-FR" dirty="0"/>
        </a:p>
      </dgm:t>
    </dgm:pt>
    <dgm:pt modelId="{4D26B5BE-8858-461F-B78E-9A35018FE38D}" type="parTrans" cxnId="{E10131F2-98AD-4FC9-89C7-254F763237CD}">
      <dgm:prSet/>
      <dgm:spPr/>
    </dgm:pt>
    <dgm:pt modelId="{F35831FB-DEEA-4B7A-9D59-8C5E069DEEF9}" type="sibTrans" cxnId="{E10131F2-98AD-4FC9-89C7-254F763237CD}">
      <dgm:prSet/>
      <dgm:spPr/>
    </dgm:pt>
    <dgm:pt modelId="{F3AD6372-BD70-4957-966F-CEB9A2F0F6AE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construction d’un avenir professionnel </a:t>
          </a:r>
          <a:r>
            <a:rPr lang="fr-FR" baseline="0" dirty="0" smtClean="0">
              <a:solidFill>
                <a:schemeClr val="tx1"/>
              </a:solidFill>
            </a:rPr>
            <a:t>(</a:t>
          </a:r>
          <a:r>
            <a:rPr lang="fr-FR" dirty="0" smtClean="0">
              <a:solidFill>
                <a:schemeClr val="tx1"/>
              </a:solidFill>
            </a:rPr>
            <a:t>15 répondants </a:t>
          </a:r>
          <a:r>
            <a:rPr lang="fr-FR" baseline="0" dirty="0" smtClean="0">
              <a:solidFill>
                <a:schemeClr val="tx1"/>
              </a:solidFill>
            </a:rPr>
            <a:t>)</a:t>
          </a:r>
          <a:endParaRPr lang="fr-FR" dirty="0"/>
        </a:p>
      </dgm:t>
    </dgm:pt>
    <dgm:pt modelId="{BF4D5565-ECB9-4B24-B224-FC4204EE155A}" type="parTrans" cxnId="{16066F4B-96D2-4458-91EB-2E809101D8C0}">
      <dgm:prSet/>
      <dgm:spPr/>
    </dgm:pt>
    <dgm:pt modelId="{4CF28A75-0B31-4C05-9F0B-42BF258A5F7D}" type="sibTrans" cxnId="{16066F4B-96D2-4458-91EB-2E809101D8C0}">
      <dgm:prSet/>
      <dgm:spPr/>
    </dgm:pt>
    <dgm:pt modelId="{6560D364-0D0F-4396-9B2B-F8ED64DB906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culture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20 répondants </a:t>
          </a:r>
          <a:r>
            <a:rPr lang="fr-FR" dirty="0" smtClean="0"/>
            <a:t>)</a:t>
          </a:r>
          <a:endParaRPr lang="fr-FR" dirty="0"/>
        </a:p>
      </dgm:t>
    </dgm:pt>
    <dgm:pt modelId="{7ED1219C-1280-44A8-991C-894A36B33887}" type="parTrans" cxnId="{3A07A61C-DDF2-4BEA-9954-93381B4488AF}">
      <dgm:prSet/>
      <dgm:spPr/>
    </dgm:pt>
    <dgm:pt modelId="{5E945765-AC85-4E78-A6AF-EC8C1E948650}" type="sibTrans" cxnId="{3A07A61C-DDF2-4BEA-9954-93381B4488AF}">
      <dgm:prSet/>
      <dgm:spPr/>
    </dgm:pt>
    <dgm:pt modelId="{A3622BB8-31B4-4EE8-8BA1-DC2A286CF2F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baseline="0" dirty="0" smtClean="0">
              <a:solidFill>
                <a:schemeClr val="tx1"/>
              </a:solidFill>
            </a:rPr>
            <a:t>(</a:t>
          </a:r>
          <a:r>
            <a:rPr lang="fr-FR" dirty="0" smtClean="0">
              <a:solidFill>
                <a:schemeClr val="tx1"/>
              </a:solidFill>
            </a:rPr>
            <a:t>26 répondants /51 </a:t>
          </a:r>
          <a:r>
            <a:rPr lang="fr-FR" baseline="0" dirty="0" smtClean="0">
              <a:solidFill>
                <a:schemeClr val="tx1"/>
              </a:solidFill>
            </a:rPr>
            <a:t>)</a:t>
          </a:r>
          <a:endParaRPr lang="fr-FR" dirty="0"/>
        </a:p>
      </dgm:t>
    </dgm:pt>
    <dgm:pt modelId="{5E6F2229-12B5-413A-AD26-9CC4A6EB2BF2}" type="parTrans" cxnId="{8C0AEC45-D802-4619-89AE-1DB8BF04D06E}">
      <dgm:prSet/>
      <dgm:spPr/>
    </dgm:pt>
    <dgm:pt modelId="{561332C3-5529-4AB3-BDD7-188A27A908D0}" type="sibTrans" cxnId="{8C0AEC45-D802-4619-89AE-1DB8BF04D06E}">
      <dgm:prSet/>
      <dgm:spPr/>
    </dgm:pt>
    <dgm:pt modelId="{8AD4C68A-599F-4551-90AF-B2D1B3F6B40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développer des capacités d’analyse et le sens </a:t>
          </a:r>
          <a:r>
            <a:rPr lang="fr-FR" dirty="0" smtClean="0"/>
            <a:t>critique (</a:t>
          </a:r>
          <a:r>
            <a:rPr lang="fr-FR" dirty="0" smtClean="0">
              <a:solidFill>
                <a:schemeClr val="tx1"/>
              </a:solidFill>
            </a:rPr>
            <a:t>11 )</a:t>
          </a:r>
          <a:endParaRPr lang="fr-FR" dirty="0"/>
        </a:p>
      </dgm:t>
    </dgm:pt>
    <dgm:pt modelId="{43B19739-BF9C-47DE-8859-2773BD43D159}" type="parTrans" cxnId="{82ABCA9A-BBDF-444D-9C07-C5BAECA89480}">
      <dgm:prSet/>
      <dgm:spPr/>
    </dgm:pt>
    <dgm:pt modelId="{C66043AF-9A32-42A3-9562-632F72435AE5}" type="sibTrans" cxnId="{82ABCA9A-BBDF-444D-9C07-C5BAECA89480}">
      <dgm:prSet/>
      <dgm:spPr/>
    </dgm:pt>
    <dgm:pt modelId="{2139AC79-20D5-413A-946D-950DF4BAFC2A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liberté d’organiser son emploi du temps, l’autonomie </a:t>
          </a:r>
          <a:r>
            <a:rPr lang="fr-FR" dirty="0" smtClean="0"/>
            <a:t>(8)</a:t>
          </a:r>
          <a:r>
            <a:rPr lang="fr-FR" dirty="0" smtClean="0"/>
            <a:t> </a:t>
          </a:r>
          <a:endParaRPr lang="fr-FR" dirty="0"/>
        </a:p>
      </dgm:t>
    </dgm:pt>
    <dgm:pt modelId="{A2C96E30-89EF-4B56-879F-BBE603BE51D1}" type="parTrans" cxnId="{B2AA47F3-EDC2-4BA1-B2C2-2164EFA3FB26}">
      <dgm:prSet/>
      <dgm:spPr/>
    </dgm:pt>
    <dgm:pt modelId="{18DFA817-B3D3-45E0-9660-5E6A68D3239E}" type="sibTrans" cxnId="{B2AA47F3-EDC2-4BA1-B2C2-2164EFA3FB26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2F8EA47-31F1-47DE-9C4C-592FDFAFACFC}" srcId="{4BD4AF6E-DD80-46A5-8A2C-4506A3647C89}" destId="{4CC5AB72-DCBC-45B0-A699-4C9CBA117E9F}" srcOrd="2" destOrd="0" parTransId="{EADD7688-1E9B-47D5-BEE7-7941D80C5004}" sibTransId="{121BA3CA-7798-479D-9675-13ED77751405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8C0AEC45-D802-4619-89AE-1DB8BF04D06E}" srcId="{E6C4EC9C-003D-4CF2-998E-5BB0C2615DBC}" destId="{A3622BB8-31B4-4EE8-8BA1-DC2A286CF2F2}" srcOrd="0" destOrd="0" parTransId="{5E6F2229-12B5-413A-AD26-9CC4A6EB2BF2}" sibTransId="{561332C3-5529-4AB3-BDD7-188A27A908D0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F61A67AD-9F0F-43B1-89AB-E6EB77E0219F}" type="presOf" srcId="{F3AD6372-BD70-4957-966F-CEB9A2F0F6AE}" destId="{E2D4D233-7564-49A0-8EDD-DC2CD80526EB}" srcOrd="0" destOrd="4" presId="urn:microsoft.com/office/officeart/2005/8/layout/vList5"/>
    <dgm:cxn modelId="{F62ABF26-5334-4B17-8CA5-CECEBA04D66C}" type="presOf" srcId="{008F034A-3960-48F0-9352-5D978E62C111}" destId="{A6723134-DB7F-4244-A7F5-DD68258B3C8C}" srcOrd="0" destOrd="1" presId="urn:microsoft.com/office/officeart/2005/8/layout/vList5"/>
    <dgm:cxn modelId="{5B7B72D3-1914-4EEC-A86D-538459E7F53F}" type="presOf" srcId="{8AD4C68A-599F-4551-90AF-B2D1B3F6B407}" destId="{A6723134-DB7F-4244-A7F5-DD68258B3C8C}" srcOrd="0" destOrd="3" presId="urn:microsoft.com/office/officeart/2005/8/layout/vList5"/>
    <dgm:cxn modelId="{9EC8F5CF-CCB9-434A-B4D1-B90FBC351140}" srcId="{02651DC6-2737-45E2-8520-9D9D780501BD}" destId="{76C6531C-384C-4E88-A43F-ECDACA205A1E}" srcOrd="3" destOrd="0" parTransId="{861E3692-6B12-4922-963D-29837139D379}" sibTransId="{4D8FC6E8-F7BB-4868-8E68-7FE467672817}"/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E8B4C593-10EF-4591-B4B0-6870DC296019}" type="presOf" srcId="{014D26C5-0DDD-40DD-91C2-7837CC4ACB54}" destId="{50280043-6F05-48F6-B393-3A364DC4C2EB}" srcOrd="0" destOrd="3" presId="urn:microsoft.com/office/officeart/2005/8/layout/vList5"/>
    <dgm:cxn modelId="{B2AA47F3-EDC2-4BA1-B2C2-2164EFA3FB26}" srcId="{4BD4AF6E-DD80-46A5-8A2C-4506A3647C89}" destId="{2139AC79-20D5-413A-946D-950DF4BAFC2A}" srcOrd="4" destOrd="0" parTransId="{A2C96E30-89EF-4B56-879F-BBE603BE51D1}" sibTransId="{18DFA817-B3D3-45E0-9660-5E6A68D3239E}"/>
    <dgm:cxn modelId="{1DBD57C2-8D16-4A87-BCC1-1339E5458181}" type="presOf" srcId="{0B581A63-7E5C-476D-B7D3-54228FCB51E7}" destId="{E2D4D233-7564-49A0-8EDD-DC2CD80526EB}" srcOrd="0" destOrd="1" presId="urn:microsoft.com/office/officeart/2005/8/layout/vList5"/>
    <dgm:cxn modelId="{100A494E-893F-4866-A56B-C7B846CAA5BD}" srcId="{E6C4EC9C-003D-4CF2-998E-5BB0C2615DBC}" destId="{008F034A-3960-48F0-9352-5D978E62C111}" srcOrd="1" destOrd="0" parTransId="{6209F727-E490-4565-8525-52F3DB62D052}" sibTransId="{7E910C5B-53FB-4DE8-B4AC-12E0BF2C9B6F}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F79EC44D-C10F-4818-840C-2008F600EC92}" type="presOf" srcId="{89FDD000-4A7B-4C80-822A-298C628A64B4}" destId="{A6723134-DB7F-4244-A7F5-DD68258B3C8C}" srcOrd="0" destOrd="2" presId="urn:microsoft.com/office/officeart/2005/8/layout/vList5"/>
    <dgm:cxn modelId="{4DC46C50-D5A2-4CAC-8BAB-D40C8393E231}" srcId="{4BD4AF6E-DD80-46A5-8A2C-4506A3647C89}" destId="{014D26C5-0DDD-40DD-91C2-7837CC4ACB54}" srcOrd="3" destOrd="0" parTransId="{92A96A99-62A3-49AB-BDF2-EFCB24CFD94D}" sibTransId="{320D351A-6338-4D84-B9FD-AE987480A1A5}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82ABCA9A-BBDF-444D-9C07-C5BAECA89480}" srcId="{E6C4EC9C-003D-4CF2-998E-5BB0C2615DBC}" destId="{8AD4C68A-599F-4551-90AF-B2D1B3F6B407}" srcOrd="3" destOrd="0" parTransId="{43B19739-BF9C-47DE-8859-2773BD43D159}" sibTransId="{C66043AF-9A32-42A3-9562-632F72435AE5}"/>
    <dgm:cxn modelId="{A1270D49-7196-4191-8777-013C78F07E09}" type="presOf" srcId="{6560D364-0D0F-4396-9B2B-F8ED64DB9067}" destId="{E2D4D233-7564-49A0-8EDD-DC2CD80526EB}" srcOrd="0" destOrd="2" presId="urn:microsoft.com/office/officeart/2005/8/layout/vList5"/>
    <dgm:cxn modelId="{8472DE44-79AE-41F2-93DA-14BC79B761BD}" type="presOf" srcId="{2139AC79-20D5-413A-946D-950DF4BAFC2A}" destId="{50280043-6F05-48F6-B393-3A364DC4C2EB}" srcOrd="0" destOrd="4" presId="urn:microsoft.com/office/officeart/2005/8/layout/vList5"/>
    <dgm:cxn modelId="{3A07A61C-DDF2-4BEA-9954-93381B4488AF}" srcId="{02651DC6-2737-45E2-8520-9D9D780501BD}" destId="{6560D364-0D0F-4396-9B2B-F8ED64DB9067}" srcOrd="2" destOrd="0" parTransId="{7ED1219C-1280-44A8-991C-894A36B33887}" sibTransId="{5E945765-AC85-4E78-A6AF-EC8C1E948650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16066F4B-96D2-4458-91EB-2E809101D8C0}" srcId="{02651DC6-2737-45E2-8520-9D9D780501BD}" destId="{F3AD6372-BD70-4957-966F-CEB9A2F0F6AE}" srcOrd="4" destOrd="0" parTransId="{BF4D5565-ECB9-4B24-B224-FC4204EE155A}" sibTransId="{4CF28A75-0B31-4C05-9F0B-42BF258A5F7D}"/>
    <dgm:cxn modelId="{9F4BE75B-5D04-433C-A2C5-046F847F40DC}" type="presOf" srcId="{4CC5AB72-DCBC-45B0-A699-4C9CBA117E9F}" destId="{50280043-6F05-48F6-B393-3A364DC4C2EB}" srcOrd="0" destOrd="2" presId="urn:microsoft.com/office/officeart/2005/8/layout/vList5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6D58C3FF-E078-407D-A644-43F03D0113E5}" type="presOf" srcId="{30EFA41C-386D-44FF-9832-02B2D98836C4}" destId="{E2D4D233-7564-49A0-8EDD-DC2CD80526EB}" srcOrd="0" destOrd="0" presId="urn:microsoft.com/office/officeart/2005/8/layout/vList5"/>
    <dgm:cxn modelId="{276C9C95-32E0-4082-8F00-C09EE355AC91}" srcId="{E6C4EC9C-003D-4CF2-998E-5BB0C2615DBC}" destId="{89FDD000-4A7B-4C80-822A-298C628A64B4}" srcOrd="2" destOrd="0" parTransId="{7FE1AB3B-A86A-46C8-B611-4CE32A033E5A}" sibTransId="{4FDEFC4E-217B-4ACB-BC03-7D16CE248C7B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20A6A04B-5154-44E7-BE4F-4887E8AF7CAC}" srcId="{02651DC6-2737-45E2-8520-9D9D780501BD}" destId="{0B581A63-7E5C-476D-B7D3-54228FCB51E7}" srcOrd="1" destOrd="0" parTransId="{03CC1737-AB05-4926-A6E8-E5CAB103E755}" sibTransId="{6F4BBA8D-15A0-48DC-A040-7E1072F6C905}"/>
    <dgm:cxn modelId="{A6FF0923-A982-49F9-AEE3-EEBEE856F1BA}" type="presOf" srcId="{76C6531C-384C-4E88-A43F-ECDACA205A1E}" destId="{E2D4D233-7564-49A0-8EDD-DC2CD80526EB}" srcOrd="0" destOrd="3" presId="urn:microsoft.com/office/officeart/2005/8/layout/vList5"/>
    <dgm:cxn modelId="{BF0E509A-EA0A-4A82-9DE7-0681CB7B1FE7}" type="presOf" srcId="{A3622BB8-31B4-4EE8-8BA1-DC2A286CF2F2}" destId="{A6723134-DB7F-4244-A7F5-DD68258B3C8C}" srcOrd="0" destOrd="0" presId="urn:microsoft.com/office/officeart/2005/8/layout/vList5"/>
    <dgm:cxn modelId="{E10131F2-98AD-4FC9-89C7-254F763237CD}" srcId="{02651DC6-2737-45E2-8520-9D9D780501BD}" destId="{30EFA41C-386D-44FF-9832-02B2D98836C4}" srcOrd="0" destOrd="0" parTransId="{4D26B5BE-8858-461F-B78E-9A35018FE38D}" sibTransId="{F35831FB-DEEA-4B7A-9D59-8C5E069DEEF9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63% sont satisfaits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27% envisagent d’adhérer à une association étudiante, 64% veulent assister aux spectacles de la Fabrique culturelle.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050" dirty="0" smtClean="0"/>
            <a:t>53% des étudiants répondants ont consulté le site internet pour se documenter sur la formation et les procédures d’inscription.</a:t>
          </a:r>
          <a:endParaRPr lang="fr-FR" sz="7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6% 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51% 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67% 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14% des répondants ont bénéficié du dispositif de parrainage. </a:t>
          </a:r>
          <a:r>
            <a:rPr lang="fr-FR" sz="1100" dirty="0" smtClean="0">
              <a:solidFill>
                <a:schemeClr val="tx1"/>
              </a:solidFill>
            </a:rPr>
            <a:t>Parmi eux, 71% ont participé à la visite du campus et tous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6% des répondants déclarent avoir bénéficié 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050" dirty="0" smtClean="0"/>
            <a:t>31% ont assisté une journée de découverte de l’UTM lorsqu’ils étaient en première.</a:t>
          </a:r>
          <a:endParaRPr lang="fr-FR" sz="105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Parmi eux, 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75% 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6DDE8F69-F9CE-4E3F-AE13-0D7C98BB7BD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050" dirty="0" smtClean="0"/>
            <a:t>31% sont allés au salon </a:t>
          </a:r>
          <a:r>
            <a:rPr lang="fr-FR" sz="1050" dirty="0" err="1" smtClean="0"/>
            <a:t>Infosup</a:t>
          </a:r>
          <a:r>
            <a:rPr lang="fr-FR" sz="1050" dirty="0" smtClean="0"/>
            <a:t>.</a:t>
          </a:r>
          <a:endParaRPr lang="fr-FR" sz="1050" dirty="0"/>
        </a:p>
      </dgm:t>
    </dgm:pt>
    <dgm:pt modelId="{81F2693F-50C7-43BD-A54F-BDE8D8683125}" type="parTrans" cxnId="{E7C0DB05-00D7-4822-BEBE-2BAB95353006}">
      <dgm:prSet/>
      <dgm:spPr/>
      <dgm:t>
        <a:bodyPr/>
        <a:lstStyle/>
        <a:p>
          <a:endParaRPr lang="fr-FR"/>
        </a:p>
      </dgm:t>
    </dgm:pt>
    <dgm:pt modelId="{D49322E5-B353-4ABA-83F7-D4D58F4A42F8}" type="sibTrans" cxnId="{E7C0DB05-00D7-4822-BEBE-2BAB95353006}">
      <dgm:prSet/>
      <dgm:spPr/>
      <dgm:t>
        <a:bodyPr/>
        <a:lstStyle/>
        <a:p>
          <a:endParaRPr lang="fr-FR"/>
        </a:p>
      </dgm:t>
    </dgm:pt>
    <dgm:pt modelId="{3E880E66-12A3-4873-893D-12B5D988F12C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050" dirty="0" smtClean="0"/>
            <a:t>22% ont assisté à la journée portes ouvertes</a:t>
          </a:r>
          <a:r>
            <a:rPr lang="fr-FR" sz="1100" dirty="0" smtClean="0"/>
            <a:t>.</a:t>
          </a:r>
          <a:endParaRPr lang="fr-FR" sz="1100" dirty="0"/>
        </a:p>
      </dgm:t>
    </dgm:pt>
    <dgm:pt modelId="{50D2EFB9-AF72-484C-A318-7E5CF7F729CD}" type="parTrans" cxnId="{16E3A013-E574-4705-89CE-E0746A870947}">
      <dgm:prSet/>
      <dgm:spPr/>
      <dgm:t>
        <a:bodyPr/>
        <a:lstStyle/>
        <a:p>
          <a:endParaRPr lang="fr-FR"/>
        </a:p>
      </dgm:t>
    </dgm:pt>
    <dgm:pt modelId="{33953F6D-4517-454E-AEC2-E57AB7FBA0DB}" type="sibTrans" cxnId="{16E3A013-E574-4705-89CE-E0746A870947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75537" custLinFactNeighborX="272" custLinFactNeighborY="-615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ScaleY="130915" custLinFactNeighborX="-76" custLinFactNeighborY="-244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43685" custLinFactNeighborY="-552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E7C0DB05-00D7-4822-BEBE-2BAB95353006}" srcId="{4BD4AF6E-DD80-46A5-8A2C-4506A3647C89}" destId="{6DDE8F69-F9CE-4E3F-AE13-0D7C98BB7BD1}" srcOrd="2" destOrd="0" parTransId="{81F2693F-50C7-43BD-A54F-BDE8D8683125}" sibTransId="{D49322E5-B353-4ABA-83F7-D4D58F4A42F8}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65026440-E288-41E4-8CB6-78CE796E8CCD}" type="presOf" srcId="{6DDE8F69-F9CE-4E3F-AE13-0D7C98BB7BD1}" destId="{50280043-6F05-48F6-B393-3A364DC4C2EB}" srcOrd="0" destOrd="2" presId="urn:microsoft.com/office/officeart/2005/8/layout/vList5"/>
    <dgm:cxn modelId="{AB105866-B9DE-486B-8C11-F5EC7950F9CD}" type="presOf" srcId="{3E880E66-12A3-4873-893D-12B5D988F12C}" destId="{50280043-6F05-48F6-B393-3A364DC4C2EB}" srcOrd="0" destOrd="3" presId="urn:microsoft.com/office/officeart/2005/8/layout/vList5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F971002D-03DA-4A53-8292-38B30D0F31BC}" srcId="{4BD4AF6E-DD80-46A5-8A2C-4506A3647C89}" destId="{3F9DBDAD-A3D8-4758-9552-9BD6516BC4C2}" srcOrd="1" destOrd="0" parTransId="{D1C61518-F556-452A-BED0-D5662B71FE28}" sibTransId="{D29302A9-6B4D-46F5-89EB-957BBF0B2898}"/>
    <dgm:cxn modelId="{16E3A013-E574-4705-89CE-E0746A870947}" srcId="{4BD4AF6E-DD80-46A5-8A2C-4506A3647C89}" destId="{3E880E66-12A3-4873-893D-12B5D988F12C}" srcOrd="3" destOrd="0" parTransId="{50D2EFB9-AF72-484C-A318-7E5CF7F729CD}" sibTransId="{33953F6D-4517-454E-AEC2-E57AB7FBA0DB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2E7F1296-91FE-45D3-8AFE-1889257D88DC}" type="presOf" srcId="{3F9DBDAD-A3D8-4758-9552-9BD6516BC4C2}" destId="{50280043-6F05-48F6-B393-3A364DC4C2EB}" srcOrd="0" destOrd="1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Effectif total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23 541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33%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67%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5 950 étudiants inscrits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smtClean="0"/>
            <a:t>en L1 soit 25% de l’effectif total</a:t>
          </a:r>
          <a:endParaRPr lang="fr-FR" sz="11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solidFill>
                <a:schemeClr val="bg1"/>
              </a:solidFill>
            </a:rPr>
            <a:t>Effectif UFR LPM 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2 152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609 étudiants inscrits en L1 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42%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58%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Âge moyen : 22 ans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>
              <a:solidFill>
                <a:schemeClr val="bg1"/>
              </a:solidFill>
            </a:rPr>
            <a:t>51% de bacheliers</a:t>
          </a:r>
          <a:endParaRPr lang="fr-FR" sz="1100" kern="1200" dirty="0"/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/>
            <a:t>Effectif département Lettres Modernes, Cinéma et Occitan 2012/2013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 827 étudiants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251 étudiants inscrits en L1: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26% d’hommes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74% de femmes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85724" y="-1832924"/>
          <a:ext cx="120654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32/51 se </a:t>
          </a:r>
          <a:r>
            <a:rPr lang="fr-FR" sz="1400" kern="1200" dirty="0" smtClean="0"/>
            <a:t>sont informés sur les débouchés de la discipline ou du domaine.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34 ont </a:t>
          </a:r>
          <a:r>
            <a:rPr lang="fr-FR" sz="1400" kern="1200" dirty="0" smtClean="0">
              <a:solidFill>
                <a:schemeClr val="tx1"/>
              </a:solidFill>
            </a:rPr>
            <a:t>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23 répondants</a:t>
          </a:r>
          <a:r>
            <a:rPr lang="fr-FR" sz="1400" b="0" kern="1200" dirty="0" smtClean="0">
              <a:solidFill>
                <a:schemeClr val="tx1"/>
              </a:solidFill>
            </a:rPr>
            <a:t>, la discipline est utile pour réaliser leur projet professionnel.</a:t>
          </a:r>
          <a:endParaRPr lang="fr-FR" sz="1400" kern="1200" dirty="0"/>
        </a:p>
      </dsp:txBody>
      <dsp:txXfrm rot="5400000">
        <a:off x="4585724" y="-1832924"/>
        <a:ext cx="1206540" cy="4880252"/>
      </dsp:txXfrm>
    </dsp:sp>
    <dsp:sp modelId="{ED65357B-54B3-4C7F-B6A9-EDFB8B5312AA}">
      <dsp:nvSpPr>
        <dsp:cNvPr id="0" name=""/>
        <dsp:cNvSpPr/>
      </dsp:nvSpPr>
      <dsp:spPr>
        <a:xfrm>
          <a:off x="3726" y="789"/>
          <a:ext cx="2745141" cy="1212823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789"/>
        <a:ext cx="2745141" cy="1212823"/>
      </dsp:txXfrm>
    </dsp:sp>
    <dsp:sp modelId="{A6723134-DB7F-4244-A7F5-DD68258B3C8C}">
      <dsp:nvSpPr>
        <dsp:cNvPr id="0" name=""/>
        <dsp:cNvSpPr/>
      </dsp:nvSpPr>
      <dsp:spPr>
        <a:xfrm rot="5400000">
          <a:off x="4533107" y="1277512"/>
          <a:ext cx="1319227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40/51 répondants</a:t>
          </a:r>
          <a:r>
            <a:rPr lang="fr-FR" sz="1400" b="0" kern="1200" dirty="0" smtClean="0">
              <a:solidFill>
                <a:schemeClr val="tx1"/>
              </a:solidFill>
            </a:rPr>
            <a:t>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17 estiment </a:t>
          </a:r>
          <a:r>
            <a:rPr lang="fr-FR" sz="1400" b="0" kern="1200" dirty="0" smtClean="0">
              <a:solidFill>
                <a:schemeClr val="tx1"/>
              </a:solidFill>
            </a:rPr>
            <a:t>avoir des aptitudes dans la discipline choisie.</a:t>
          </a:r>
          <a:endParaRPr lang="fr-FR" sz="1400" kern="1200" dirty="0"/>
        </a:p>
      </dsp:txBody>
      <dsp:txXfrm rot="5400000">
        <a:off x="4533107" y="1277512"/>
        <a:ext cx="1319227" cy="4880252"/>
      </dsp:txXfrm>
    </dsp:sp>
    <dsp:sp modelId="{8E1C7C36-B28E-463E-9B7C-CBD4F4A7DFE7}">
      <dsp:nvSpPr>
        <dsp:cNvPr id="0" name=""/>
        <dsp:cNvSpPr/>
      </dsp:nvSpPr>
      <dsp:spPr>
        <a:xfrm>
          <a:off x="3726" y="2883462"/>
          <a:ext cx="2745141" cy="167735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2883462"/>
        <a:ext cx="2745141" cy="1677355"/>
      </dsp:txXfrm>
    </dsp:sp>
    <dsp:sp modelId="{50280043-6F05-48F6-B393-3A364DC4C2EB}">
      <dsp:nvSpPr>
        <dsp:cNvPr id="0" name=""/>
        <dsp:cNvSpPr/>
      </dsp:nvSpPr>
      <dsp:spPr>
        <a:xfrm rot="5400000">
          <a:off x="4271776" y="-239483"/>
          <a:ext cx="1816757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32/51 étudiants </a:t>
          </a:r>
          <a:r>
            <a:rPr lang="fr-FR" sz="1400" kern="1200" dirty="0" smtClean="0"/>
            <a:t>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34 souhaitaient entreprendre des études universitaires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20 répondants </a:t>
          </a:r>
          <a:r>
            <a:rPr lang="fr-FR" sz="1400" kern="1200" dirty="0" smtClean="0"/>
            <a:t>envisagent de suivre un parcours d’études long (master 2).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30 connaissent </a:t>
          </a:r>
          <a:r>
            <a:rPr lang="fr-FR" sz="1400" kern="1200" dirty="0" smtClean="0"/>
            <a:t>les poursuites d’études proposées dans leur discipline. </a:t>
          </a:r>
          <a:endParaRPr lang="fr-FR" sz="1400" kern="1200" dirty="0"/>
        </a:p>
      </dsp:txBody>
      <dsp:txXfrm rot="5400000">
        <a:off x="4271776" y="-239483"/>
        <a:ext cx="1816757" cy="4880252"/>
      </dsp:txXfrm>
    </dsp:sp>
    <dsp:sp modelId="{D26BBCC6-3BAD-4683-92E0-56281F08A9CC}">
      <dsp:nvSpPr>
        <dsp:cNvPr id="0" name=""/>
        <dsp:cNvSpPr/>
      </dsp:nvSpPr>
      <dsp:spPr>
        <a:xfrm>
          <a:off x="3726" y="1414364"/>
          <a:ext cx="2745141" cy="1545684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414364"/>
        <a:ext cx="2745141" cy="154568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savoir </a:t>
          </a:r>
          <a:r>
            <a:rPr lang="fr-FR" sz="1300" kern="1200" dirty="0" smtClean="0">
              <a:solidFill>
                <a:schemeClr val="tx1"/>
              </a:solidFill>
            </a:rPr>
            <a:t>(31 répondants /51)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d’autonomie </a:t>
          </a:r>
          <a:r>
            <a:rPr lang="fr-FR" sz="1300" kern="1200" dirty="0" smtClean="0"/>
            <a:t>(</a:t>
          </a:r>
          <a:r>
            <a:rPr lang="fr-FR" sz="1300" kern="1200" dirty="0" smtClean="0">
              <a:solidFill>
                <a:schemeClr val="tx1"/>
              </a:solidFill>
            </a:rPr>
            <a:t>21 répondants </a:t>
          </a:r>
          <a:r>
            <a:rPr lang="fr-FR" sz="1300" kern="1200" dirty="0" smtClean="0"/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culture </a:t>
          </a:r>
          <a:r>
            <a:rPr lang="fr-FR" sz="1300" kern="1200" dirty="0" smtClean="0"/>
            <a:t>(</a:t>
          </a:r>
          <a:r>
            <a:rPr lang="fr-FR" sz="1300" kern="1200" dirty="0" smtClean="0">
              <a:solidFill>
                <a:schemeClr val="tx1"/>
              </a:solidFill>
            </a:rPr>
            <a:t>20 répondants </a:t>
          </a:r>
          <a:r>
            <a:rPr lang="fr-FR" sz="1300" kern="1200" dirty="0" smtClean="0"/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réalisation de soi </a:t>
          </a:r>
          <a:r>
            <a:rPr lang="fr-FR" sz="1300" kern="1200" baseline="0" dirty="0" smtClean="0">
              <a:solidFill>
                <a:schemeClr val="tx1"/>
              </a:solidFill>
            </a:rPr>
            <a:t>(</a:t>
          </a:r>
          <a:r>
            <a:rPr lang="fr-FR" sz="1300" kern="1200" dirty="0" smtClean="0">
              <a:solidFill>
                <a:schemeClr val="tx1"/>
              </a:solidFill>
            </a:rPr>
            <a:t>14 répondants </a:t>
          </a:r>
          <a:r>
            <a:rPr lang="fr-FR" sz="1300" kern="1200" baseline="0" dirty="0" smtClean="0">
              <a:solidFill>
                <a:schemeClr val="tx1"/>
              </a:solidFill>
            </a:rPr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construction d’un avenir professionnel </a:t>
          </a:r>
          <a:r>
            <a:rPr lang="fr-FR" sz="1300" kern="1200" baseline="0" dirty="0" smtClean="0">
              <a:solidFill>
                <a:schemeClr val="tx1"/>
              </a:solidFill>
            </a:rPr>
            <a:t>(</a:t>
          </a:r>
          <a:r>
            <a:rPr lang="fr-FR" sz="1300" kern="1200" dirty="0" smtClean="0">
              <a:solidFill>
                <a:schemeClr val="tx1"/>
              </a:solidFill>
            </a:rPr>
            <a:t>15 répondants </a:t>
          </a:r>
          <a:r>
            <a:rPr lang="fr-FR" sz="1300" kern="1200" baseline="0" dirty="0" smtClean="0">
              <a:solidFill>
                <a:schemeClr val="tx1"/>
              </a:solidFill>
            </a:rPr>
            <a:t>)</a:t>
          </a:r>
          <a:endParaRPr lang="fr-FR" sz="13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sz="1300" kern="1200" baseline="0" dirty="0" smtClean="0">
              <a:solidFill>
                <a:schemeClr val="tx1"/>
              </a:solidFill>
            </a:rPr>
            <a:t>(</a:t>
          </a:r>
          <a:r>
            <a:rPr lang="fr-FR" sz="1300" kern="1200" dirty="0" smtClean="0">
              <a:solidFill>
                <a:schemeClr val="tx1"/>
              </a:solidFill>
            </a:rPr>
            <a:t>26 répondants /51 </a:t>
          </a:r>
          <a:r>
            <a:rPr lang="fr-FR" sz="1300" kern="1200" baseline="0" dirty="0" smtClean="0">
              <a:solidFill>
                <a:schemeClr val="tx1"/>
              </a:solidFill>
            </a:rPr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se préparer à un futur métier </a:t>
          </a:r>
          <a:r>
            <a:rPr lang="fr-FR" sz="1300" kern="1200" baseline="0" dirty="0" smtClean="0">
              <a:solidFill>
                <a:schemeClr val="tx1"/>
              </a:solidFill>
            </a:rPr>
            <a:t>(</a:t>
          </a:r>
          <a:r>
            <a:rPr lang="fr-FR" sz="1300" kern="1200" dirty="0" smtClean="0">
              <a:solidFill>
                <a:schemeClr val="tx1"/>
              </a:solidFill>
            </a:rPr>
            <a:t>20 répondants </a:t>
          </a:r>
          <a:r>
            <a:rPr lang="fr-FR" sz="1300" kern="1200" baseline="0" dirty="0" smtClean="0">
              <a:solidFill>
                <a:schemeClr val="tx1"/>
              </a:solidFill>
            </a:rPr>
            <a:t>) 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renforcer sa culture générale </a:t>
          </a:r>
          <a:r>
            <a:rPr lang="fr-FR" sz="1300" kern="1200" dirty="0" smtClean="0">
              <a:solidFill>
                <a:schemeClr val="tx1"/>
              </a:solidFill>
            </a:rPr>
            <a:t>(20 répondants 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développer des capacités d’analyse et le sens </a:t>
          </a:r>
          <a:r>
            <a:rPr lang="fr-FR" sz="1300" kern="1200" dirty="0" smtClean="0"/>
            <a:t>critique (</a:t>
          </a:r>
          <a:r>
            <a:rPr lang="fr-FR" sz="1300" kern="1200" dirty="0" smtClean="0">
              <a:solidFill>
                <a:schemeClr val="tx1"/>
              </a:solidFill>
            </a:rPr>
            <a:t>11 )</a:t>
          </a:r>
          <a:endParaRPr lang="fr-FR" sz="1300" kern="1200" dirty="0"/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96209" y="1524257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la motivation </a:t>
          </a:r>
          <a:r>
            <a:rPr lang="fr-FR" sz="1300" kern="1200" dirty="0" smtClean="0"/>
            <a:t>(</a:t>
          </a:r>
          <a:r>
            <a:rPr lang="fr-FR" sz="1300" kern="1200" dirty="0" smtClean="0">
              <a:solidFill>
                <a:schemeClr val="tx1"/>
              </a:solidFill>
            </a:rPr>
            <a:t>44 répondants /51 </a:t>
          </a:r>
          <a:r>
            <a:rPr lang="fr-FR" sz="1300" kern="1200" dirty="0" smtClean="0"/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du travail régulier </a:t>
          </a:r>
          <a:r>
            <a:rPr lang="fr-FR" sz="1300" kern="1200" dirty="0" smtClean="0"/>
            <a:t>(</a:t>
          </a:r>
          <a:r>
            <a:rPr lang="fr-FR" sz="1300" kern="1200" dirty="0" smtClean="0">
              <a:solidFill>
                <a:schemeClr val="tx1"/>
              </a:solidFill>
            </a:rPr>
            <a:t>37 répondants </a:t>
          </a:r>
          <a:r>
            <a:rPr lang="fr-FR" sz="1300" kern="1200" dirty="0" smtClean="0"/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l’assiduité </a:t>
          </a:r>
          <a:r>
            <a:rPr lang="fr-FR" sz="1300" kern="1200" dirty="0" smtClean="0"/>
            <a:t>(</a:t>
          </a:r>
          <a:r>
            <a:rPr lang="fr-FR" sz="1300" kern="1200" dirty="0" smtClean="0">
              <a:solidFill>
                <a:schemeClr val="tx1"/>
              </a:solidFill>
            </a:rPr>
            <a:t>24 répondants </a:t>
          </a:r>
          <a:r>
            <a:rPr lang="fr-FR" sz="1300" kern="1200" dirty="0" smtClean="0"/>
            <a:t>) 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du contenu pédagogique des </a:t>
          </a:r>
          <a:r>
            <a:rPr lang="fr-FR" sz="1300" kern="1200" dirty="0" smtClean="0"/>
            <a:t>enseignements (8</a:t>
          </a:r>
          <a:r>
            <a:rPr lang="fr-FR" sz="1300" kern="1200" dirty="0" smtClean="0">
              <a:solidFill>
                <a:schemeClr val="tx1"/>
              </a:solidFill>
            </a:rPr>
            <a:t> répondants </a:t>
          </a:r>
          <a:r>
            <a:rPr lang="fr-FR" sz="1300" kern="1200" dirty="0" smtClean="0"/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la liberté d’organiser son emploi du temps, l’autonomie </a:t>
          </a:r>
          <a:r>
            <a:rPr lang="fr-FR" sz="1300" kern="1200" dirty="0" smtClean="0"/>
            <a:t>(8)</a:t>
          </a:r>
          <a:r>
            <a:rPr lang="fr-FR" sz="1300" kern="1200" dirty="0" smtClean="0"/>
            <a:t> </a:t>
          </a:r>
          <a:endParaRPr lang="fr-FR" sz="1300" kern="1200" dirty="0"/>
        </a:p>
      </dsp:txBody>
      <dsp:txXfrm rot="5400000">
        <a:off x="4496209" y="1524257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66248" y="-1916641"/>
          <a:ext cx="1045491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63% sont satisfaits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14% des répondants ont bénéficié du dispositif de parrainage. </a:t>
          </a:r>
          <a:r>
            <a:rPr lang="fr-FR" sz="1100" kern="1200" dirty="0" smtClean="0">
              <a:solidFill>
                <a:schemeClr val="tx1"/>
              </a:solidFill>
            </a:rPr>
            <a:t>Parmi eux, 71% ont participé à la visite du campus et tous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66248" y="-1916641"/>
        <a:ext cx="1045491" cy="4880252"/>
      </dsp:txXfrm>
    </dsp:sp>
    <dsp:sp modelId="{ED65357B-54B3-4C7F-B6A9-EDFB8B5312AA}">
      <dsp:nvSpPr>
        <dsp:cNvPr id="0" name=""/>
        <dsp:cNvSpPr/>
      </dsp:nvSpPr>
      <dsp:spPr>
        <a:xfrm>
          <a:off x="3726" y="1118"/>
          <a:ext cx="2745141" cy="104473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3726" y="1118"/>
        <a:ext cx="2745141" cy="1044731"/>
      </dsp:txXfrm>
    </dsp:sp>
    <dsp:sp modelId="{A6723134-DB7F-4244-A7F5-DD68258B3C8C}">
      <dsp:nvSpPr>
        <dsp:cNvPr id="0" name=""/>
        <dsp:cNvSpPr/>
      </dsp:nvSpPr>
      <dsp:spPr>
        <a:xfrm rot="5400000">
          <a:off x="4459165" y="-659562"/>
          <a:ext cx="1467111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27% envisagent d’adhérer à une association étudiante, 64% veulent assister aux spectacles de la Fabrique culturelle.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6% 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51% 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67% 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75% ont activé leur ENT et messagerie étudiante.</a:t>
          </a:r>
          <a:endParaRPr lang="fr-FR" sz="1100" kern="1200" dirty="0"/>
        </a:p>
      </dsp:txBody>
      <dsp:txXfrm rot="5400000">
        <a:off x="4459165" y="-659562"/>
        <a:ext cx="1467111" cy="4880252"/>
      </dsp:txXfrm>
    </dsp:sp>
    <dsp:sp modelId="{8E1C7C36-B28E-463E-9B7C-CBD4F4A7DFE7}">
      <dsp:nvSpPr>
        <dsp:cNvPr id="0" name=""/>
        <dsp:cNvSpPr/>
      </dsp:nvSpPr>
      <dsp:spPr>
        <a:xfrm>
          <a:off x="3726" y="1120916"/>
          <a:ext cx="2745141" cy="1422213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3726" y="1120916"/>
        <a:ext cx="2745141" cy="1422213"/>
      </dsp:txXfrm>
    </dsp:sp>
    <dsp:sp modelId="{50280043-6F05-48F6-B393-3A364DC4C2EB}">
      <dsp:nvSpPr>
        <dsp:cNvPr id="0" name=""/>
        <dsp:cNvSpPr/>
      </dsp:nvSpPr>
      <dsp:spPr>
        <a:xfrm rot="5400000">
          <a:off x="4588546" y="815375"/>
          <a:ext cx="1200897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53% des étudiants répondants ont consulté le site internet pour se documenter sur la formation et les procédures d’inscription.</a:t>
          </a:r>
          <a:endParaRPr lang="fr-FR" sz="700" kern="1200" dirty="0"/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31% ont assisté une journée de découverte de l’UTM lorsqu’ils étaient en première.</a:t>
          </a:r>
          <a:endParaRPr lang="fr-FR" sz="1050" kern="1200" dirty="0"/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31% sont allés au salon </a:t>
          </a:r>
          <a:r>
            <a:rPr lang="fr-FR" sz="1050" kern="1200" dirty="0" err="1" smtClean="0"/>
            <a:t>Infosup</a:t>
          </a:r>
          <a:r>
            <a:rPr lang="fr-FR" sz="1050" kern="1200" dirty="0" smtClean="0"/>
            <a:t>.</a:t>
          </a:r>
          <a:endParaRPr lang="fr-FR" sz="1050" kern="1200" dirty="0"/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22% ont assisté à la journée portes ouvertes</a:t>
          </a:r>
          <a:r>
            <a:rPr lang="fr-FR" sz="1100" kern="1200" dirty="0" smtClean="0"/>
            <a:t>.</a:t>
          </a:r>
          <a:endParaRPr lang="fr-FR" sz="1100" kern="1200" dirty="0"/>
        </a:p>
      </dsp:txBody>
      <dsp:txXfrm rot="5400000">
        <a:off x="4588546" y="815375"/>
        <a:ext cx="1200897" cy="4880252"/>
      </dsp:txXfrm>
    </dsp:sp>
    <dsp:sp modelId="{D26BBCC6-3BAD-4683-92E0-56281F08A9CC}">
      <dsp:nvSpPr>
        <dsp:cNvPr id="0" name=""/>
        <dsp:cNvSpPr/>
      </dsp:nvSpPr>
      <dsp:spPr>
        <a:xfrm>
          <a:off x="17" y="2592292"/>
          <a:ext cx="2745141" cy="1367709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17" y="2592292"/>
        <a:ext cx="2745141" cy="1367709"/>
      </dsp:txXfrm>
    </dsp:sp>
    <dsp:sp modelId="{300B1ECE-07E9-4254-A025-1B430ECCE2DB}">
      <dsp:nvSpPr>
        <dsp:cNvPr id="0" name=""/>
        <dsp:cNvSpPr/>
      </dsp:nvSpPr>
      <dsp:spPr>
        <a:xfrm rot="5400000">
          <a:off x="4651961" y="2134669"/>
          <a:ext cx="1074067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6% des répondants déclarent avoir bénéficié 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Parmi eux, 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651961" y="2134669"/>
        <a:ext cx="1074067" cy="4880252"/>
      </dsp:txXfrm>
    </dsp:sp>
    <dsp:sp modelId="{F49B9222-0EC8-4BE7-8634-2BC82E562347}">
      <dsp:nvSpPr>
        <dsp:cNvPr id="0" name=""/>
        <dsp:cNvSpPr/>
      </dsp:nvSpPr>
      <dsp:spPr>
        <a:xfrm>
          <a:off x="3726" y="4041805"/>
          <a:ext cx="2745141" cy="106598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3726" y="4041805"/>
        <a:ext cx="2745141" cy="1065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Lettres Modernes, 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Cinéma et Occitan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</a:t>
            </a:r>
            <a:r>
              <a:rPr lang="fr-FR" sz="1600" b="1" dirty="0" err="1" smtClean="0">
                <a:solidFill>
                  <a:srgbClr val="0000CC"/>
                </a:solidFill>
              </a:rPr>
              <a:t>Evaluation</a:t>
            </a:r>
            <a:r>
              <a:rPr lang="fr-FR" sz="1600" b="1" dirty="0" smtClean="0">
                <a:solidFill>
                  <a:srgbClr val="0000CC"/>
                </a:solidFill>
              </a:rPr>
              <a:t>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8248429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184576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Lettres Modernes, Cinéma et Occitan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8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251 inscrits </a:t>
            </a:r>
            <a:r>
              <a:rPr lang="fr-FR" sz="1200" dirty="0" smtClean="0"/>
              <a:t>en L1, 51 ont répondu à l’enquête soit un taux de réponse de 20%.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37 répondants </a:t>
            </a:r>
            <a:r>
              <a:rPr lang="fr-FR" sz="1200" dirty="0" smtClean="0"/>
              <a:t>sont des femmes.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51 répondants sont titulaires du baccalauréat dont 36 sont des bacheliers de l’année 2012. </a:t>
            </a:r>
          </a:p>
          <a:p>
            <a:pPr algn="just"/>
            <a:r>
              <a:rPr lang="fr-FR" sz="1200" dirty="0" smtClean="0"/>
              <a:t>45/51 ont obtenu un baccalauréat général, </a:t>
            </a:r>
            <a:r>
              <a:rPr lang="fr-FR" sz="1200" dirty="0" smtClean="0">
                <a:solidFill>
                  <a:schemeClr val="tx1"/>
                </a:solidFill>
              </a:rPr>
              <a:t>3 </a:t>
            </a:r>
            <a:r>
              <a:rPr lang="fr-FR" sz="1200" dirty="0">
                <a:solidFill>
                  <a:schemeClr val="tx1"/>
                </a:solidFill>
              </a:rPr>
              <a:t>un bac </a:t>
            </a:r>
            <a:r>
              <a:rPr lang="fr-FR" sz="1200" dirty="0" smtClean="0">
                <a:solidFill>
                  <a:schemeClr val="tx1"/>
                </a:solidFill>
              </a:rPr>
              <a:t>technologique et 3 ont un bac professionnel.</a:t>
            </a:r>
          </a:p>
          <a:p>
            <a:pPr algn="just"/>
            <a:endParaRPr lang="fr-FR" sz="500" dirty="0" smtClean="0"/>
          </a:p>
          <a:p>
            <a:pPr algn="just"/>
            <a:r>
              <a:rPr lang="fr-FR" sz="1200" dirty="0" smtClean="0"/>
              <a:t>26 ont obtenu une mention au bac.</a:t>
            </a:r>
          </a:p>
          <a:p>
            <a:pPr algn="just"/>
            <a:endParaRPr lang="fr-FR" sz="200" dirty="0" smtClean="0"/>
          </a:p>
          <a:p>
            <a:pPr algn="just"/>
            <a:r>
              <a:rPr lang="fr-FR" sz="1200" dirty="0" smtClean="0"/>
              <a:t>28 sont </a:t>
            </a:r>
            <a:r>
              <a:rPr lang="fr-FR" sz="1200" dirty="0" smtClean="0"/>
              <a:t>boursiers.</a:t>
            </a:r>
          </a:p>
          <a:p>
            <a:pPr algn="just"/>
            <a:endParaRPr lang="fr-FR" sz="400" dirty="0"/>
          </a:p>
          <a:p>
            <a:pPr algn="just"/>
            <a:r>
              <a:rPr lang="fr-FR" sz="1200" dirty="0" smtClean="0"/>
              <a:t>9 exercent </a:t>
            </a:r>
            <a:r>
              <a:rPr lang="fr-FR" sz="1200" dirty="0" smtClean="0"/>
              <a:t>une activité salariée pendant leurs études.</a:t>
            </a:r>
          </a:p>
          <a:p>
            <a:pPr algn="just"/>
            <a:endParaRPr lang="fr-FR" sz="600" dirty="0"/>
          </a:p>
          <a:p>
            <a:pPr algn="just"/>
            <a:r>
              <a:rPr lang="fr-FR" sz="1200" dirty="0" smtClean="0"/>
              <a:t>En fin de terminale certains envisageaient de s’inscrire :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dans </a:t>
            </a:r>
            <a:r>
              <a:rPr lang="fr-FR" sz="1200" dirty="0"/>
              <a:t>une école d’art (9</a:t>
            </a:r>
            <a:r>
              <a:rPr lang="fr-FR" sz="1200" dirty="0" smtClean="0"/>
              <a:t>), </a:t>
            </a:r>
            <a:r>
              <a:rPr lang="fr-FR" sz="1200" dirty="0"/>
              <a:t>dans une autre formation </a:t>
            </a:r>
            <a:r>
              <a:rPr lang="fr-FR" sz="1200" dirty="0" smtClean="0"/>
              <a:t>(7), en IEP (7), en BTS (3), en DUT (3), </a:t>
            </a:r>
            <a:r>
              <a:rPr lang="fr-FR" sz="1200" dirty="0"/>
              <a:t>dans une école des métiers du social et paramédical (1</a:t>
            </a:r>
            <a:r>
              <a:rPr lang="fr-FR" sz="1200" dirty="0" smtClean="0"/>
              <a:t>), dans une école de commerce (1</a:t>
            </a:r>
            <a:r>
              <a:rPr lang="fr-FR" sz="1200" dirty="0" smtClean="0"/>
              <a:t>).</a:t>
            </a:r>
          </a:p>
          <a:p>
            <a:pPr algn="just"/>
            <a:endParaRPr lang="fr-FR" sz="1200" dirty="0" smtClean="0"/>
          </a:p>
          <a:p>
            <a:pPr algn="just"/>
            <a:r>
              <a:rPr lang="fr-FR" sz="1100" i="1" dirty="0" smtClean="0"/>
              <a:t>* compte tenu du nombre insuffisant de répondants, les résultats sont transmis à titre d’information</a:t>
            </a:r>
            <a:endParaRPr lang="fr-FR" sz="500" i="1" dirty="0" smtClean="0"/>
          </a:p>
          <a:p>
            <a:pPr algn="just">
              <a:buFontTx/>
              <a:buChar char="-"/>
            </a:pPr>
            <a:endParaRPr lang="fr-FR" sz="1200" dirty="0"/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31352253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05411445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412776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547210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 et un projet professionnel.</a:t>
            </a:r>
            <a:endParaRPr lang="fr-FR" sz="14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211960" y="3212976"/>
            <a:ext cx="4320480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355976" y="323214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développer des capacités d’analyse , le sens critique et l’autonomie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348880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48331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Elle doit offrir la possibilité de se préparer à un métier dans le domaine </a:t>
            </a:r>
            <a:r>
              <a:rPr lang="fr-FR" sz="1400" dirty="0" smtClean="0"/>
              <a:t>étudié.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3933056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4123755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97586996"/>
              </p:ext>
            </p:extLst>
          </p:nvPr>
        </p:nvGraphicFramePr>
        <p:xfrm>
          <a:off x="1259632" y="908720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</a:t>
            </a:r>
            <a:r>
              <a:rPr lang="fr-F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*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Pour 63% des répondants, l’UTM représente le premier choix d’études après le bac.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84%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45% des cas. </a:t>
            </a:r>
          </a:p>
          <a:p>
            <a:pPr marL="0" indent="0" algn="just">
              <a:buNone/>
            </a:pPr>
            <a:r>
              <a:rPr lang="fr-FR" sz="1400" dirty="0" smtClean="0"/>
              <a:t>L’accueil et l’accompagnement à la découverte de l’université par un pair ont été jugé satisfaisant et utile par tous les répondants qui en ont bénéficié.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67% des étudiants interrogés déclarent avoir un projet professionnel précis.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/>
              <a:t>L’université comme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41% </a:t>
            </a:r>
            <a:r>
              <a:rPr lang="fr-FR" sz="1400" dirty="0"/>
              <a:t>des répondants envisagent l’université comme un lieu révélateur de leur autonomie dans tous les sens du terme. Ils sont </a:t>
            </a:r>
            <a:r>
              <a:rPr lang="fr-FR" sz="1400" dirty="0" smtClean="0"/>
              <a:t>18% </a:t>
            </a:r>
            <a:r>
              <a:rPr lang="fr-FR" sz="1400" dirty="0"/>
              <a:t>à exercer une activité salariée d’environ 20h par semaine pour financer cette autonomie et plus particulièrement leurs études. </a:t>
            </a:r>
            <a:r>
              <a:rPr lang="fr-FR" sz="1400" dirty="0" smtClean="0"/>
              <a:t> </a:t>
            </a:r>
            <a:endParaRPr lang="fr-FR" sz="1400" dirty="0" smtClean="0"/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i="1" dirty="0" smtClean="0"/>
              <a:t>* compte tenu du nombre insuffisant de répondants, les résultats sont transmis à titre d’information</a:t>
            </a:r>
            <a:endParaRPr lang="fr-FR" sz="700" i="1" dirty="0" smtClean="0"/>
          </a:p>
          <a:p>
            <a:pPr marL="0" indent="0" algn="just">
              <a:buNone/>
            </a:pP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1196</Words>
  <Application>Microsoft Office PowerPoint</Application>
  <PresentationFormat>Affichage à l'écran (4:3)</PresentationFormat>
  <Paragraphs>128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53</cp:revision>
  <dcterms:created xsi:type="dcterms:W3CDTF">2012-11-30T14:18:21Z</dcterms:created>
  <dcterms:modified xsi:type="dcterms:W3CDTF">2013-03-12T14:05:10Z</dcterms:modified>
</cp:coreProperties>
</file>