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1" r:id="rId4"/>
    <p:sldId id="259" r:id="rId5"/>
    <p:sldId id="260" r:id="rId6"/>
    <p:sldId id="262" r:id="rId7"/>
    <p:sldId id="267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42" d="100"/>
          <a:sy n="142" d="100"/>
        </p:scale>
        <p:origin x="180" y="20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2C0C2-A6DE-44CE-A63F-230E538FEFD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07984D9-7BC1-44F2-820E-961F0357FD3B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Effectif total 2012/2013</a:t>
          </a:r>
        </a:p>
        <a:p>
          <a:r>
            <a:rPr lang="fr-FR" dirty="0" smtClean="0"/>
            <a:t>23 541 étudiants </a:t>
          </a:r>
        </a:p>
        <a:p>
          <a:r>
            <a:rPr lang="fr-FR" dirty="0" smtClean="0"/>
            <a:t>33% d’hommes</a:t>
          </a:r>
        </a:p>
        <a:p>
          <a:r>
            <a:rPr lang="fr-FR" dirty="0" smtClean="0"/>
            <a:t>67% de femmes</a:t>
          </a:r>
        </a:p>
        <a:p>
          <a:r>
            <a:rPr lang="fr-FR" dirty="0" smtClean="0"/>
            <a:t>5 950 étudiants inscrits </a:t>
          </a:r>
        </a:p>
        <a:p>
          <a:r>
            <a:rPr lang="fr-FR" smtClean="0"/>
            <a:t>en L1 soit 25% de l’effectif total</a:t>
          </a:r>
          <a:endParaRPr lang="fr-FR" dirty="0"/>
        </a:p>
      </dgm:t>
    </dgm:pt>
    <dgm:pt modelId="{A5219553-747D-4EA5-B13D-DA3CEFC8CA85}" type="parTrans" cxnId="{4EE20CAE-FEAC-4CCB-88BF-716D9B7C0328}">
      <dgm:prSet/>
      <dgm:spPr/>
      <dgm:t>
        <a:bodyPr/>
        <a:lstStyle/>
        <a:p>
          <a:endParaRPr lang="fr-FR"/>
        </a:p>
      </dgm:t>
    </dgm:pt>
    <dgm:pt modelId="{AF7701CC-D712-4E5B-A2D3-CA697A1DD254}" type="sibTrans" cxnId="{4EE20CAE-FEAC-4CCB-88BF-716D9B7C0328}">
      <dgm:prSet/>
      <dgm:spPr/>
      <dgm:t>
        <a:bodyPr/>
        <a:lstStyle/>
        <a:p>
          <a:endParaRPr lang="fr-FR"/>
        </a:p>
      </dgm:t>
    </dgm:pt>
    <dgm:pt modelId="{5057C7FE-3CD0-48E3-93F3-E65DB9AE270A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pPr algn="ctr"/>
          <a:r>
            <a:rPr lang="fr-FR" b="1" dirty="0" smtClean="0">
              <a:solidFill>
                <a:schemeClr val="bg1"/>
              </a:solidFill>
            </a:rPr>
            <a:t>Effectif UFR LPM  2012/2013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2 152 étudiants 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609 étudiants inscrits en L1 :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42% d’hommes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58% de femmes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Âge moyen : 22 ans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51% de bacheliers</a:t>
          </a:r>
          <a:endParaRPr lang="fr-FR" dirty="0"/>
        </a:p>
      </dgm:t>
    </dgm:pt>
    <dgm:pt modelId="{8548DADC-9DFF-42D2-857C-E098EE0E8EB7}" type="parTrans" cxnId="{7CBFEC6D-B909-4EAF-83FC-8D184AB9D917}">
      <dgm:prSet/>
      <dgm:spPr/>
      <dgm:t>
        <a:bodyPr/>
        <a:lstStyle/>
        <a:p>
          <a:endParaRPr lang="fr-FR"/>
        </a:p>
      </dgm:t>
    </dgm:pt>
    <dgm:pt modelId="{5E1EABDA-5232-4908-90E1-3C15AB9E3C24}" type="sibTrans" cxnId="{7CBFEC6D-B909-4EAF-83FC-8D184AB9D917}">
      <dgm:prSet/>
      <dgm:spPr/>
      <dgm:t>
        <a:bodyPr/>
        <a:lstStyle/>
        <a:p>
          <a:endParaRPr lang="fr-FR"/>
        </a:p>
      </dgm:t>
    </dgm:pt>
    <dgm:pt modelId="{EA9C9E9A-8DB7-40ED-9A6A-F856C358746D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Effectif département Lettres et Langues anciennes 2012/2013 :</a:t>
          </a:r>
        </a:p>
        <a:p>
          <a:r>
            <a:rPr lang="fr-FR" dirty="0" smtClean="0"/>
            <a:t> 71 étudiants </a:t>
          </a:r>
        </a:p>
        <a:p>
          <a:r>
            <a:rPr lang="fr-FR" dirty="0" smtClean="0"/>
            <a:t>26 étudiants inscrits en L1:</a:t>
          </a:r>
        </a:p>
        <a:p>
          <a:r>
            <a:rPr lang="fr-FR" dirty="0" smtClean="0"/>
            <a:t>38% d’hommes</a:t>
          </a:r>
        </a:p>
        <a:p>
          <a:r>
            <a:rPr lang="fr-FR" dirty="0" smtClean="0"/>
            <a:t>62% de femmes</a:t>
          </a:r>
        </a:p>
        <a:p>
          <a:endParaRPr lang="fr-FR" dirty="0"/>
        </a:p>
      </dgm:t>
    </dgm:pt>
    <dgm:pt modelId="{7D923910-EF98-4840-9507-062E569C086C}" type="parTrans" cxnId="{A09F0666-5F68-4162-8200-556ED9C18BEC}">
      <dgm:prSet/>
      <dgm:spPr/>
      <dgm:t>
        <a:bodyPr/>
        <a:lstStyle/>
        <a:p>
          <a:endParaRPr lang="fr-FR"/>
        </a:p>
      </dgm:t>
    </dgm:pt>
    <dgm:pt modelId="{88296209-9F4C-4EA0-BBC8-AC74B8DD13B1}" type="sibTrans" cxnId="{A09F0666-5F68-4162-8200-556ED9C18BEC}">
      <dgm:prSet/>
      <dgm:spPr/>
      <dgm:t>
        <a:bodyPr/>
        <a:lstStyle/>
        <a:p>
          <a:endParaRPr lang="fr-FR"/>
        </a:p>
      </dgm:t>
    </dgm:pt>
    <dgm:pt modelId="{322B9A81-7691-4517-8ED4-73A2DC9EF024}" type="pres">
      <dgm:prSet presAssocID="{4632C0C2-A6DE-44CE-A63F-230E538FEFD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29A6AE9-6B18-45BB-8758-1AA87C30EC2B}" type="pres">
      <dgm:prSet presAssocID="{D07984D9-7BC1-44F2-820E-961F0357FD3B}" presName="linNode" presStyleCnt="0"/>
      <dgm:spPr/>
    </dgm:pt>
    <dgm:pt modelId="{3F39E502-2F07-4F80-B98D-6C6166D93FB5}" type="pres">
      <dgm:prSet presAssocID="{D07984D9-7BC1-44F2-820E-961F0357FD3B}" presName="parentText" presStyleLbl="node1" presStyleIdx="0" presStyleCnt="3" custLinFactNeighborX="-80887" custLinFactNeighborY="387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154FEE0-537E-47AF-9979-15EFBA979207}" type="pres">
      <dgm:prSet presAssocID="{AF7701CC-D712-4E5B-A2D3-CA697A1DD254}" presName="sp" presStyleCnt="0"/>
      <dgm:spPr/>
    </dgm:pt>
    <dgm:pt modelId="{7593E90A-B60E-4D9C-8A93-4A9A846F1D97}" type="pres">
      <dgm:prSet presAssocID="{5057C7FE-3CD0-48E3-93F3-E65DB9AE270A}" presName="linNode" presStyleCnt="0"/>
      <dgm:spPr/>
    </dgm:pt>
    <dgm:pt modelId="{A1B2FAE8-85E0-4876-877B-2C479A6C16DE}" type="pres">
      <dgm:prSet presAssocID="{5057C7FE-3CD0-48E3-93F3-E65DB9AE270A}" presName="parentText" presStyleLbl="node1" presStyleIdx="1" presStyleCnt="3" custLinFactNeighborX="-80016" custLinFactNeighborY="37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65A000-7260-4BCE-91FF-3900AF15E200}" type="pres">
      <dgm:prSet presAssocID="{5E1EABDA-5232-4908-90E1-3C15AB9E3C24}" presName="sp" presStyleCnt="0"/>
      <dgm:spPr/>
    </dgm:pt>
    <dgm:pt modelId="{CEE8D9DA-E55C-4AC2-A635-E1293A485EDF}" type="pres">
      <dgm:prSet presAssocID="{EA9C9E9A-8DB7-40ED-9A6A-F856C358746D}" presName="linNode" presStyleCnt="0"/>
      <dgm:spPr/>
    </dgm:pt>
    <dgm:pt modelId="{43A0A384-4A19-4EC8-A392-D3517BEBF6BB}" type="pres">
      <dgm:prSet presAssocID="{EA9C9E9A-8DB7-40ED-9A6A-F856C358746D}" presName="parentText" presStyleLbl="node1" presStyleIdx="2" presStyleCnt="3" custLinFactNeighborX="-8001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EE20CAE-FEAC-4CCB-88BF-716D9B7C0328}" srcId="{4632C0C2-A6DE-44CE-A63F-230E538FEFD8}" destId="{D07984D9-7BC1-44F2-820E-961F0357FD3B}" srcOrd="0" destOrd="0" parTransId="{A5219553-747D-4EA5-B13D-DA3CEFC8CA85}" sibTransId="{AF7701CC-D712-4E5B-A2D3-CA697A1DD254}"/>
    <dgm:cxn modelId="{44F20615-5936-4762-8407-DD40393FE0DA}" type="presOf" srcId="{EA9C9E9A-8DB7-40ED-9A6A-F856C358746D}" destId="{43A0A384-4A19-4EC8-A392-D3517BEBF6BB}" srcOrd="0" destOrd="0" presId="urn:microsoft.com/office/officeart/2005/8/layout/vList5"/>
    <dgm:cxn modelId="{A09F0666-5F68-4162-8200-556ED9C18BEC}" srcId="{4632C0C2-A6DE-44CE-A63F-230E538FEFD8}" destId="{EA9C9E9A-8DB7-40ED-9A6A-F856C358746D}" srcOrd="2" destOrd="0" parTransId="{7D923910-EF98-4840-9507-062E569C086C}" sibTransId="{88296209-9F4C-4EA0-BBC8-AC74B8DD13B1}"/>
    <dgm:cxn modelId="{42F671B6-8A0C-4B91-B3F4-475084E34109}" type="presOf" srcId="{4632C0C2-A6DE-44CE-A63F-230E538FEFD8}" destId="{322B9A81-7691-4517-8ED4-73A2DC9EF024}" srcOrd="0" destOrd="0" presId="urn:microsoft.com/office/officeart/2005/8/layout/vList5"/>
    <dgm:cxn modelId="{7CBFEC6D-B909-4EAF-83FC-8D184AB9D917}" srcId="{4632C0C2-A6DE-44CE-A63F-230E538FEFD8}" destId="{5057C7FE-3CD0-48E3-93F3-E65DB9AE270A}" srcOrd="1" destOrd="0" parTransId="{8548DADC-9DFF-42D2-857C-E098EE0E8EB7}" sibTransId="{5E1EABDA-5232-4908-90E1-3C15AB9E3C24}"/>
    <dgm:cxn modelId="{79D3EAE1-DB27-4E46-BB68-15C64FABC2E0}" type="presOf" srcId="{D07984D9-7BC1-44F2-820E-961F0357FD3B}" destId="{3F39E502-2F07-4F80-B98D-6C6166D93FB5}" srcOrd="0" destOrd="0" presId="urn:microsoft.com/office/officeart/2005/8/layout/vList5"/>
    <dgm:cxn modelId="{8936B845-7AA5-40EC-ADC6-46842311895C}" type="presOf" srcId="{5057C7FE-3CD0-48E3-93F3-E65DB9AE270A}" destId="{A1B2FAE8-85E0-4876-877B-2C479A6C16DE}" srcOrd="0" destOrd="0" presId="urn:microsoft.com/office/officeart/2005/8/layout/vList5"/>
    <dgm:cxn modelId="{2D3665E0-30F5-4F1A-AA58-E61EBBDAD821}" type="presParOf" srcId="{322B9A81-7691-4517-8ED4-73A2DC9EF024}" destId="{929A6AE9-6B18-45BB-8758-1AA87C30EC2B}" srcOrd="0" destOrd="0" presId="urn:microsoft.com/office/officeart/2005/8/layout/vList5"/>
    <dgm:cxn modelId="{34CA105F-1ECB-423A-9B29-7368C54E88F4}" type="presParOf" srcId="{929A6AE9-6B18-45BB-8758-1AA87C30EC2B}" destId="{3F39E502-2F07-4F80-B98D-6C6166D93FB5}" srcOrd="0" destOrd="0" presId="urn:microsoft.com/office/officeart/2005/8/layout/vList5"/>
    <dgm:cxn modelId="{B2651B83-F666-4F2C-956F-F2C8B8255C68}" type="presParOf" srcId="{322B9A81-7691-4517-8ED4-73A2DC9EF024}" destId="{C154FEE0-537E-47AF-9979-15EFBA979207}" srcOrd="1" destOrd="0" presId="urn:microsoft.com/office/officeart/2005/8/layout/vList5"/>
    <dgm:cxn modelId="{3F84A114-EAFC-496D-846C-B4012F8E2260}" type="presParOf" srcId="{322B9A81-7691-4517-8ED4-73A2DC9EF024}" destId="{7593E90A-B60E-4D9C-8A93-4A9A846F1D97}" srcOrd="2" destOrd="0" presId="urn:microsoft.com/office/officeart/2005/8/layout/vList5"/>
    <dgm:cxn modelId="{B67AF9AD-A5F8-4C50-9FA7-8F8B7AA3C256}" type="presParOf" srcId="{7593E90A-B60E-4D9C-8A93-4A9A846F1D97}" destId="{A1B2FAE8-85E0-4876-877B-2C479A6C16DE}" srcOrd="0" destOrd="0" presId="urn:microsoft.com/office/officeart/2005/8/layout/vList5"/>
    <dgm:cxn modelId="{4283E6F1-AF10-4DF5-91C3-585FC2F627FE}" type="presParOf" srcId="{322B9A81-7691-4517-8ED4-73A2DC9EF024}" destId="{DC65A000-7260-4BCE-91FF-3900AF15E200}" srcOrd="3" destOrd="0" presId="urn:microsoft.com/office/officeart/2005/8/layout/vList5"/>
    <dgm:cxn modelId="{A86F77E8-E59A-4A34-9DCA-F00CAA29C84B}" type="presParOf" srcId="{322B9A81-7691-4517-8ED4-73A2DC9EF024}" destId="{CEE8D9DA-E55C-4AC2-A635-E1293A485EDF}" srcOrd="4" destOrd="0" presId="urn:microsoft.com/office/officeart/2005/8/layout/vList5"/>
    <dgm:cxn modelId="{DBC3C4C3-08E3-44CF-8F52-BAF628553DE2}" type="presParOf" srcId="{CEE8D9DA-E55C-4AC2-A635-E1293A485EDF}" destId="{43A0A384-4A19-4EC8-A392-D3517BEBF6B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La réalisation 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d’un projet professionnel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fr-FR" sz="1400" dirty="0" smtClean="0"/>
            <a:t>3 étudiants se sont informés sur les débouchés de la discipline ou du domaine.</a:t>
          </a:r>
          <a:endParaRPr lang="fr-FR" sz="14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>
              <a:solidFill>
                <a:schemeClr val="bg1"/>
              </a:solidFill>
            </a:rPr>
            <a:t>L’intérêt pour une discipline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b="0" dirty="0" smtClean="0">
              <a:solidFill>
                <a:schemeClr val="tx1"/>
              </a:solidFill>
            </a:rPr>
            <a:t>Pour 6 répondants sur 8, la filière choisie correspond à un intérêt pour la discipline.</a:t>
          </a:r>
          <a:endParaRPr lang="fr-FR" sz="1400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Le choix d’un parcours universitaire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3 étudiants répondants ont choisi l’UTM comme 1</a:t>
          </a:r>
          <a:r>
            <a:rPr lang="fr-FR" sz="1400" baseline="30000" dirty="0" smtClean="0"/>
            <a:t>er</a:t>
          </a:r>
          <a:r>
            <a:rPr lang="fr-FR" sz="1400" dirty="0" smtClean="0"/>
            <a:t> vœu d’affectation </a:t>
          </a:r>
          <a:r>
            <a:rPr lang="fr-FR" sz="1400" dirty="0" err="1" smtClean="0"/>
            <a:t>Postbac</a:t>
          </a:r>
          <a:r>
            <a:rPr lang="fr-FR" sz="1400" dirty="0" smtClean="0"/>
            <a:t>.</a:t>
          </a:r>
          <a:endParaRPr lang="fr-FR" sz="1400" dirty="0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602DC611-D5B3-4636-9F7A-5D4A3F25A1EB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2 répondants envisagent de suivre un parcours d’études long (master 2), 3 souhaitent passer l’agrégation et 3 veulent valider la licence.</a:t>
          </a:r>
          <a:endParaRPr lang="fr-FR" sz="1400" dirty="0"/>
        </a:p>
      </dgm:t>
    </dgm:pt>
    <dgm:pt modelId="{3C9E9C5E-2E56-4088-A821-9116F22606F5}" type="parTrans" cxnId="{CAF64CF4-A4BB-4FD7-BB2B-CAE786F183D2}">
      <dgm:prSet/>
      <dgm:spPr/>
      <dgm:t>
        <a:bodyPr/>
        <a:lstStyle/>
        <a:p>
          <a:endParaRPr lang="fr-FR"/>
        </a:p>
      </dgm:t>
    </dgm:pt>
    <dgm:pt modelId="{C93E3884-BDB7-4773-A6DB-9C55F197221B}" type="sibTrans" cxnId="{CAF64CF4-A4BB-4FD7-BB2B-CAE786F183D2}">
      <dgm:prSet/>
      <dgm:spPr/>
      <dgm:t>
        <a:bodyPr/>
        <a:lstStyle/>
        <a:p>
          <a:endParaRPr lang="fr-FR"/>
        </a:p>
      </dgm:t>
    </dgm:pt>
    <dgm:pt modelId="{3EC7822B-A7AC-4F5B-850D-01E6B84953C0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4 répondants connaissent les poursuites d’études proposées dans leur discipline. </a:t>
          </a:r>
          <a:endParaRPr lang="fr-FR" sz="1400" dirty="0"/>
        </a:p>
      </dgm:t>
    </dgm:pt>
    <dgm:pt modelId="{A3FEAAAB-0C0B-4985-9DC8-AFCA8C13707B}" type="parTrans" cxnId="{7C3D8F9F-CA43-455E-8EE0-EEE281945D8A}">
      <dgm:prSet/>
      <dgm:spPr/>
      <dgm:t>
        <a:bodyPr/>
        <a:lstStyle/>
        <a:p>
          <a:endParaRPr lang="fr-FR"/>
        </a:p>
      </dgm:t>
    </dgm:pt>
    <dgm:pt modelId="{127DE8A3-B679-4F57-B721-096ED41A3F3F}" type="sibTrans" cxnId="{7C3D8F9F-CA43-455E-8EE0-EEE281945D8A}">
      <dgm:prSet/>
      <dgm:spPr/>
      <dgm:t>
        <a:bodyPr/>
        <a:lstStyle/>
        <a:p>
          <a:endParaRPr lang="fr-FR"/>
        </a:p>
      </dgm:t>
    </dgm:pt>
    <dgm:pt modelId="{DE998111-0B66-46AD-A733-4A6E54862A69}">
      <dgm:prSet custT="1"/>
      <dgm:spPr/>
      <dgm:t>
        <a:bodyPr/>
        <a:lstStyle/>
        <a:p>
          <a:pPr algn="l"/>
          <a:r>
            <a:rPr lang="fr-FR" sz="1400" dirty="0" smtClean="0">
              <a:solidFill>
                <a:schemeClr val="tx1"/>
              </a:solidFill>
            </a:rPr>
            <a:t>5 ont un projet professionnel précis.</a:t>
          </a:r>
          <a:endParaRPr lang="fr-FR" sz="1400" dirty="0">
            <a:solidFill>
              <a:schemeClr val="tx1"/>
            </a:solidFill>
          </a:endParaRPr>
        </a:p>
      </dgm:t>
    </dgm:pt>
    <dgm:pt modelId="{353000DD-BBE5-4CAD-A72E-001F917C4F4F}" type="parTrans" cxnId="{357D3D80-404D-4D4A-83DB-5D449203E26F}">
      <dgm:prSet/>
      <dgm:spPr/>
      <dgm:t>
        <a:bodyPr/>
        <a:lstStyle/>
        <a:p>
          <a:endParaRPr lang="fr-FR"/>
        </a:p>
      </dgm:t>
    </dgm:pt>
    <dgm:pt modelId="{FAB32938-45EE-41B7-8FBB-3D0079E94789}" type="sibTrans" cxnId="{357D3D80-404D-4D4A-83DB-5D449203E26F}">
      <dgm:prSet/>
      <dgm:spPr/>
      <dgm:t>
        <a:bodyPr/>
        <a:lstStyle/>
        <a:p>
          <a:endParaRPr lang="fr-FR"/>
        </a:p>
      </dgm:t>
    </dgm:pt>
    <dgm:pt modelId="{C908D744-6054-4A9D-8209-FFDE7E7AAEE8}">
      <dgm:prSet custT="1"/>
      <dgm:spPr/>
      <dgm:t>
        <a:bodyPr/>
        <a:lstStyle/>
        <a:p>
          <a:pPr algn="just"/>
          <a:r>
            <a:rPr lang="fr-FR" sz="1400" b="0" dirty="0" smtClean="0">
              <a:solidFill>
                <a:schemeClr val="tx1"/>
              </a:solidFill>
            </a:rPr>
            <a:t>Pour 3 répondants, la discipline est utile pour réaliser leur projet professionnel.</a:t>
          </a:r>
          <a:endParaRPr lang="fr-FR" sz="1400" dirty="0"/>
        </a:p>
      </dgm:t>
    </dgm:pt>
    <dgm:pt modelId="{B872D9A9-090B-4DD1-A855-9801D7F4D6E6}" type="parTrans" cxnId="{A1FA17E0-78F0-436D-AD5C-424F05BB739F}">
      <dgm:prSet/>
      <dgm:spPr/>
      <dgm:t>
        <a:bodyPr/>
        <a:lstStyle/>
        <a:p>
          <a:endParaRPr lang="fr-FR"/>
        </a:p>
      </dgm:t>
    </dgm:pt>
    <dgm:pt modelId="{90AE30A6-4509-44F3-A81B-70FD88959C56}" type="sibTrans" cxnId="{A1FA17E0-78F0-436D-AD5C-424F05BB739F}">
      <dgm:prSet/>
      <dgm:spPr/>
      <dgm:t>
        <a:bodyPr/>
        <a:lstStyle/>
        <a:p>
          <a:endParaRPr lang="fr-FR"/>
        </a:p>
      </dgm:t>
    </dgm:pt>
    <dgm:pt modelId="{17F4A117-EF43-4748-8034-E64874A4D749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b="0" dirty="0" smtClean="0">
              <a:solidFill>
                <a:schemeClr val="tx1"/>
              </a:solidFill>
            </a:rPr>
            <a:t>3 répondants estiment que la discipline choisie leur permettra de passer des concours.</a:t>
          </a:r>
          <a:endParaRPr lang="fr-FR" sz="1400" dirty="0"/>
        </a:p>
      </dgm:t>
    </dgm:pt>
    <dgm:pt modelId="{F9F439F3-18F4-444C-9FE5-8633B21F8EA2}" type="parTrans" cxnId="{DEED7F3E-702C-4C0C-9B58-F7D37AFF08DC}">
      <dgm:prSet/>
      <dgm:spPr/>
      <dgm:t>
        <a:bodyPr/>
        <a:lstStyle/>
        <a:p>
          <a:endParaRPr lang="fr-FR"/>
        </a:p>
      </dgm:t>
    </dgm:pt>
    <dgm:pt modelId="{32B2E4B8-E484-4384-B25E-56F100763D04}" type="sibTrans" cxnId="{DEED7F3E-702C-4C0C-9B58-F7D37AFF08DC}">
      <dgm:prSet/>
      <dgm:spPr/>
      <dgm:t>
        <a:bodyPr/>
        <a:lstStyle/>
        <a:p>
          <a:endParaRPr lang="fr-FR"/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3" custScaleY="10453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ScaleY="1299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3" custScaleY="144575" custLinFactY="38928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77571" custLinFactY="73175" custLinFactNeighborX="473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3" custScaleY="133226" custLinFactY="-48954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 custScaleY="166990" custLinFactY="-84745" custLinFactNeighborX="-322" custLinFactNeighborY="-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6BAC29E-C027-4B76-AAD2-C8D9AC4C10C6}" type="presOf" srcId="{02651DC6-2737-45E2-8520-9D9D780501BD}" destId="{ED65357B-54B3-4C7F-B6A9-EDFB8B5312AA}" srcOrd="0" destOrd="0" presId="urn:microsoft.com/office/officeart/2005/8/layout/vList5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DEED7F3E-702C-4C0C-9B58-F7D37AFF08DC}" srcId="{E6C4EC9C-003D-4CF2-998E-5BB0C2615DBC}" destId="{17F4A117-EF43-4748-8034-E64874A4D749}" srcOrd="1" destOrd="0" parTransId="{F9F439F3-18F4-444C-9FE5-8633B21F8EA2}" sibTransId="{32B2E4B8-E484-4384-B25E-56F100763D04}"/>
    <dgm:cxn modelId="{11870673-1AC9-4350-B99A-E112AF4303D7}" type="presOf" srcId="{6F045978-85B7-4200-8AD6-E8563ADD98CD}" destId="{D97A59DA-96EB-4C12-88AF-5281C0EE5795}" srcOrd="0" destOrd="0" presId="urn:microsoft.com/office/officeart/2005/8/layout/vList5"/>
    <dgm:cxn modelId="{DCD3E455-4BD2-4071-8600-25120826F07C}" type="presOf" srcId="{DE998111-0B66-46AD-A733-4A6E54862A69}" destId="{E2D4D233-7564-49A0-8EDD-DC2CD80526EB}" srcOrd="0" destOrd="1" presId="urn:microsoft.com/office/officeart/2005/8/layout/vList5"/>
    <dgm:cxn modelId="{AB9D23A7-D195-46DD-B962-63F847663AC0}" type="presOf" srcId="{3EC7822B-A7AC-4F5B-850D-01E6B84953C0}" destId="{50280043-6F05-48F6-B393-3A364DC4C2EB}" srcOrd="0" destOrd="2" presId="urn:microsoft.com/office/officeart/2005/8/layout/vList5"/>
    <dgm:cxn modelId="{B9ECE72F-4E2F-4031-9095-D13F8FC3CA6A}" type="presOf" srcId="{602DC611-D5B3-4636-9F7A-5D4A3F25A1EB}" destId="{50280043-6F05-48F6-B393-3A364DC4C2EB}" srcOrd="0" destOrd="1" presId="urn:microsoft.com/office/officeart/2005/8/layout/vList5"/>
    <dgm:cxn modelId="{3D366AA2-4506-4A5B-8A2F-9DD02F2E6E6E}" type="presOf" srcId="{17F4A117-EF43-4748-8034-E64874A4D749}" destId="{A6723134-DB7F-4244-A7F5-DD68258B3C8C}" srcOrd="0" destOrd="1" presId="urn:microsoft.com/office/officeart/2005/8/layout/vList5"/>
    <dgm:cxn modelId="{CAF64CF4-A4BB-4FD7-BB2B-CAE786F183D2}" srcId="{4BD4AF6E-DD80-46A5-8A2C-4506A3647C89}" destId="{602DC611-D5B3-4636-9F7A-5D4A3F25A1EB}" srcOrd="1" destOrd="0" parTransId="{3C9E9C5E-2E56-4088-A821-9116F22606F5}" sibTransId="{C93E3884-BDB7-4773-A6DB-9C55F197221B}"/>
    <dgm:cxn modelId="{41F333F1-A2C2-43E1-9CB0-89694DDAE1E5}" type="presOf" srcId="{9DE68122-EEEC-45B3-82A7-206805A1C584}" destId="{E2D4D233-7564-49A0-8EDD-DC2CD80526EB}" srcOrd="0" destOrd="0" presId="urn:microsoft.com/office/officeart/2005/8/layout/vList5"/>
    <dgm:cxn modelId="{B7AB1216-7EFA-45B1-A81C-A3CA0295994F}" type="presOf" srcId="{E68695E6-7F68-4F8E-9236-C2AE74143A77}" destId="{A6723134-DB7F-4244-A7F5-DD68258B3C8C}" srcOrd="0" destOrd="0" presId="urn:microsoft.com/office/officeart/2005/8/layout/vList5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357D3D80-404D-4D4A-83DB-5D449203E26F}" srcId="{02651DC6-2737-45E2-8520-9D9D780501BD}" destId="{DE998111-0B66-46AD-A733-4A6E54862A69}" srcOrd="1" destOrd="0" parTransId="{353000DD-BBE5-4CAD-A72E-001F917C4F4F}" sibTransId="{FAB32938-45EE-41B7-8FBB-3D0079E94789}"/>
    <dgm:cxn modelId="{A1FA17E0-78F0-436D-AD5C-424F05BB739F}" srcId="{02651DC6-2737-45E2-8520-9D9D780501BD}" destId="{C908D744-6054-4A9D-8209-FFDE7E7AAEE8}" srcOrd="2" destOrd="0" parTransId="{B872D9A9-090B-4DD1-A855-9801D7F4D6E6}" sibTransId="{90AE30A6-4509-44F3-A81B-70FD88959C56}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0B7253D4-C680-4C6E-8DB9-73BD4B631CB4}" type="presOf" srcId="{E6C4EC9C-003D-4CF2-998E-5BB0C2615DBC}" destId="{8E1C7C36-B28E-463E-9B7C-CBD4F4A7DFE7}" srcOrd="0" destOrd="0" presId="urn:microsoft.com/office/officeart/2005/8/layout/vList5"/>
    <dgm:cxn modelId="{CCE44D0B-6BBE-4C73-A643-1F4201E40D6D}" type="presOf" srcId="{4BD4AF6E-DD80-46A5-8A2C-4506A3647C89}" destId="{D26BBCC6-3BAD-4683-92E0-56281F08A9CC}" srcOrd="0" destOrd="0" presId="urn:microsoft.com/office/officeart/2005/8/layout/vList5"/>
    <dgm:cxn modelId="{A009D41F-416C-42AD-B079-56E9073E5164}" type="presOf" srcId="{01AE0B1B-AE2F-43A2-9DB0-22AB9C0D8377}" destId="{50280043-6F05-48F6-B393-3A364DC4C2EB}" srcOrd="0" destOrd="0" presId="urn:microsoft.com/office/officeart/2005/8/layout/vList5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7C3D8F9F-CA43-455E-8EE0-EEE281945D8A}" srcId="{4BD4AF6E-DD80-46A5-8A2C-4506A3647C89}" destId="{3EC7822B-A7AC-4F5B-850D-01E6B84953C0}" srcOrd="2" destOrd="0" parTransId="{A3FEAAAB-0C0B-4985-9DC8-AFCA8C13707B}" sibTransId="{127DE8A3-B679-4F57-B721-096ED41A3F3F}"/>
    <dgm:cxn modelId="{AC89E0A7-9888-4578-BBEF-257181FE31E3}" type="presOf" srcId="{C908D744-6054-4A9D-8209-FFDE7E7AAEE8}" destId="{E2D4D233-7564-49A0-8EDD-DC2CD80526EB}" srcOrd="0" destOrd="2" presId="urn:microsoft.com/office/officeart/2005/8/layout/vList5"/>
    <dgm:cxn modelId="{13073168-FF87-49C3-90AD-463FCFBA04B4}" srcId="{4BD4AF6E-DD80-46A5-8A2C-4506A3647C89}" destId="{01AE0B1B-AE2F-43A2-9DB0-22AB9C0D8377}" srcOrd="0" destOrd="0" parTransId="{D8F89CA7-20B4-4517-8CEC-511BD39366B2}" sibTransId="{904BC02D-620D-4023-96C6-72347AD9CA34}"/>
    <dgm:cxn modelId="{098831F5-ED50-49A7-99CE-2CF00B41F67A}" type="presParOf" srcId="{D97A59DA-96EB-4C12-88AF-5281C0EE5795}" destId="{F8B0CABD-F5C7-41DC-B048-6DEFD3C5C735}" srcOrd="0" destOrd="0" presId="urn:microsoft.com/office/officeart/2005/8/layout/vList5"/>
    <dgm:cxn modelId="{CBD6FB0F-7D19-4BDD-9292-364CA36BFC05}" type="presParOf" srcId="{F8B0CABD-F5C7-41DC-B048-6DEFD3C5C735}" destId="{ED65357B-54B3-4C7F-B6A9-EDFB8B5312AA}" srcOrd="0" destOrd="0" presId="urn:microsoft.com/office/officeart/2005/8/layout/vList5"/>
    <dgm:cxn modelId="{8C7FE02F-4888-432F-AEF5-B6A49F8BAA04}" type="presParOf" srcId="{F8B0CABD-F5C7-41DC-B048-6DEFD3C5C735}" destId="{E2D4D233-7564-49A0-8EDD-DC2CD80526EB}" srcOrd="1" destOrd="0" presId="urn:microsoft.com/office/officeart/2005/8/layout/vList5"/>
    <dgm:cxn modelId="{FD37B03C-6423-40CD-BBA3-0100DA17DDA1}" type="presParOf" srcId="{D97A59DA-96EB-4C12-88AF-5281C0EE5795}" destId="{AC2D0E85-80F1-4746-9632-52B6406224BF}" srcOrd="1" destOrd="0" presId="urn:microsoft.com/office/officeart/2005/8/layout/vList5"/>
    <dgm:cxn modelId="{9469303D-47DE-4D26-AFC3-F0F79862577B}" type="presParOf" srcId="{D97A59DA-96EB-4C12-88AF-5281C0EE5795}" destId="{4FE600F4-98B6-4E76-9089-2B845485D62D}" srcOrd="2" destOrd="0" presId="urn:microsoft.com/office/officeart/2005/8/layout/vList5"/>
    <dgm:cxn modelId="{CA3B21FB-F59E-4933-A228-5912C47BF3EC}" type="presParOf" srcId="{4FE600F4-98B6-4E76-9089-2B845485D62D}" destId="{8E1C7C36-B28E-463E-9B7C-CBD4F4A7DFE7}" srcOrd="0" destOrd="0" presId="urn:microsoft.com/office/officeart/2005/8/layout/vList5"/>
    <dgm:cxn modelId="{313AD782-8003-4E0A-B885-32F569BE199D}" type="presParOf" srcId="{4FE600F4-98B6-4E76-9089-2B845485D62D}" destId="{A6723134-DB7F-4244-A7F5-DD68258B3C8C}" srcOrd="1" destOrd="0" presId="urn:microsoft.com/office/officeart/2005/8/layout/vList5"/>
    <dgm:cxn modelId="{3CAD0351-7358-4859-8DD6-A9CF48D25275}" type="presParOf" srcId="{D97A59DA-96EB-4C12-88AF-5281C0EE5795}" destId="{E6429E40-69A1-4D4D-A4C0-35BC7F6B302C}" srcOrd="3" destOrd="0" presId="urn:microsoft.com/office/officeart/2005/8/layout/vList5"/>
    <dgm:cxn modelId="{C29B7E6A-812C-4C8F-87D9-FFD6AA174C21}" type="presParOf" srcId="{D97A59DA-96EB-4C12-88AF-5281C0EE5795}" destId="{2221DDEC-89A0-4FFF-8B66-E3FF55ADBEC6}" srcOrd="4" destOrd="0" presId="urn:microsoft.com/office/officeart/2005/8/layout/vList5"/>
    <dgm:cxn modelId="{953E6C46-848A-47D8-8684-512C4AFECC6E}" type="presParOf" srcId="{2221DDEC-89A0-4FFF-8B66-E3FF55ADBEC6}" destId="{D26BBCC6-3BAD-4683-92E0-56281F08A9CC}" srcOrd="0" destOrd="0" presId="urn:microsoft.com/office/officeart/2005/8/layout/vList5"/>
    <dgm:cxn modelId="{B6933C9A-753A-4F48-8A74-B9B092E3E725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L’université est un lieu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de construction d’un avenir professionnel (3)</a:t>
          </a:r>
          <a:endParaRPr lang="fr-FR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Une formation universitaire permet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d’acquérir des savoirs et des savoir-faire (2)</a:t>
          </a:r>
          <a:endParaRPr lang="fr-FR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réussite à l’université dépend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73B1F5B6-6248-4170-A717-002F4E417E66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la motivation (</a:t>
          </a:r>
          <a:r>
            <a:rPr lang="fr-FR" dirty="0" smtClean="0"/>
            <a:t>8/8 répondants)</a:t>
          </a:r>
          <a:endParaRPr lang="fr-FR" dirty="0"/>
        </a:p>
      </dgm:t>
    </dgm:pt>
    <dgm:pt modelId="{885F406A-1887-4D8F-A2BB-6E854528C005}" type="parTrans" cxnId="{4045D8A9-06AE-44CA-8B87-31067F7836E8}">
      <dgm:prSet/>
      <dgm:spPr/>
      <dgm:t>
        <a:bodyPr/>
        <a:lstStyle/>
        <a:p>
          <a:endParaRPr lang="fr-FR"/>
        </a:p>
      </dgm:t>
    </dgm:pt>
    <dgm:pt modelId="{BFB5A55D-59A6-42AD-96EF-F263EAD70A3E}" type="sibTrans" cxnId="{4045D8A9-06AE-44CA-8B87-31067F7836E8}">
      <dgm:prSet/>
      <dgm:spPr/>
      <dgm:t>
        <a:bodyPr/>
        <a:lstStyle/>
        <a:p>
          <a:endParaRPr lang="fr-FR"/>
        </a:p>
      </dgm:t>
    </dgm:pt>
    <dgm:pt modelId="{2C265BA0-F2B2-41B3-9314-FFCA53780841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du travail régulier (8)</a:t>
          </a:r>
          <a:endParaRPr lang="fr-FR" dirty="0"/>
        </a:p>
      </dgm:t>
    </dgm:pt>
    <dgm:pt modelId="{20B725BC-B8F7-48E4-AD03-C91D8025F73E}" type="parTrans" cxnId="{8CE7CCAD-7E46-48B7-BF61-CF7D793A5B36}">
      <dgm:prSet/>
      <dgm:spPr/>
      <dgm:t>
        <a:bodyPr/>
        <a:lstStyle/>
        <a:p>
          <a:endParaRPr lang="fr-FR"/>
        </a:p>
      </dgm:t>
    </dgm:pt>
    <dgm:pt modelId="{C40BF877-9C70-43CD-9EE4-97729921270B}" type="sibTrans" cxnId="{8CE7CCAD-7E46-48B7-BF61-CF7D793A5B36}">
      <dgm:prSet/>
      <dgm:spPr/>
      <dgm:t>
        <a:bodyPr/>
        <a:lstStyle/>
        <a:p>
          <a:endParaRPr lang="fr-FR"/>
        </a:p>
      </dgm:t>
    </dgm:pt>
    <dgm:pt modelId="{2C04FD5C-1E9B-4193-8AF3-D2A70830E5F6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endParaRPr lang="fr-FR" dirty="0">
            <a:solidFill>
              <a:schemeClr val="tx1"/>
            </a:solidFill>
          </a:endParaRPr>
        </a:p>
      </dgm:t>
    </dgm:pt>
    <dgm:pt modelId="{A3CAC0E9-7C6B-46FE-B24D-E77BCD661D0B}" type="parTrans" cxnId="{5BF56F1D-2603-494E-A292-6AAEA631EA57}">
      <dgm:prSet/>
      <dgm:spPr/>
    </dgm:pt>
    <dgm:pt modelId="{B2EE998E-8E27-45DF-A6A3-F2CEA58FABCE}" type="sibTrans" cxnId="{5BF56F1D-2603-494E-A292-6AAEA631EA57}">
      <dgm:prSet/>
      <dgm:spPr/>
    </dgm:pt>
    <dgm:pt modelId="{C7A148F3-02CE-43C6-940A-D1E37413B9C9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d’acquérir des méthodes de travail</a:t>
          </a:r>
          <a:endParaRPr lang="fr-FR" dirty="0">
            <a:solidFill>
              <a:schemeClr val="tx1"/>
            </a:solidFill>
          </a:endParaRPr>
        </a:p>
      </dgm:t>
    </dgm:pt>
    <dgm:pt modelId="{23D5FD5B-B8CC-47F1-AE5D-EEAF1E2F3D9F}" type="parTrans" cxnId="{B250CC84-F230-495D-A0AA-4C796EFCFD75}">
      <dgm:prSet/>
      <dgm:spPr/>
    </dgm:pt>
    <dgm:pt modelId="{B135212B-B210-4349-9507-8B55AAE23FD4}" type="sibTrans" cxnId="{B250CC84-F230-495D-A0AA-4C796EFCFD75}">
      <dgm:prSet/>
      <dgm:spPr/>
    </dgm:pt>
    <dgm:pt modelId="{014D26C5-0DDD-40DD-91C2-7837CC4ACB54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l’accès aux différentes ressources (2)</a:t>
          </a:r>
          <a:endParaRPr lang="fr-FR" dirty="0"/>
        </a:p>
      </dgm:t>
    </dgm:pt>
    <dgm:pt modelId="{92A96A99-62A3-49AB-BDF2-EFCB24CFD94D}" type="parTrans" cxnId="{4DC46C50-D5A2-4CAC-8BAB-D40C8393E231}">
      <dgm:prSet/>
      <dgm:spPr/>
    </dgm:pt>
    <dgm:pt modelId="{320D351A-6338-4D84-B9FD-AE987480A1A5}" type="sibTrans" cxnId="{4DC46C50-D5A2-4CAC-8BAB-D40C8393E231}">
      <dgm:prSet/>
      <dgm:spPr/>
    </dgm:pt>
    <dgm:pt modelId="{008F034A-3960-48F0-9352-5D978E62C111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de valoriser des compétences et des savoirs (</a:t>
          </a:r>
          <a:r>
            <a:rPr lang="fr-FR" baseline="0" dirty="0" smtClean="0">
              <a:solidFill>
                <a:schemeClr val="tx1"/>
              </a:solidFill>
            </a:rPr>
            <a:t>2/8 répondants) </a:t>
          </a:r>
          <a:endParaRPr lang="fr-FR" dirty="0"/>
        </a:p>
      </dgm:t>
    </dgm:pt>
    <dgm:pt modelId="{6209F727-E490-4565-8525-52F3DB62D052}" type="parTrans" cxnId="{100A494E-893F-4866-A56B-C7B846CAA5BD}">
      <dgm:prSet/>
      <dgm:spPr/>
    </dgm:pt>
    <dgm:pt modelId="{7E910C5B-53FB-4DE8-B4AC-12E0BF2C9B6F}" type="sibTrans" cxnId="{100A494E-893F-4866-A56B-C7B846CAA5BD}">
      <dgm:prSet/>
      <dgm:spPr/>
    </dgm:pt>
    <dgm:pt modelId="{89FDD000-4A7B-4C80-822A-298C628A64B4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de renforcer sa culture générale (2)</a:t>
          </a:r>
          <a:endParaRPr lang="fr-FR" dirty="0"/>
        </a:p>
      </dgm:t>
    </dgm:pt>
    <dgm:pt modelId="{7FE1AB3B-A86A-46C8-B611-4CE32A033E5A}" type="parTrans" cxnId="{276C9C95-32E0-4082-8F00-C09EE355AC91}">
      <dgm:prSet/>
      <dgm:spPr/>
    </dgm:pt>
    <dgm:pt modelId="{4FDEFC4E-217B-4ACB-BC03-7D16CE248C7B}" type="sibTrans" cxnId="{276C9C95-32E0-4082-8F00-C09EE355AC91}">
      <dgm:prSet/>
      <dgm:spPr/>
    </dgm:pt>
    <dgm:pt modelId="{27776C96-8480-4D8D-BBCB-38993E778130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de savoir (</a:t>
          </a:r>
          <a:r>
            <a:rPr lang="fr-FR" dirty="0" smtClean="0">
              <a:solidFill>
                <a:schemeClr val="tx1"/>
              </a:solidFill>
            </a:rPr>
            <a:t>4/8 répondants)</a:t>
          </a:r>
          <a:endParaRPr lang="fr-FR" dirty="0"/>
        </a:p>
      </dgm:t>
    </dgm:pt>
    <dgm:pt modelId="{3AC67BC8-53F6-401D-AEB4-1122E28D13C9}" type="parTrans" cxnId="{4E901D8C-2862-45AC-8314-8D017B594BBF}">
      <dgm:prSet/>
      <dgm:spPr/>
    </dgm:pt>
    <dgm:pt modelId="{DE4D4F71-36E5-45CB-B4BC-A1ACA85EED61}" type="sibTrans" cxnId="{4E901D8C-2862-45AC-8314-8D017B594BBF}">
      <dgm:prSet/>
      <dgm:spPr/>
    </dgm:pt>
    <dgm:pt modelId="{775FA040-6120-4872-9045-EA8A9E1C2551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culture (4)</a:t>
          </a:r>
          <a:endParaRPr lang="fr-FR" dirty="0"/>
        </a:p>
      </dgm:t>
    </dgm:pt>
    <dgm:pt modelId="{1DC7740F-1D89-40E8-913D-C70F253F626B}" type="parTrans" cxnId="{FD341DE6-56FF-4F86-ADDC-1720EABC1885}">
      <dgm:prSet/>
      <dgm:spPr/>
    </dgm:pt>
    <dgm:pt modelId="{D97B484A-B161-4FFC-946E-2A9F8B840387}" type="sibTrans" cxnId="{FD341DE6-56FF-4F86-ADDC-1720EABC1885}">
      <dgm:prSet/>
      <dgm:spPr/>
    </dgm:pt>
    <dgm:pt modelId="{2FEED2D6-C3B3-44BB-8A12-1AA993712B6C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de réalisation de soi (2)</a:t>
          </a:r>
          <a:endParaRPr lang="fr-FR" dirty="0"/>
        </a:p>
      </dgm:t>
    </dgm:pt>
    <dgm:pt modelId="{869D9817-371E-447A-AA5D-FA418984A060}" type="parTrans" cxnId="{2E58A6AC-5ACA-481A-B067-2126195D855C}">
      <dgm:prSet/>
      <dgm:spPr/>
    </dgm:pt>
    <dgm:pt modelId="{5143470E-D5AC-4E22-B746-E75357A983D9}" type="sibTrans" cxnId="{2E58A6AC-5ACA-481A-B067-2126195D855C}">
      <dgm:prSet/>
      <dgm:spPr/>
    </dgm:pt>
    <dgm:pt modelId="{7399AFB6-3A65-4979-8552-F397C619B15C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d’apprentissage (3)</a:t>
          </a:r>
          <a:endParaRPr lang="fr-FR" dirty="0"/>
        </a:p>
      </dgm:t>
    </dgm:pt>
    <dgm:pt modelId="{43FB036C-D987-4C73-9576-FFD28F20BD33}" type="parTrans" cxnId="{E901EB02-7FEE-409D-9455-4DAE3E3F7CFC}">
      <dgm:prSet/>
      <dgm:spPr/>
    </dgm:pt>
    <dgm:pt modelId="{F192B46B-7F7F-4F99-B739-C1AC2E754B3A}" type="sibTrans" cxnId="{E901EB02-7FEE-409D-9455-4DAE3E3F7CFC}">
      <dgm:prSet/>
      <dgm:spPr/>
    </dgm:pt>
    <dgm:pt modelId="{4CC5AB72-DCBC-45B0-A699-4C9CBA117E9F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l’assiduité (2) </a:t>
          </a:r>
          <a:endParaRPr lang="fr-FR" dirty="0"/>
        </a:p>
      </dgm:t>
    </dgm:pt>
    <dgm:pt modelId="{EADD7688-1E9B-47D5-BEE7-7941D80C5004}" type="parTrans" cxnId="{82F8EA47-31F1-47DE-9C4C-592FDFAFACFC}">
      <dgm:prSet/>
      <dgm:spPr/>
    </dgm:pt>
    <dgm:pt modelId="{121BA3CA-7798-479D-9675-13ED77751405}" type="sibTrans" cxnId="{82F8EA47-31F1-47DE-9C4C-592FDFAFACFC}">
      <dgm:prSet/>
      <dgm:spPr/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LinFactNeighborX="1353" custLinFactNeighborY="-7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1338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CE7CCAD-7E46-48B7-BF61-CF7D793A5B36}" srcId="{4BD4AF6E-DD80-46A5-8A2C-4506A3647C89}" destId="{2C265BA0-F2B2-41B3-9314-FFCA53780841}" srcOrd="1" destOrd="0" parTransId="{20B725BC-B8F7-48E4-AD03-C91D8025F73E}" sibTransId="{C40BF877-9C70-43CD-9EE4-97729921270B}"/>
    <dgm:cxn modelId="{41FF8468-5A40-49C4-B003-7E7B90902117}" type="presOf" srcId="{7399AFB6-3A65-4979-8552-F397C619B15C}" destId="{E2D4D233-7564-49A0-8EDD-DC2CD80526EB}" srcOrd="0" destOrd="3" presId="urn:microsoft.com/office/officeart/2005/8/layout/vList5"/>
    <dgm:cxn modelId="{4045D8A9-06AE-44CA-8B87-31067F7836E8}" srcId="{4BD4AF6E-DD80-46A5-8A2C-4506A3647C89}" destId="{73B1F5B6-6248-4170-A717-002F4E417E66}" srcOrd="0" destOrd="0" parTransId="{885F406A-1887-4D8F-A2BB-6E854528C005}" sibTransId="{BFB5A55D-59A6-42AD-96EF-F263EAD70A3E}"/>
    <dgm:cxn modelId="{CB0100B6-492D-4BC3-ABDC-DEBEBFB6D919}" type="presOf" srcId="{2FEED2D6-C3B3-44BB-8A12-1AA993712B6C}" destId="{E2D4D233-7564-49A0-8EDD-DC2CD80526EB}" srcOrd="0" destOrd="4" presId="urn:microsoft.com/office/officeart/2005/8/layout/vList5"/>
    <dgm:cxn modelId="{4E901D8C-2862-45AC-8314-8D017B594BBF}" srcId="{02651DC6-2737-45E2-8520-9D9D780501BD}" destId="{27776C96-8480-4D8D-BBCB-38993E778130}" srcOrd="0" destOrd="0" parTransId="{3AC67BC8-53F6-401D-AEB4-1122E28D13C9}" sibTransId="{DE4D4F71-36E5-45CB-B4BC-A1ACA85EED61}"/>
    <dgm:cxn modelId="{6984842B-7D28-4622-9762-1A6CB1751D5A}" srcId="{02651DC6-2737-45E2-8520-9D9D780501BD}" destId="{9DE68122-EEEC-45B3-82A7-206805A1C584}" srcOrd="2" destOrd="0" parTransId="{0485B0C6-C205-4D6F-8057-51D3811314C9}" sibTransId="{0E6EA673-F334-4A78-B1DB-AE1135D20606}"/>
    <dgm:cxn modelId="{E8B4C593-10EF-4591-B4B0-6870DC296019}" type="presOf" srcId="{014D26C5-0DDD-40DD-91C2-7837CC4ACB54}" destId="{50280043-6F05-48F6-B393-3A364DC4C2EB}" srcOrd="0" destOrd="3" presId="urn:microsoft.com/office/officeart/2005/8/layout/vList5"/>
    <dgm:cxn modelId="{FD341DE6-56FF-4F86-ADDC-1720EABC1885}" srcId="{02651DC6-2737-45E2-8520-9D9D780501BD}" destId="{775FA040-6120-4872-9045-EA8A9E1C2551}" srcOrd="1" destOrd="0" parTransId="{1DC7740F-1D89-40E8-913D-C70F253F626B}" sibTransId="{D97B484A-B161-4FFC-946E-2A9F8B840387}"/>
    <dgm:cxn modelId="{2E58A6AC-5ACA-481A-B067-2126195D855C}" srcId="{02651DC6-2737-45E2-8520-9D9D780501BD}" destId="{2FEED2D6-C3B3-44BB-8A12-1AA993712B6C}" srcOrd="4" destOrd="0" parTransId="{869D9817-371E-447A-AA5D-FA418984A060}" sibTransId="{5143470E-D5AC-4E22-B746-E75357A983D9}"/>
    <dgm:cxn modelId="{56029166-0CC7-457A-B6FE-E39CC7812183}" type="presOf" srcId="{02651DC6-2737-45E2-8520-9D9D780501BD}" destId="{ED65357B-54B3-4C7F-B6A9-EDFB8B5312AA}" srcOrd="0" destOrd="0" presId="urn:microsoft.com/office/officeart/2005/8/layout/vList5"/>
    <dgm:cxn modelId="{276C9C95-32E0-4082-8F00-C09EE355AC91}" srcId="{E6C4EC9C-003D-4CF2-998E-5BB0C2615DBC}" destId="{89FDD000-4A7B-4C80-822A-298C628A64B4}" srcOrd="1" destOrd="0" parTransId="{7FE1AB3B-A86A-46C8-B611-4CE32A033E5A}" sibTransId="{4FDEFC4E-217B-4ACB-BC03-7D16CE248C7B}"/>
    <dgm:cxn modelId="{100A494E-893F-4866-A56B-C7B846CAA5BD}" srcId="{E6C4EC9C-003D-4CF2-998E-5BB0C2615DBC}" destId="{008F034A-3960-48F0-9352-5D978E62C111}" srcOrd="0" destOrd="0" parTransId="{6209F727-E490-4565-8525-52F3DB62D052}" sibTransId="{7E910C5B-53FB-4DE8-B4AC-12E0BF2C9B6F}"/>
    <dgm:cxn modelId="{52D49C5C-C0F9-42E5-84DB-D9738CB2D415}" type="presOf" srcId="{C7A148F3-02CE-43C6-940A-D1E37413B9C9}" destId="{A6723134-DB7F-4244-A7F5-DD68258B3C8C}" srcOrd="0" destOrd="3" presId="urn:microsoft.com/office/officeart/2005/8/layout/vList5"/>
    <dgm:cxn modelId="{4DC46C50-D5A2-4CAC-8BAB-D40C8393E231}" srcId="{4BD4AF6E-DD80-46A5-8A2C-4506A3647C89}" destId="{014D26C5-0DDD-40DD-91C2-7837CC4ACB54}" srcOrd="3" destOrd="0" parTransId="{92A96A99-62A3-49AB-BDF2-EFCB24CFD94D}" sibTransId="{320D351A-6338-4D84-B9FD-AE987480A1A5}"/>
    <dgm:cxn modelId="{82F8EA47-31F1-47DE-9C4C-592FDFAFACFC}" srcId="{4BD4AF6E-DD80-46A5-8A2C-4506A3647C89}" destId="{4CC5AB72-DCBC-45B0-A699-4C9CBA117E9F}" srcOrd="2" destOrd="0" parTransId="{EADD7688-1E9B-47D5-BEE7-7941D80C5004}" sibTransId="{121BA3CA-7798-479D-9675-13ED77751405}"/>
    <dgm:cxn modelId="{F79EC44D-C10F-4818-840C-2008F600EC92}" type="presOf" srcId="{89FDD000-4A7B-4C80-822A-298C628A64B4}" destId="{A6723134-DB7F-4244-A7F5-DD68258B3C8C}" srcOrd="0" destOrd="1" presId="urn:microsoft.com/office/officeart/2005/8/layout/vList5"/>
    <dgm:cxn modelId="{19481007-E091-4547-AEFA-6C6DFBECECD1}" srcId="{E6C4EC9C-003D-4CF2-998E-5BB0C2615DBC}" destId="{E68695E6-7F68-4F8E-9236-C2AE74143A77}" srcOrd="2" destOrd="0" parTransId="{6EA23FD2-117A-442A-8420-864FC1933487}" sibTransId="{7411122F-AB0C-4B24-AA39-63F1324C670A}"/>
    <dgm:cxn modelId="{159798F2-B5F6-4E80-8522-37D128F01D1F}" type="presOf" srcId="{2C265BA0-F2B2-41B3-9314-FFCA53780841}" destId="{50280043-6F05-48F6-B393-3A364DC4C2EB}" srcOrd="0" destOrd="1" presId="urn:microsoft.com/office/officeart/2005/8/layout/vList5"/>
    <dgm:cxn modelId="{9F4BE75B-5D04-433C-A2C5-046F847F40DC}" type="presOf" srcId="{4CC5AB72-DCBC-45B0-A699-4C9CBA117E9F}" destId="{50280043-6F05-48F6-B393-3A364DC4C2EB}" srcOrd="0" destOrd="2" presId="urn:microsoft.com/office/officeart/2005/8/layout/vList5"/>
    <dgm:cxn modelId="{B250CC84-F230-495D-A0AA-4C796EFCFD75}" srcId="{E6C4EC9C-003D-4CF2-998E-5BB0C2615DBC}" destId="{C7A148F3-02CE-43C6-940A-D1E37413B9C9}" srcOrd="3" destOrd="0" parTransId="{23D5FD5B-B8CC-47F1-AE5D-EEAF1E2F3D9F}" sibTransId="{B135212B-B210-4349-9507-8B55AAE23FD4}"/>
    <dgm:cxn modelId="{432A182F-C391-4953-8EBD-EB36211DE08F}" type="presOf" srcId="{2C04FD5C-1E9B-4193-8AF3-D2A70830E5F6}" destId="{A6723134-DB7F-4244-A7F5-DD68258B3C8C}" srcOrd="0" destOrd="4" presId="urn:microsoft.com/office/officeart/2005/8/layout/vList5"/>
    <dgm:cxn modelId="{BCF543B2-B3C6-49F2-8DB9-55D92B860636}" type="presOf" srcId="{9DE68122-EEEC-45B3-82A7-206805A1C584}" destId="{E2D4D233-7564-49A0-8EDD-DC2CD80526EB}" srcOrd="0" destOrd="2" presId="urn:microsoft.com/office/officeart/2005/8/layout/vList5"/>
    <dgm:cxn modelId="{FC4DA066-8BB7-4688-8E39-4A6578AC225B}" type="presOf" srcId="{E6C4EC9C-003D-4CF2-998E-5BB0C2615DBC}" destId="{8E1C7C36-B28E-463E-9B7C-CBD4F4A7DFE7}" srcOrd="0" destOrd="0" presId="urn:microsoft.com/office/officeart/2005/8/layout/vList5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6F8DC043-1C35-4674-AD82-4455273DA609}" type="presOf" srcId="{27776C96-8480-4D8D-BBCB-38993E778130}" destId="{E2D4D233-7564-49A0-8EDD-DC2CD80526EB}" srcOrd="0" destOrd="0" presId="urn:microsoft.com/office/officeart/2005/8/layout/vList5"/>
    <dgm:cxn modelId="{2DBE4BDF-14CD-4F49-BB54-190314FCC5A0}" type="presOf" srcId="{775FA040-6120-4872-9045-EA8A9E1C2551}" destId="{E2D4D233-7564-49A0-8EDD-DC2CD80526EB}" srcOrd="0" destOrd="1" presId="urn:microsoft.com/office/officeart/2005/8/layout/vList5"/>
    <dgm:cxn modelId="{E901EB02-7FEE-409D-9455-4DAE3E3F7CFC}" srcId="{02651DC6-2737-45E2-8520-9D9D780501BD}" destId="{7399AFB6-3A65-4979-8552-F397C619B15C}" srcOrd="3" destOrd="0" parTransId="{43FB036C-D987-4C73-9576-FFD28F20BD33}" sibTransId="{F192B46B-7F7F-4F99-B739-C1AC2E754B3A}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5D3C03B5-9695-45AA-92FD-CCA36B467342}" type="presOf" srcId="{4BD4AF6E-DD80-46A5-8A2C-4506A3647C89}" destId="{D26BBCC6-3BAD-4683-92E0-56281F08A9CC}" srcOrd="0" destOrd="0" presId="urn:microsoft.com/office/officeart/2005/8/layout/vList5"/>
    <dgm:cxn modelId="{5BF56F1D-2603-494E-A292-6AAEA631EA57}" srcId="{E6C4EC9C-003D-4CF2-998E-5BB0C2615DBC}" destId="{2C04FD5C-1E9B-4193-8AF3-D2A70830E5F6}" srcOrd="4" destOrd="0" parTransId="{A3CAC0E9-7C6B-46FE-B24D-E77BCD661D0B}" sibTransId="{B2EE998E-8E27-45DF-A6A3-F2CEA58FABCE}"/>
    <dgm:cxn modelId="{CBF65176-B9DD-4939-98DD-F832773D2578}" type="presOf" srcId="{73B1F5B6-6248-4170-A717-002F4E417E66}" destId="{50280043-6F05-48F6-B393-3A364DC4C2EB}" srcOrd="0" destOrd="0" presId="urn:microsoft.com/office/officeart/2005/8/layout/vList5"/>
    <dgm:cxn modelId="{D576F108-2FE3-4534-B4A6-38036D22CE3C}" type="presOf" srcId="{E68695E6-7F68-4F8E-9236-C2AE74143A77}" destId="{A6723134-DB7F-4244-A7F5-DD68258B3C8C}" srcOrd="0" destOrd="2" presId="urn:microsoft.com/office/officeart/2005/8/layout/vList5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2686D989-0DD8-4435-80ED-F71F0716E48F}" type="presOf" srcId="{6F045978-85B7-4200-8AD6-E8563ADD98CD}" destId="{D97A59DA-96EB-4C12-88AF-5281C0EE5795}" srcOrd="0" destOrd="0" presId="urn:microsoft.com/office/officeart/2005/8/layout/vList5"/>
    <dgm:cxn modelId="{F62ABF26-5334-4B17-8CA5-CECEBA04D66C}" type="presOf" srcId="{008F034A-3960-48F0-9352-5D978E62C111}" destId="{A6723134-DB7F-4244-A7F5-DD68258B3C8C}" srcOrd="0" destOrd="0" presId="urn:microsoft.com/office/officeart/2005/8/layout/vList5"/>
    <dgm:cxn modelId="{1828C39F-8AB1-4F7C-9A77-14C62ACC8197}" type="presParOf" srcId="{D97A59DA-96EB-4C12-88AF-5281C0EE5795}" destId="{F8B0CABD-F5C7-41DC-B048-6DEFD3C5C735}" srcOrd="0" destOrd="0" presId="urn:microsoft.com/office/officeart/2005/8/layout/vList5"/>
    <dgm:cxn modelId="{C4C060A6-DA49-46B9-92EB-6CC435C368DA}" type="presParOf" srcId="{F8B0CABD-F5C7-41DC-B048-6DEFD3C5C735}" destId="{ED65357B-54B3-4C7F-B6A9-EDFB8B5312AA}" srcOrd="0" destOrd="0" presId="urn:microsoft.com/office/officeart/2005/8/layout/vList5"/>
    <dgm:cxn modelId="{E8385015-1076-4157-8FF9-A60F8CFBC506}" type="presParOf" srcId="{F8B0CABD-F5C7-41DC-B048-6DEFD3C5C735}" destId="{E2D4D233-7564-49A0-8EDD-DC2CD80526EB}" srcOrd="1" destOrd="0" presId="urn:microsoft.com/office/officeart/2005/8/layout/vList5"/>
    <dgm:cxn modelId="{74817882-4D28-41EF-AC89-9B1066737CBF}" type="presParOf" srcId="{D97A59DA-96EB-4C12-88AF-5281C0EE5795}" destId="{AC2D0E85-80F1-4746-9632-52B6406224BF}" srcOrd="1" destOrd="0" presId="urn:microsoft.com/office/officeart/2005/8/layout/vList5"/>
    <dgm:cxn modelId="{BCDEF064-F398-4EDB-BCF8-19C63E93CE31}" type="presParOf" srcId="{D97A59DA-96EB-4C12-88AF-5281C0EE5795}" destId="{4FE600F4-98B6-4E76-9089-2B845485D62D}" srcOrd="2" destOrd="0" presId="urn:microsoft.com/office/officeart/2005/8/layout/vList5"/>
    <dgm:cxn modelId="{C31D8239-F729-473E-9205-AA5B13EDC871}" type="presParOf" srcId="{4FE600F4-98B6-4E76-9089-2B845485D62D}" destId="{8E1C7C36-B28E-463E-9B7C-CBD4F4A7DFE7}" srcOrd="0" destOrd="0" presId="urn:microsoft.com/office/officeart/2005/8/layout/vList5"/>
    <dgm:cxn modelId="{A10DFB97-E81B-4CF0-A2A1-1E7DD95A831F}" type="presParOf" srcId="{4FE600F4-98B6-4E76-9089-2B845485D62D}" destId="{A6723134-DB7F-4244-A7F5-DD68258B3C8C}" srcOrd="1" destOrd="0" presId="urn:microsoft.com/office/officeart/2005/8/layout/vList5"/>
    <dgm:cxn modelId="{EE886917-8F08-41A5-B899-C8245C9EDEC3}" type="presParOf" srcId="{D97A59DA-96EB-4C12-88AF-5281C0EE5795}" destId="{E6429E40-69A1-4D4D-A4C0-35BC7F6B302C}" srcOrd="3" destOrd="0" presId="urn:microsoft.com/office/officeart/2005/8/layout/vList5"/>
    <dgm:cxn modelId="{23CCDCEA-143D-4233-87CC-E929E1E60664}" type="presParOf" srcId="{D97A59DA-96EB-4C12-88AF-5281C0EE5795}" destId="{2221DDEC-89A0-4FFF-8B66-E3FF55ADBEC6}" srcOrd="4" destOrd="0" presId="urn:microsoft.com/office/officeart/2005/8/layout/vList5"/>
    <dgm:cxn modelId="{CEB95428-9DE2-460A-92AD-A679F678FF4B}" type="presParOf" srcId="{2221DDEC-89A0-4FFF-8B66-E3FF55ADBEC6}" destId="{D26BBCC6-3BAD-4683-92E0-56281F08A9CC}" srcOrd="0" destOrd="0" presId="urn:microsoft.com/office/officeart/2005/8/layout/vList5"/>
    <dgm:cxn modelId="{59B19ED9-04CD-4E9C-88FA-B0962667F126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8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dirty="0">
            <a:solidFill>
              <a:schemeClr val="bg1"/>
            </a:solidFill>
          </a:endParaRPr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1" custScaleY="83099" custLinFactNeighborX="-86222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B7FA20C-B871-4620-826D-73E4C225A119}" type="presOf" srcId="{02651DC6-2737-45E2-8520-9D9D780501BD}" destId="{ED65357B-54B3-4C7F-B6A9-EDFB8B5312AA}" srcOrd="0" destOrd="0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393FF32D-1EBA-4974-B940-AA0FA6C5138B}" type="presOf" srcId="{6F045978-85B7-4200-8AD6-E8563ADD98CD}" destId="{D97A59DA-96EB-4C12-88AF-5281C0EE5795}" srcOrd="0" destOrd="0" presId="urn:microsoft.com/office/officeart/2005/8/layout/vList5"/>
    <dgm:cxn modelId="{944E3ED6-A64E-428A-B697-6A2C12C38BF7}" type="presParOf" srcId="{D97A59DA-96EB-4C12-88AF-5281C0EE5795}" destId="{F8B0CABD-F5C7-41DC-B048-6DEFD3C5C735}" srcOrd="0" destOrd="0" presId="urn:microsoft.com/office/officeart/2005/8/layout/vList5"/>
    <dgm:cxn modelId="{37BDAB37-2164-452F-BE11-6AAD51D8C851}" type="presParOf" srcId="{F8B0CABD-F5C7-41DC-B048-6DEFD3C5C735}" destId="{ED65357B-54B3-4C7F-B6A9-EDFB8B5312A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L’accueil et l’accompagnement à la rentrée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100" dirty="0" smtClean="0"/>
            <a:t>3 répondants sont satisfaits de l’accueil et de l’accompagnement dont ils ont bénéficié avant les inscriptions (réunions de rentrée, accueil des bacheliers…).</a:t>
          </a:r>
          <a:endParaRPr lang="fr-FR" sz="11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vie étudiante sur le campus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4 d’entre eux envisagent d’adhérer à une association étudiante, 6 veulent assister aux spectacles de la Fabrique culturelle.</a:t>
          </a:r>
          <a:endParaRPr lang="fr-FR" sz="1000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Les sources d’informations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6 étudiants répondants ont consulté le site internet pour se documenter sur la formation et les procédures d’inscription.</a:t>
          </a:r>
          <a:endParaRPr lang="fr-FR" sz="800" dirty="0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377BF0AA-B0C6-4B2B-B142-E9299B66990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1 seul étudiant souhaite participer à des activités organisées par leur département (foyer, théâtre…).</a:t>
          </a:r>
          <a:endParaRPr lang="fr-FR" sz="1100" dirty="0"/>
        </a:p>
      </dgm:t>
    </dgm:pt>
    <dgm:pt modelId="{80FCD2CC-BDE5-4722-8CA3-A532BA39E752}" type="parTrans" cxnId="{9E38E478-58C8-450D-804B-1C1FA37BB89D}">
      <dgm:prSet/>
      <dgm:spPr/>
      <dgm:t>
        <a:bodyPr/>
        <a:lstStyle/>
        <a:p>
          <a:endParaRPr lang="fr-FR"/>
        </a:p>
      </dgm:t>
    </dgm:pt>
    <dgm:pt modelId="{F2C92F69-AD88-40F4-9CF8-521B2BAF88FB}" type="sibTrans" cxnId="{9E38E478-58C8-450D-804B-1C1FA37BB89D}">
      <dgm:prSet/>
      <dgm:spPr/>
      <dgm:t>
        <a:bodyPr/>
        <a:lstStyle/>
        <a:p>
          <a:endParaRPr lang="fr-FR"/>
        </a:p>
      </dgm:t>
    </dgm:pt>
    <dgm:pt modelId="{6148E9EA-C56D-4BC7-9772-DAC97B6064DD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6 pensent fréquenter la bibliothèque de l’UFR. </a:t>
          </a:r>
          <a:endParaRPr lang="fr-FR" sz="1100" dirty="0"/>
        </a:p>
      </dgm:t>
    </dgm:pt>
    <dgm:pt modelId="{DDB895BD-936D-4427-8DBB-9C4D4CE6EF24}" type="parTrans" cxnId="{147E56F2-9EAF-46E8-91BA-81FB5410AB85}">
      <dgm:prSet/>
      <dgm:spPr/>
      <dgm:t>
        <a:bodyPr/>
        <a:lstStyle/>
        <a:p>
          <a:endParaRPr lang="fr-FR"/>
        </a:p>
      </dgm:t>
    </dgm:pt>
    <dgm:pt modelId="{032D74DA-AA75-4DD0-B726-7ABEC4F9685F}" type="sibTrans" cxnId="{147E56F2-9EAF-46E8-91BA-81FB5410AB85}">
      <dgm:prSet/>
      <dgm:spPr/>
      <dgm:t>
        <a:bodyPr/>
        <a:lstStyle/>
        <a:p>
          <a:endParaRPr lang="fr-FR"/>
        </a:p>
      </dgm:t>
    </dgm:pt>
    <dgm:pt modelId="{D2AAF450-1E97-4AF4-A1BD-2A32BCA661B5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3 envisagent de se rendre régulièrement à la bibliothèque centrale.</a:t>
          </a:r>
          <a:endParaRPr lang="fr-FR" sz="1100" dirty="0"/>
        </a:p>
      </dgm:t>
    </dgm:pt>
    <dgm:pt modelId="{DF371FE1-22E9-4E16-AAA4-EAF9571C0D82}" type="parTrans" cxnId="{3CF97135-F7BB-4EAB-AFC9-AC0997B63EF1}">
      <dgm:prSet/>
      <dgm:spPr/>
      <dgm:t>
        <a:bodyPr/>
        <a:lstStyle/>
        <a:p>
          <a:endParaRPr lang="fr-FR"/>
        </a:p>
      </dgm:t>
    </dgm:pt>
    <dgm:pt modelId="{663EFFD2-5F85-4C40-BEE0-425EFE3C902E}" type="sibTrans" cxnId="{3CF97135-F7BB-4EAB-AFC9-AC0997B63EF1}">
      <dgm:prSet/>
      <dgm:spPr/>
      <dgm:t>
        <a:bodyPr/>
        <a:lstStyle/>
        <a:p>
          <a:endParaRPr lang="fr-FR"/>
        </a:p>
      </dgm:t>
    </dgm:pt>
    <dgm:pt modelId="{2CFD3B3C-DCDF-4CF3-AF2C-D4ED3DADCFBA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100" dirty="0" smtClean="0"/>
            <a:t>À la rentrée 2012/2013, 3 répondants ont bénéficié du dispositif de parrainage. </a:t>
          </a:r>
          <a:r>
            <a:rPr lang="fr-FR" sz="1100" dirty="0" smtClean="0">
              <a:solidFill>
                <a:schemeClr val="tx1"/>
              </a:solidFill>
            </a:rPr>
            <a:t>Parmi eux, 1 seul étudiant a participé à la visite du campus. Tous jugent ce dispositif satisfaisant et utile.</a:t>
          </a:r>
          <a:endParaRPr lang="fr-FR" sz="1100" dirty="0">
            <a:solidFill>
              <a:schemeClr val="tx1"/>
            </a:solidFill>
          </a:endParaRPr>
        </a:p>
      </dgm:t>
    </dgm:pt>
    <dgm:pt modelId="{0D78980E-67D1-4229-8422-5CFB5D470A34}" type="parTrans" cxnId="{2291B268-899B-4844-9470-E15FAE341F11}">
      <dgm:prSet/>
      <dgm:spPr/>
      <dgm:t>
        <a:bodyPr/>
        <a:lstStyle/>
        <a:p>
          <a:endParaRPr lang="fr-FR"/>
        </a:p>
      </dgm:t>
    </dgm:pt>
    <dgm:pt modelId="{17AD3749-539E-4042-8175-F9BB220BF3E9}" type="sibTrans" cxnId="{2291B268-899B-4844-9470-E15FAE341F11}">
      <dgm:prSet/>
      <dgm:spPr/>
      <dgm:t>
        <a:bodyPr/>
        <a:lstStyle/>
        <a:p>
          <a:endParaRPr lang="fr-FR"/>
        </a:p>
      </dgm:t>
    </dgm:pt>
    <dgm:pt modelId="{22D6ADFE-1B63-4EE2-8562-6FA72862E678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L’aide à l’orientation</a:t>
          </a:r>
          <a:endParaRPr lang="fr-FR" sz="2400" dirty="0"/>
        </a:p>
      </dgm:t>
    </dgm:pt>
    <dgm:pt modelId="{8BB36D1C-A300-438A-A10B-83FF9EBCA9F7}" type="parTrans" cxnId="{D1776DC6-D400-48C5-8F19-B8D15CB0CFF5}">
      <dgm:prSet/>
      <dgm:spPr/>
      <dgm:t>
        <a:bodyPr/>
        <a:lstStyle/>
        <a:p>
          <a:endParaRPr lang="fr-FR"/>
        </a:p>
      </dgm:t>
    </dgm:pt>
    <dgm:pt modelId="{997C5AAF-BB50-492A-A650-1B9E6F592170}" type="sibTrans" cxnId="{D1776DC6-D400-48C5-8F19-B8D15CB0CFF5}">
      <dgm:prSet/>
      <dgm:spPr/>
      <dgm:t>
        <a:bodyPr/>
        <a:lstStyle/>
        <a:p>
          <a:endParaRPr lang="fr-FR"/>
        </a:p>
      </dgm:t>
    </dgm:pt>
    <dgm:pt modelId="{D4C44551-EFF4-41D0-AA4E-EF5877307BC6}">
      <dgm:prSet custT="1"/>
      <dgm:spPr/>
      <dgm:t>
        <a:bodyPr/>
        <a:lstStyle/>
        <a:p>
          <a:pPr algn="just"/>
          <a:r>
            <a:rPr lang="fr-FR" sz="1100" dirty="0" smtClean="0"/>
            <a:t>1 seul répondant déclare avoir bénéficié de conseils sur le choix de la discipline.</a:t>
          </a:r>
          <a:endParaRPr lang="fr-FR" sz="1100" dirty="0"/>
        </a:p>
      </dgm:t>
    </dgm:pt>
    <dgm:pt modelId="{F01743B4-7505-4EBC-99AC-1FBFD72452CB}" type="parTrans" cxnId="{20C10900-A909-45F0-9F08-5313C3BC11B8}">
      <dgm:prSet/>
      <dgm:spPr/>
      <dgm:t>
        <a:bodyPr/>
        <a:lstStyle/>
        <a:p>
          <a:endParaRPr lang="fr-FR"/>
        </a:p>
      </dgm:t>
    </dgm:pt>
    <dgm:pt modelId="{98F09A20-56BF-4689-BF51-97ACBB345EAE}" type="sibTrans" cxnId="{20C10900-A909-45F0-9F08-5313C3BC11B8}">
      <dgm:prSet/>
      <dgm:spPr/>
      <dgm:t>
        <a:bodyPr/>
        <a:lstStyle/>
        <a:p>
          <a:endParaRPr lang="fr-FR"/>
        </a:p>
      </dgm:t>
    </dgm:pt>
    <dgm:pt modelId="{3F9DBDAD-A3D8-4758-9552-9BD6516BC4C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2 ont assisté une journée de découverte de l’UTM lorsqu’ils étaient en première.</a:t>
          </a:r>
          <a:endParaRPr lang="fr-FR" sz="1100" dirty="0"/>
        </a:p>
      </dgm:t>
    </dgm:pt>
    <dgm:pt modelId="{D1C61518-F556-452A-BED0-D5662B71FE28}" type="parTrans" cxnId="{F971002D-03DA-4A53-8292-38B30D0F31BC}">
      <dgm:prSet/>
      <dgm:spPr/>
      <dgm:t>
        <a:bodyPr/>
        <a:lstStyle/>
        <a:p>
          <a:endParaRPr lang="fr-FR"/>
        </a:p>
      </dgm:t>
    </dgm:pt>
    <dgm:pt modelId="{D29302A9-6B4D-46F5-89EB-957BBF0B2898}" type="sibTrans" cxnId="{F971002D-03DA-4A53-8292-38B30D0F31BC}">
      <dgm:prSet/>
      <dgm:spPr/>
      <dgm:t>
        <a:bodyPr/>
        <a:lstStyle/>
        <a:p>
          <a:endParaRPr lang="fr-FR"/>
        </a:p>
      </dgm:t>
    </dgm:pt>
    <dgm:pt modelId="{1BE99703-C52E-4659-923C-4E12012D1857}">
      <dgm:prSet custT="1"/>
      <dgm:spPr/>
      <dgm:t>
        <a:bodyPr/>
        <a:lstStyle/>
        <a:p>
          <a:pPr algn="just"/>
          <a:endParaRPr lang="fr-FR" sz="1100" dirty="0"/>
        </a:p>
      </dgm:t>
    </dgm:pt>
    <dgm:pt modelId="{1D623665-57F4-4833-93C7-692CB7FBFD6F}" type="parTrans" cxnId="{3902F810-D727-4C6B-A6CB-0E1DF23960EE}">
      <dgm:prSet/>
      <dgm:spPr/>
      <dgm:t>
        <a:bodyPr/>
        <a:lstStyle/>
        <a:p>
          <a:endParaRPr lang="fr-FR"/>
        </a:p>
      </dgm:t>
    </dgm:pt>
    <dgm:pt modelId="{BCA05883-2499-4CFE-8F58-8747D1188F49}" type="sibTrans" cxnId="{3902F810-D727-4C6B-A6CB-0E1DF23960EE}">
      <dgm:prSet/>
      <dgm:spPr/>
      <dgm:t>
        <a:bodyPr/>
        <a:lstStyle/>
        <a:p>
          <a:endParaRPr lang="fr-FR"/>
        </a:p>
      </dgm:t>
    </dgm:pt>
    <dgm:pt modelId="{34BF6C00-E95C-44FE-9AFA-6911DCAE4E7D}">
      <dgm:prSet custT="1"/>
      <dgm:spPr/>
      <dgm:t>
        <a:bodyPr/>
        <a:lstStyle/>
        <a:p>
          <a:pPr algn="just"/>
          <a:r>
            <a:rPr lang="fr-FR" sz="1100" dirty="0" smtClean="0"/>
            <a:t>Celui-ci a tenu compte des conseils d’orientation donnés dans le cadre de l’orientation active.</a:t>
          </a:r>
          <a:endParaRPr lang="fr-FR" sz="1100" dirty="0"/>
        </a:p>
      </dgm:t>
    </dgm:pt>
    <dgm:pt modelId="{DD81BBBB-54DC-4094-A940-4E389A8783D1}" type="parTrans" cxnId="{E567184E-F72F-4942-91F6-320B6F749A72}">
      <dgm:prSet/>
      <dgm:spPr/>
      <dgm:t>
        <a:bodyPr/>
        <a:lstStyle/>
        <a:p>
          <a:endParaRPr lang="fr-FR"/>
        </a:p>
      </dgm:t>
    </dgm:pt>
    <dgm:pt modelId="{6AB956AD-3F3F-4422-8C13-6D2472A96D79}" type="sibTrans" cxnId="{E567184E-F72F-4942-91F6-320B6F749A72}">
      <dgm:prSet/>
      <dgm:spPr/>
      <dgm:t>
        <a:bodyPr/>
        <a:lstStyle/>
        <a:p>
          <a:endParaRPr lang="fr-FR"/>
        </a:p>
      </dgm:t>
    </dgm:pt>
    <dgm:pt modelId="{893C8FE0-C831-40A7-99C6-6A79E8EA9E6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4 ont activé leur ENT et messagerie étudiante.</a:t>
          </a:r>
          <a:endParaRPr lang="fr-FR" sz="1100" dirty="0"/>
        </a:p>
      </dgm:t>
    </dgm:pt>
    <dgm:pt modelId="{A65662B0-99EF-4439-8604-4A9FD7F86C60}" type="parTrans" cxnId="{2220FB87-A037-4E87-B347-1EC07E08EF5A}">
      <dgm:prSet/>
      <dgm:spPr/>
      <dgm:t>
        <a:bodyPr/>
        <a:lstStyle/>
        <a:p>
          <a:endParaRPr lang="fr-FR"/>
        </a:p>
      </dgm:t>
    </dgm:pt>
    <dgm:pt modelId="{BBC0845B-5BC3-4AB7-BC12-291B5103E86C}" type="sibTrans" cxnId="{2220FB87-A037-4E87-B347-1EC07E08EF5A}">
      <dgm:prSet/>
      <dgm:spPr/>
      <dgm:t>
        <a:bodyPr/>
        <a:lstStyle/>
        <a:p>
          <a:endParaRPr lang="fr-FR"/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4" custScaleY="12509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4" custScaleY="13613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4" custScaleY="171538" custLinFactNeighborX="608" custLinFactNeighborY="470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4" custLinFactNeighborX="1474" custLinFactNeighborY="271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4" custScaleY="116767" custLinFactNeighborY="7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63AA96-7831-48E6-A23F-0827EAEF28DD}" type="pres">
      <dgm:prSet presAssocID="{07259874-C583-4D13-B44C-546C7FFD9F95}" presName="sp" presStyleCnt="0"/>
      <dgm:spPr/>
    </dgm:pt>
    <dgm:pt modelId="{7AE7E090-FD87-417B-B986-0EAC9D406A3F}" type="pres">
      <dgm:prSet presAssocID="{22D6ADFE-1B63-4EE2-8562-6FA72862E678}" presName="linNode" presStyleCnt="0"/>
      <dgm:spPr/>
    </dgm:pt>
    <dgm:pt modelId="{F49B9222-0EC8-4BE7-8634-2BC82E562347}" type="pres">
      <dgm:prSet presAssocID="{22D6ADFE-1B63-4EE2-8562-6FA72862E678}" presName="parentText" presStyleLbl="node1" presStyleIdx="3" presStyleCnt="4" custScaleY="10203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00B1ECE-07E9-4254-A025-1B430ECCE2DB}" type="pres">
      <dgm:prSet presAssocID="{22D6ADFE-1B63-4EE2-8562-6FA72862E678}" presName="descendantText" presStyleLbl="alignAccFollowNode1" presStyleIdx="3" presStyleCnt="4" custScaleY="1285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47E56F2-9EAF-46E8-91BA-81FB5410AB85}" srcId="{E6C4EC9C-003D-4CF2-998E-5BB0C2615DBC}" destId="{6148E9EA-C56D-4BC7-9772-DAC97B6064DD}" srcOrd="2" destOrd="0" parTransId="{DDB895BD-936D-4427-8DBB-9C4D4CE6EF24}" sibTransId="{032D74DA-AA75-4DD0-B726-7ABEC4F9685F}"/>
    <dgm:cxn modelId="{3902F810-D727-4C6B-A6CB-0E1DF23960EE}" srcId="{22D6ADFE-1B63-4EE2-8562-6FA72862E678}" destId="{1BE99703-C52E-4659-923C-4E12012D1857}" srcOrd="2" destOrd="0" parTransId="{1D623665-57F4-4833-93C7-692CB7FBFD6F}" sibTransId="{BCA05883-2499-4CFE-8F58-8747D1188F49}"/>
    <dgm:cxn modelId="{9807B7F5-EC72-4931-88CE-3F8E1B381AC6}" type="presOf" srcId="{34BF6C00-E95C-44FE-9AFA-6911DCAE4E7D}" destId="{300B1ECE-07E9-4254-A025-1B430ECCE2DB}" srcOrd="0" destOrd="1" presId="urn:microsoft.com/office/officeart/2005/8/layout/vList5"/>
    <dgm:cxn modelId="{98EBC209-2E2E-4283-88F1-3FBC6908E308}" type="presOf" srcId="{6148E9EA-C56D-4BC7-9772-DAC97B6064DD}" destId="{A6723134-DB7F-4244-A7F5-DD68258B3C8C}" srcOrd="0" destOrd="2" presId="urn:microsoft.com/office/officeart/2005/8/layout/vList5"/>
    <dgm:cxn modelId="{463D3837-A1D7-4C62-94F8-3662EFCB4970}" type="presOf" srcId="{E6C4EC9C-003D-4CF2-998E-5BB0C2615DBC}" destId="{8E1C7C36-B28E-463E-9B7C-CBD4F4A7DFE7}" srcOrd="0" destOrd="0" presId="urn:microsoft.com/office/officeart/2005/8/layout/vList5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D1776DC6-D400-48C5-8F19-B8D15CB0CFF5}" srcId="{6F045978-85B7-4200-8AD6-E8563ADD98CD}" destId="{22D6ADFE-1B63-4EE2-8562-6FA72862E678}" srcOrd="3" destOrd="0" parTransId="{8BB36D1C-A300-438A-A10B-83FF9EBCA9F7}" sibTransId="{997C5AAF-BB50-492A-A650-1B9E6F592170}"/>
    <dgm:cxn modelId="{26C05419-2655-4B57-8E53-3C8B0B2D73F0}" type="presOf" srcId="{01AE0B1B-AE2F-43A2-9DB0-22AB9C0D8377}" destId="{50280043-6F05-48F6-B393-3A364DC4C2EB}" srcOrd="0" destOrd="0" presId="urn:microsoft.com/office/officeart/2005/8/layout/vList5"/>
    <dgm:cxn modelId="{6CE3C444-5A41-4585-BC57-4AD1992DFCA7}" type="presOf" srcId="{22D6ADFE-1B63-4EE2-8562-6FA72862E678}" destId="{F49B9222-0EC8-4BE7-8634-2BC82E562347}" srcOrd="0" destOrd="0" presId="urn:microsoft.com/office/officeart/2005/8/layout/vList5"/>
    <dgm:cxn modelId="{81A7FC82-F6D1-4C69-881B-CD25C6CE4317}" type="presOf" srcId="{02651DC6-2737-45E2-8520-9D9D780501BD}" destId="{ED65357B-54B3-4C7F-B6A9-EDFB8B5312AA}" srcOrd="0" destOrd="0" presId="urn:microsoft.com/office/officeart/2005/8/layout/vList5"/>
    <dgm:cxn modelId="{81C6A8CF-A0F2-4338-9408-89C6A2F67B4A}" type="presOf" srcId="{E68695E6-7F68-4F8E-9236-C2AE74143A77}" destId="{A6723134-DB7F-4244-A7F5-DD68258B3C8C}" srcOrd="0" destOrd="0" presId="urn:microsoft.com/office/officeart/2005/8/layout/vList5"/>
    <dgm:cxn modelId="{E567184E-F72F-4942-91F6-320B6F749A72}" srcId="{22D6ADFE-1B63-4EE2-8562-6FA72862E678}" destId="{34BF6C00-E95C-44FE-9AFA-6911DCAE4E7D}" srcOrd="1" destOrd="0" parTransId="{DD81BBBB-54DC-4094-A940-4E389A8783D1}" sibTransId="{6AB956AD-3F3F-4422-8C13-6D2472A96D79}"/>
    <dgm:cxn modelId="{1F60C0B1-BB26-46B3-9DB1-FFA14C3B364E}" type="presOf" srcId="{6F045978-85B7-4200-8AD6-E8563ADD98CD}" destId="{D97A59DA-96EB-4C12-88AF-5281C0EE5795}" srcOrd="0" destOrd="0" presId="urn:microsoft.com/office/officeart/2005/8/layout/vList5"/>
    <dgm:cxn modelId="{20C10900-A909-45F0-9F08-5313C3BC11B8}" srcId="{22D6ADFE-1B63-4EE2-8562-6FA72862E678}" destId="{D4C44551-EFF4-41D0-AA4E-EF5877307BC6}" srcOrd="0" destOrd="0" parTransId="{F01743B4-7505-4EBC-99AC-1FBFD72452CB}" sibTransId="{98F09A20-56BF-4689-BF51-97ACBB345EAE}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595D09C2-41F4-4364-80BF-40B7EB4B59C3}" type="presOf" srcId="{D2AAF450-1E97-4AF4-A1BD-2A32BCA661B5}" destId="{A6723134-DB7F-4244-A7F5-DD68258B3C8C}" srcOrd="0" destOrd="3" presId="urn:microsoft.com/office/officeart/2005/8/layout/vList5"/>
    <dgm:cxn modelId="{3CF97135-F7BB-4EAB-AFC9-AC0997B63EF1}" srcId="{E6C4EC9C-003D-4CF2-998E-5BB0C2615DBC}" destId="{D2AAF450-1E97-4AF4-A1BD-2A32BCA661B5}" srcOrd="3" destOrd="0" parTransId="{DF371FE1-22E9-4E16-AAA4-EAF9571C0D82}" sibTransId="{663EFFD2-5F85-4C40-BEE0-425EFE3C902E}"/>
    <dgm:cxn modelId="{B5979939-FA5F-46BA-AEDD-7B4F3F8D3E27}" type="presOf" srcId="{377BF0AA-B0C6-4B2B-B142-E9299B669902}" destId="{A6723134-DB7F-4244-A7F5-DD68258B3C8C}" srcOrd="0" destOrd="1" presId="urn:microsoft.com/office/officeart/2005/8/layout/vList5"/>
    <dgm:cxn modelId="{93C60DAB-355A-4776-A8D5-12807C45EE43}" type="presOf" srcId="{893C8FE0-C831-40A7-99C6-6A79E8EA9E64}" destId="{A6723134-DB7F-4244-A7F5-DD68258B3C8C}" srcOrd="0" destOrd="4" presId="urn:microsoft.com/office/officeart/2005/8/layout/vList5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72D0242F-C912-4F2A-9B66-970DB162F413}" type="presOf" srcId="{4BD4AF6E-DD80-46A5-8A2C-4506A3647C89}" destId="{D26BBCC6-3BAD-4683-92E0-56281F08A9CC}" srcOrd="0" destOrd="0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2E7F1296-91FE-45D3-8AFE-1889257D88DC}" type="presOf" srcId="{3F9DBDAD-A3D8-4758-9552-9BD6516BC4C2}" destId="{50280043-6F05-48F6-B393-3A364DC4C2EB}" srcOrd="0" destOrd="1" presId="urn:microsoft.com/office/officeart/2005/8/layout/vList5"/>
    <dgm:cxn modelId="{ED8D0530-2849-46FE-8B21-0A6023B161DF}" type="presOf" srcId="{2CFD3B3C-DCDF-4CF3-AF2C-D4ED3DADCFBA}" destId="{E2D4D233-7564-49A0-8EDD-DC2CD80526EB}" srcOrd="0" destOrd="1" presId="urn:microsoft.com/office/officeart/2005/8/layout/vList5"/>
    <dgm:cxn modelId="{92141A6E-4E95-4A31-8D9B-46AD2AAB2118}" type="presOf" srcId="{9DE68122-EEEC-45B3-82A7-206805A1C584}" destId="{E2D4D233-7564-49A0-8EDD-DC2CD80526EB}" srcOrd="0" destOrd="0" presId="urn:microsoft.com/office/officeart/2005/8/layout/vList5"/>
    <dgm:cxn modelId="{9E38E478-58C8-450D-804B-1C1FA37BB89D}" srcId="{E6C4EC9C-003D-4CF2-998E-5BB0C2615DBC}" destId="{377BF0AA-B0C6-4B2B-B142-E9299B669902}" srcOrd="1" destOrd="0" parTransId="{80FCD2CC-BDE5-4722-8CA3-A532BA39E752}" sibTransId="{F2C92F69-AD88-40F4-9CF8-521B2BAF88FB}"/>
    <dgm:cxn modelId="{2220FB87-A037-4E87-B347-1EC07E08EF5A}" srcId="{E6C4EC9C-003D-4CF2-998E-5BB0C2615DBC}" destId="{893C8FE0-C831-40A7-99C6-6A79E8EA9E64}" srcOrd="4" destOrd="0" parTransId="{A65662B0-99EF-4439-8604-4A9FD7F86C60}" sibTransId="{BBC0845B-5BC3-4AB7-BC12-291B5103E86C}"/>
    <dgm:cxn modelId="{ABA0F52E-797B-44A5-BE16-804CE0D18FDB}" type="presOf" srcId="{1BE99703-C52E-4659-923C-4E12012D1857}" destId="{300B1ECE-07E9-4254-A025-1B430ECCE2DB}" srcOrd="0" destOrd="2" presId="urn:microsoft.com/office/officeart/2005/8/layout/vList5"/>
    <dgm:cxn modelId="{2291B268-899B-4844-9470-E15FAE341F11}" srcId="{02651DC6-2737-45E2-8520-9D9D780501BD}" destId="{2CFD3B3C-DCDF-4CF3-AF2C-D4ED3DADCFBA}" srcOrd="1" destOrd="0" parTransId="{0D78980E-67D1-4229-8422-5CFB5D470A34}" sibTransId="{17AD3749-539E-4042-8175-F9BB220BF3E9}"/>
    <dgm:cxn modelId="{F971002D-03DA-4A53-8292-38B30D0F31BC}" srcId="{4BD4AF6E-DD80-46A5-8A2C-4506A3647C89}" destId="{3F9DBDAD-A3D8-4758-9552-9BD6516BC4C2}" srcOrd="1" destOrd="0" parTransId="{D1C61518-F556-452A-BED0-D5662B71FE28}" sibTransId="{D29302A9-6B4D-46F5-89EB-957BBF0B2898}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9EE2BF8E-0633-4554-9BEA-67049D67F15D}" type="presOf" srcId="{D4C44551-EFF4-41D0-AA4E-EF5877307BC6}" destId="{300B1ECE-07E9-4254-A025-1B430ECCE2DB}" srcOrd="0" destOrd="0" presId="urn:microsoft.com/office/officeart/2005/8/layout/vList5"/>
    <dgm:cxn modelId="{13073168-FF87-49C3-90AD-463FCFBA04B4}" srcId="{4BD4AF6E-DD80-46A5-8A2C-4506A3647C89}" destId="{01AE0B1B-AE2F-43A2-9DB0-22AB9C0D8377}" srcOrd="0" destOrd="0" parTransId="{D8F89CA7-20B4-4517-8CEC-511BD39366B2}" sibTransId="{904BC02D-620D-4023-96C6-72347AD9CA34}"/>
    <dgm:cxn modelId="{3E813A93-DFD3-40EC-9B31-4BE23764FE55}" type="presParOf" srcId="{D97A59DA-96EB-4C12-88AF-5281C0EE5795}" destId="{F8B0CABD-F5C7-41DC-B048-6DEFD3C5C735}" srcOrd="0" destOrd="0" presId="urn:microsoft.com/office/officeart/2005/8/layout/vList5"/>
    <dgm:cxn modelId="{9DC0034A-1151-41F5-9996-0952D38AD162}" type="presParOf" srcId="{F8B0CABD-F5C7-41DC-B048-6DEFD3C5C735}" destId="{ED65357B-54B3-4C7F-B6A9-EDFB8B5312AA}" srcOrd="0" destOrd="0" presId="urn:microsoft.com/office/officeart/2005/8/layout/vList5"/>
    <dgm:cxn modelId="{2E344D11-6B88-4331-847F-B39EFF5740CC}" type="presParOf" srcId="{F8B0CABD-F5C7-41DC-B048-6DEFD3C5C735}" destId="{E2D4D233-7564-49A0-8EDD-DC2CD80526EB}" srcOrd="1" destOrd="0" presId="urn:microsoft.com/office/officeart/2005/8/layout/vList5"/>
    <dgm:cxn modelId="{4FCB4EA8-FA9E-4443-986F-12942EF51231}" type="presParOf" srcId="{D97A59DA-96EB-4C12-88AF-5281C0EE5795}" destId="{AC2D0E85-80F1-4746-9632-52B6406224BF}" srcOrd="1" destOrd="0" presId="urn:microsoft.com/office/officeart/2005/8/layout/vList5"/>
    <dgm:cxn modelId="{1C9F719C-73AD-4C14-B2E0-B22CC40B5C03}" type="presParOf" srcId="{D97A59DA-96EB-4C12-88AF-5281C0EE5795}" destId="{4FE600F4-98B6-4E76-9089-2B845485D62D}" srcOrd="2" destOrd="0" presId="urn:microsoft.com/office/officeart/2005/8/layout/vList5"/>
    <dgm:cxn modelId="{D8478ACE-891F-4263-8787-D99EFA14F1CF}" type="presParOf" srcId="{4FE600F4-98B6-4E76-9089-2B845485D62D}" destId="{8E1C7C36-B28E-463E-9B7C-CBD4F4A7DFE7}" srcOrd="0" destOrd="0" presId="urn:microsoft.com/office/officeart/2005/8/layout/vList5"/>
    <dgm:cxn modelId="{2F6DFAEF-E373-4AE9-A872-C7C4F5B578B4}" type="presParOf" srcId="{4FE600F4-98B6-4E76-9089-2B845485D62D}" destId="{A6723134-DB7F-4244-A7F5-DD68258B3C8C}" srcOrd="1" destOrd="0" presId="urn:microsoft.com/office/officeart/2005/8/layout/vList5"/>
    <dgm:cxn modelId="{0E72BCD5-291F-4197-984B-DF464DFEF65C}" type="presParOf" srcId="{D97A59DA-96EB-4C12-88AF-5281C0EE5795}" destId="{E6429E40-69A1-4D4D-A4C0-35BC7F6B302C}" srcOrd="3" destOrd="0" presId="urn:microsoft.com/office/officeart/2005/8/layout/vList5"/>
    <dgm:cxn modelId="{17CC7DE5-36C2-4325-B58B-8F3A8A3D9BB9}" type="presParOf" srcId="{D97A59DA-96EB-4C12-88AF-5281C0EE5795}" destId="{2221DDEC-89A0-4FFF-8B66-E3FF55ADBEC6}" srcOrd="4" destOrd="0" presId="urn:microsoft.com/office/officeart/2005/8/layout/vList5"/>
    <dgm:cxn modelId="{BB5770BB-E78C-4DF4-9BF7-E8CF7D2902F5}" type="presParOf" srcId="{2221DDEC-89A0-4FFF-8B66-E3FF55ADBEC6}" destId="{D26BBCC6-3BAD-4683-92E0-56281F08A9CC}" srcOrd="0" destOrd="0" presId="urn:microsoft.com/office/officeart/2005/8/layout/vList5"/>
    <dgm:cxn modelId="{5EAD203E-E78C-4298-8EAD-0983B5C0434D}" type="presParOf" srcId="{2221DDEC-89A0-4FFF-8B66-E3FF55ADBEC6}" destId="{50280043-6F05-48F6-B393-3A364DC4C2EB}" srcOrd="1" destOrd="0" presId="urn:microsoft.com/office/officeart/2005/8/layout/vList5"/>
    <dgm:cxn modelId="{AC70152B-EC37-4E50-8837-EA794E2109C8}" type="presParOf" srcId="{D97A59DA-96EB-4C12-88AF-5281C0EE5795}" destId="{A463AA96-7831-48E6-A23F-0827EAEF28DD}" srcOrd="5" destOrd="0" presId="urn:microsoft.com/office/officeart/2005/8/layout/vList5"/>
    <dgm:cxn modelId="{20F5F7A2-D71A-4B90-B8EB-2FAAF9C2135D}" type="presParOf" srcId="{D97A59DA-96EB-4C12-88AF-5281C0EE5795}" destId="{7AE7E090-FD87-417B-B986-0EAC9D406A3F}" srcOrd="6" destOrd="0" presId="urn:microsoft.com/office/officeart/2005/8/layout/vList5"/>
    <dgm:cxn modelId="{923B1C99-6F9C-40D3-91F2-C8801DE1D9D1}" type="presParOf" srcId="{7AE7E090-FD87-417B-B986-0EAC9D406A3F}" destId="{F49B9222-0EC8-4BE7-8634-2BC82E562347}" srcOrd="0" destOrd="0" presId="urn:microsoft.com/office/officeart/2005/8/layout/vList5"/>
    <dgm:cxn modelId="{394D063E-4F1F-4E42-A7ED-7FCFAB22E63F}" type="presParOf" srcId="{7AE7E090-FD87-417B-B986-0EAC9D406A3F}" destId="{300B1ECE-07E9-4254-A025-1B430ECCE2D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39E502-2F07-4F80-B98D-6C6166D93FB5}">
      <dsp:nvSpPr>
        <dsp:cNvPr id="0" name=""/>
        <dsp:cNvSpPr/>
      </dsp:nvSpPr>
      <dsp:spPr>
        <a:xfrm>
          <a:off x="216032" y="72000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Effectif total 2012/2013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23 541 étudiants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33% d’hommes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67% de femmes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5 950 étudiants inscrits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smtClean="0"/>
            <a:t>en L1 soit 25% de l’effectif total</a:t>
          </a:r>
          <a:endParaRPr lang="fr-FR" sz="1200" kern="1200" dirty="0"/>
        </a:p>
      </dsp:txBody>
      <dsp:txXfrm>
        <a:off x="216032" y="72000"/>
        <a:ext cx="2699766" cy="1786839"/>
      </dsp:txXfrm>
    </dsp:sp>
    <dsp:sp modelId="{A1B2FAE8-85E0-4876-877B-2C479A6C16DE}">
      <dsp:nvSpPr>
        <dsp:cNvPr id="0" name=""/>
        <dsp:cNvSpPr/>
      </dsp:nvSpPr>
      <dsp:spPr>
        <a:xfrm>
          <a:off x="239547" y="1885571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>
              <a:solidFill>
                <a:schemeClr val="bg1"/>
              </a:solidFill>
            </a:rPr>
            <a:t>Effectif UFR LPM  2012/2013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2 152 étudiants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609 étudiants inscrits en L1 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42% d’hommes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58% de femmes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Âge moyen : 22 ans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51% de bacheliers</a:t>
          </a:r>
          <a:endParaRPr lang="fr-FR" sz="1200" kern="1200" dirty="0"/>
        </a:p>
      </dsp:txBody>
      <dsp:txXfrm>
        <a:off x="239547" y="1885571"/>
        <a:ext cx="2699766" cy="1786839"/>
      </dsp:txXfrm>
    </dsp:sp>
    <dsp:sp modelId="{43A0A384-4A19-4EC8-A392-D3517BEBF6BB}">
      <dsp:nvSpPr>
        <dsp:cNvPr id="0" name=""/>
        <dsp:cNvSpPr/>
      </dsp:nvSpPr>
      <dsp:spPr>
        <a:xfrm>
          <a:off x="239547" y="3755069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Effectif département Lettres et Langues anciennes 2012/2013 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 71 étudiants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26 étudiants inscrits en L1: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38% d’hommes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62% de femmes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 dirty="0"/>
        </a:p>
      </dsp:txBody>
      <dsp:txXfrm>
        <a:off x="239547" y="3755069"/>
        <a:ext cx="2699766" cy="178683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550814" y="-1796246"/>
          <a:ext cx="1276360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3 étudiants se sont informés sur les débouchés de la discipline ou du domaine.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tx1"/>
              </a:solidFill>
            </a:rPr>
            <a:t>5 ont un projet professionnel précis.</a:t>
          </a:r>
          <a:endParaRPr lang="fr-FR" sz="1400" kern="1200" dirty="0">
            <a:solidFill>
              <a:schemeClr val="tx1"/>
            </a:solidFill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 smtClean="0">
              <a:solidFill>
                <a:schemeClr val="tx1"/>
              </a:solidFill>
            </a:rPr>
            <a:t>Pour 3 répondants, la discipline est utile pour réaliser leur projet professionnel.</a:t>
          </a:r>
          <a:endParaRPr lang="fr-FR" sz="1400" kern="1200" dirty="0"/>
        </a:p>
      </dsp:txBody>
      <dsp:txXfrm rot="5400000">
        <a:off x="4550814" y="-1796246"/>
        <a:ext cx="1276360" cy="4880252"/>
      </dsp:txXfrm>
    </dsp:sp>
    <dsp:sp modelId="{ED65357B-54B3-4C7F-B6A9-EDFB8B5312AA}">
      <dsp:nvSpPr>
        <dsp:cNvPr id="0" name=""/>
        <dsp:cNvSpPr/>
      </dsp:nvSpPr>
      <dsp:spPr>
        <a:xfrm>
          <a:off x="3726" y="2376"/>
          <a:ext cx="2745141" cy="1283007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La réalisation 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d’un projet professionnel</a:t>
          </a:r>
          <a:endParaRPr lang="fr-FR" sz="2400" kern="1200" dirty="0"/>
        </a:p>
      </dsp:txBody>
      <dsp:txXfrm>
        <a:off x="3726" y="2376"/>
        <a:ext cx="2745141" cy="1283007"/>
      </dsp:txXfrm>
    </dsp:sp>
    <dsp:sp modelId="{A6723134-DB7F-4244-A7F5-DD68258B3C8C}">
      <dsp:nvSpPr>
        <dsp:cNvPr id="0" name=""/>
        <dsp:cNvSpPr/>
      </dsp:nvSpPr>
      <dsp:spPr>
        <a:xfrm rot="5400000">
          <a:off x="4320965" y="1494185"/>
          <a:ext cx="1743513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 smtClean="0">
              <a:solidFill>
                <a:schemeClr val="tx1"/>
              </a:solidFill>
            </a:rPr>
            <a:t>Pour 6 répondants sur 8, la filière choisie correspond à un intérêt pour la discipline.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 smtClean="0">
              <a:solidFill>
                <a:schemeClr val="tx1"/>
              </a:solidFill>
            </a:rPr>
            <a:t>3 répondants estiment que la discipline choisie leur permettra de passer des concours.</a:t>
          </a:r>
          <a:endParaRPr lang="fr-FR" sz="1400" kern="1200" dirty="0"/>
        </a:p>
      </dsp:txBody>
      <dsp:txXfrm rot="5400000">
        <a:off x="4320965" y="1494185"/>
        <a:ext cx="1743513" cy="4880252"/>
      </dsp:txXfrm>
    </dsp:sp>
    <dsp:sp modelId="{8E1C7C36-B28E-463E-9B7C-CBD4F4A7DFE7}">
      <dsp:nvSpPr>
        <dsp:cNvPr id="0" name=""/>
        <dsp:cNvSpPr/>
      </dsp:nvSpPr>
      <dsp:spPr>
        <a:xfrm>
          <a:off x="3726" y="3050115"/>
          <a:ext cx="2745141" cy="177442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>
              <a:solidFill>
                <a:schemeClr val="bg1"/>
              </a:solidFill>
            </a:rPr>
            <a:t>L’intérêt pour une discipline</a:t>
          </a:r>
          <a:endParaRPr lang="fr-FR" sz="2400" kern="1200" dirty="0"/>
        </a:p>
      </dsp:txBody>
      <dsp:txXfrm>
        <a:off x="3726" y="3050115"/>
        <a:ext cx="2745141" cy="1774420"/>
      </dsp:txXfrm>
    </dsp:sp>
    <dsp:sp modelId="{50280043-6F05-48F6-B393-3A364DC4C2EB}">
      <dsp:nvSpPr>
        <dsp:cNvPr id="0" name=""/>
        <dsp:cNvSpPr/>
      </dsp:nvSpPr>
      <dsp:spPr>
        <a:xfrm rot="5400000">
          <a:off x="4360344" y="-251730"/>
          <a:ext cx="1639622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3 étudiants répondants ont choisi l’UTM comme 1</a:t>
          </a:r>
          <a:r>
            <a:rPr lang="fr-FR" sz="1400" kern="1200" baseline="30000" dirty="0" smtClean="0"/>
            <a:t>er</a:t>
          </a:r>
          <a:r>
            <a:rPr lang="fr-FR" sz="1400" kern="1200" dirty="0" smtClean="0"/>
            <a:t> vœu d’affectation </a:t>
          </a:r>
          <a:r>
            <a:rPr lang="fr-FR" sz="1400" kern="1200" dirty="0" err="1" smtClean="0"/>
            <a:t>Postbac</a:t>
          </a:r>
          <a:r>
            <a:rPr lang="fr-FR" sz="1400" kern="1200" dirty="0" smtClean="0"/>
            <a:t>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2 répondants envisagent de suivre un parcours d’études long (master 2), 3 souhaitent passer l’agrégation et 3 veulent valider la licence.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4 répondants connaissent les poursuites d’études proposées dans leur discipline. </a:t>
          </a:r>
          <a:endParaRPr lang="fr-FR" sz="1400" kern="1200" dirty="0"/>
        </a:p>
      </dsp:txBody>
      <dsp:txXfrm rot="5400000">
        <a:off x="4360344" y="-251730"/>
        <a:ext cx="1639622" cy="4880252"/>
      </dsp:txXfrm>
    </dsp:sp>
    <dsp:sp modelId="{D26BBCC6-3BAD-4683-92E0-56281F08A9CC}">
      <dsp:nvSpPr>
        <dsp:cNvPr id="0" name=""/>
        <dsp:cNvSpPr/>
      </dsp:nvSpPr>
      <dsp:spPr>
        <a:xfrm>
          <a:off x="3726" y="1356618"/>
          <a:ext cx="2745141" cy="163513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 choix d’un parcours universitaire</a:t>
          </a:r>
          <a:endParaRPr lang="fr-FR" sz="2400" kern="1200" dirty="0"/>
        </a:p>
      </dsp:txBody>
      <dsp:txXfrm>
        <a:off x="3726" y="1356618"/>
        <a:ext cx="2745141" cy="163513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496209" y="-1652431"/>
          <a:ext cx="1206696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>
              <a:solidFill>
                <a:schemeClr val="tx1"/>
              </a:solidFill>
            </a:rPr>
            <a:t>de savoir (</a:t>
          </a:r>
          <a:r>
            <a:rPr lang="fr-FR" sz="1300" kern="1200" dirty="0" smtClean="0">
              <a:solidFill>
                <a:schemeClr val="tx1"/>
              </a:solidFill>
            </a:rPr>
            <a:t>4/8 répondants)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de culture (4)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baseline="0" dirty="0" smtClean="0">
              <a:solidFill>
                <a:schemeClr val="tx1"/>
              </a:solidFill>
            </a:rPr>
            <a:t>de construction d’un avenir professionnel (3)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baseline="0" dirty="0" smtClean="0">
              <a:solidFill>
                <a:schemeClr val="tx1"/>
              </a:solidFill>
            </a:rPr>
            <a:t>d’apprentissage (3)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baseline="0" dirty="0" smtClean="0">
              <a:solidFill>
                <a:schemeClr val="tx1"/>
              </a:solidFill>
            </a:rPr>
            <a:t>de réalisation de soi (2)</a:t>
          </a:r>
          <a:endParaRPr lang="fr-FR" sz="1300" kern="1200" dirty="0"/>
        </a:p>
      </dsp:txBody>
      <dsp:txXfrm rot="5400000">
        <a:off x="4496209" y="-1652431"/>
        <a:ext cx="1206696" cy="4799584"/>
      </dsp:txXfrm>
    </dsp:sp>
    <dsp:sp modelId="{ED65357B-54B3-4C7F-B6A9-EDFB8B5312AA}">
      <dsp:nvSpPr>
        <dsp:cNvPr id="0" name=""/>
        <dsp:cNvSpPr/>
      </dsp:nvSpPr>
      <dsp:spPr>
        <a:xfrm>
          <a:off x="0" y="2285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L’université est un lieu</a:t>
          </a:r>
          <a:endParaRPr lang="fr-FR" sz="2400" kern="1200" dirty="0"/>
        </a:p>
      </dsp:txBody>
      <dsp:txXfrm>
        <a:off x="0" y="2285"/>
        <a:ext cx="2699766" cy="1508370"/>
      </dsp:txXfrm>
    </dsp:sp>
    <dsp:sp modelId="{A6723134-DB7F-4244-A7F5-DD68258B3C8C}">
      <dsp:nvSpPr>
        <dsp:cNvPr id="0" name=""/>
        <dsp:cNvSpPr/>
      </dsp:nvSpPr>
      <dsp:spPr>
        <a:xfrm rot="5400000">
          <a:off x="4415481" y="-59532"/>
          <a:ext cx="1368152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baseline="0" dirty="0" smtClean="0">
              <a:solidFill>
                <a:schemeClr val="tx1"/>
              </a:solidFill>
            </a:rPr>
            <a:t>de valoriser des compétences et des savoirs (</a:t>
          </a:r>
          <a:r>
            <a:rPr lang="fr-FR" sz="1300" kern="1200" baseline="0" dirty="0" smtClean="0">
              <a:solidFill>
                <a:schemeClr val="tx1"/>
              </a:solidFill>
            </a:rPr>
            <a:t>2/8 répondants) 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>
              <a:solidFill>
                <a:schemeClr val="tx1"/>
              </a:solidFill>
            </a:rPr>
            <a:t>de renforcer sa culture générale (2)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baseline="0" dirty="0" smtClean="0">
              <a:solidFill>
                <a:schemeClr val="tx1"/>
              </a:solidFill>
            </a:rPr>
            <a:t>d’acquérir des savoirs et des savoir-faire (2)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d’acquérir des méthodes de travail</a:t>
          </a:r>
          <a:endParaRPr lang="fr-FR" sz="1300" kern="1200" dirty="0">
            <a:solidFill>
              <a:schemeClr val="tx1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300" kern="1200" dirty="0">
            <a:solidFill>
              <a:schemeClr val="tx1"/>
            </a:solidFill>
          </a:endParaRPr>
        </a:p>
      </dsp:txBody>
      <dsp:txXfrm rot="5400000">
        <a:off x="4415481" y="-59532"/>
        <a:ext cx="1368152" cy="4799584"/>
      </dsp:txXfrm>
    </dsp:sp>
    <dsp:sp modelId="{8E1C7C36-B28E-463E-9B7C-CBD4F4A7DFE7}">
      <dsp:nvSpPr>
        <dsp:cNvPr id="0" name=""/>
        <dsp:cNvSpPr/>
      </dsp:nvSpPr>
      <dsp:spPr>
        <a:xfrm>
          <a:off x="0" y="1586074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Une formation universitaire permet</a:t>
          </a:r>
          <a:endParaRPr lang="fr-FR" sz="2400" kern="1200" dirty="0"/>
        </a:p>
      </dsp:txBody>
      <dsp:txXfrm>
        <a:off x="0" y="1586074"/>
        <a:ext cx="2699766" cy="1508370"/>
      </dsp:txXfrm>
    </dsp:sp>
    <dsp:sp modelId="{50280043-6F05-48F6-B393-3A364DC4C2EB}">
      <dsp:nvSpPr>
        <dsp:cNvPr id="0" name=""/>
        <dsp:cNvSpPr/>
      </dsp:nvSpPr>
      <dsp:spPr>
        <a:xfrm rot="5400000">
          <a:off x="4496209" y="1524257"/>
          <a:ext cx="1206696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de la motivation (</a:t>
          </a:r>
          <a:r>
            <a:rPr lang="fr-FR" sz="1300" kern="1200" dirty="0" smtClean="0"/>
            <a:t>8/8 répondants)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du travail régulier (8)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de l’assiduité (2) 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de l’accès aux différentes ressources (2)</a:t>
          </a:r>
          <a:endParaRPr lang="fr-FR" sz="1300" kern="1200" dirty="0"/>
        </a:p>
      </dsp:txBody>
      <dsp:txXfrm rot="5400000">
        <a:off x="4496209" y="1524257"/>
        <a:ext cx="1206696" cy="4799584"/>
      </dsp:txXfrm>
    </dsp:sp>
    <dsp:sp modelId="{D26BBCC6-3BAD-4683-92E0-56281F08A9CC}">
      <dsp:nvSpPr>
        <dsp:cNvPr id="0" name=""/>
        <dsp:cNvSpPr/>
      </dsp:nvSpPr>
      <dsp:spPr>
        <a:xfrm>
          <a:off x="0" y="3169863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réussite à l’université dépend </a:t>
          </a:r>
          <a:endParaRPr lang="fr-FR" sz="2400" kern="1200" dirty="0"/>
        </a:p>
      </dsp:txBody>
      <dsp:txXfrm>
        <a:off x="0" y="3169863"/>
        <a:ext cx="2699766" cy="150837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65357B-54B3-4C7F-B6A9-EDFB8B5312AA}">
      <dsp:nvSpPr>
        <dsp:cNvPr id="0" name=""/>
        <dsp:cNvSpPr/>
      </dsp:nvSpPr>
      <dsp:spPr>
        <a:xfrm>
          <a:off x="71999" y="432037"/>
          <a:ext cx="2699766" cy="4248492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kern="1200" dirty="0">
            <a:solidFill>
              <a:schemeClr val="bg1"/>
            </a:solidFill>
          </a:endParaRPr>
        </a:p>
      </dsp:txBody>
      <dsp:txXfrm>
        <a:off x="71999" y="432037"/>
        <a:ext cx="2699766" cy="424849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623800" y="-1875818"/>
          <a:ext cx="1122935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3 répondants sont satisfaits de l’accueil et de l’accompagnement dont ils ont bénéficié avant les inscriptions (réunions de rentrée, accueil des bacheliers…).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À la rentrée 2012/2013, 3 répondants ont bénéficié du dispositif de parrainage. </a:t>
          </a:r>
          <a:r>
            <a:rPr lang="fr-FR" sz="1100" kern="1200" dirty="0" smtClean="0">
              <a:solidFill>
                <a:schemeClr val="tx1"/>
              </a:solidFill>
            </a:rPr>
            <a:t>Parmi eux, 1 seul étudiant a participé à la visite du campus. Tous jugent ce dispositif satisfaisant et utile.</a:t>
          </a:r>
          <a:endParaRPr lang="fr-FR" sz="1100" kern="1200" dirty="0">
            <a:solidFill>
              <a:schemeClr val="tx1"/>
            </a:solidFill>
          </a:endParaRPr>
        </a:p>
      </dsp:txBody>
      <dsp:txXfrm rot="5400000">
        <a:off x="4623800" y="-1875818"/>
        <a:ext cx="1122935" cy="4880252"/>
      </dsp:txXfrm>
    </dsp:sp>
    <dsp:sp modelId="{ED65357B-54B3-4C7F-B6A9-EDFB8B5312AA}">
      <dsp:nvSpPr>
        <dsp:cNvPr id="0" name=""/>
        <dsp:cNvSpPr/>
      </dsp:nvSpPr>
      <dsp:spPr>
        <a:xfrm>
          <a:off x="0" y="3248"/>
          <a:ext cx="2745141" cy="1122118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L’accueil et l’accompagnement à la rentrée</a:t>
          </a:r>
          <a:endParaRPr lang="fr-FR" sz="2400" kern="1200" dirty="0"/>
        </a:p>
      </dsp:txBody>
      <dsp:txXfrm>
        <a:off x="0" y="3248"/>
        <a:ext cx="2745141" cy="1122118"/>
      </dsp:txXfrm>
    </dsp:sp>
    <dsp:sp modelId="{A6723134-DB7F-4244-A7F5-DD68258B3C8C}">
      <dsp:nvSpPr>
        <dsp:cNvPr id="0" name=""/>
        <dsp:cNvSpPr/>
      </dsp:nvSpPr>
      <dsp:spPr>
        <a:xfrm rot="5400000">
          <a:off x="4422777" y="-446046"/>
          <a:ext cx="1539888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4 d’entre eux envisagent d’adhérer à une association étudiante, 6 veulent assister aux spectacles de la Fabrique culturelle.</a:t>
          </a:r>
          <a:endParaRPr lang="fr-FR" sz="10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 seul étudiant souhaite participer à des activités organisées par leur département (foyer, théâtre…).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6 pensent fréquenter la bibliothèque de l’UFR. 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3 envisagent de se rendre régulièrement à la bibliothèque centrale.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4 ont activé leur ENT et messagerie étudiante.</a:t>
          </a:r>
          <a:endParaRPr lang="fr-FR" sz="1100" kern="1200" dirty="0"/>
        </a:p>
      </dsp:txBody>
      <dsp:txXfrm rot="5400000">
        <a:off x="4422777" y="-446046"/>
        <a:ext cx="1539888" cy="4880252"/>
      </dsp:txXfrm>
    </dsp:sp>
    <dsp:sp modelId="{8E1C7C36-B28E-463E-9B7C-CBD4F4A7DFE7}">
      <dsp:nvSpPr>
        <dsp:cNvPr id="0" name=""/>
        <dsp:cNvSpPr/>
      </dsp:nvSpPr>
      <dsp:spPr>
        <a:xfrm>
          <a:off x="0" y="1188044"/>
          <a:ext cx="2745141" cy="1527562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vie étudiante sur le campus</a:t>
          </a:r>
          <a:endParaRPr lang="fr-FR" sz="2400" kern="1200" dirty="0"/>
        </a:p>
      </dsp:txBody>
      <dsp:txXfrm>
        <a:off x="0" y="1188044"/>
        <a:ext cx="2745141" cy="1527562"/>
      </dsp:txXfrm>
    </dsp:sp>
    <dsp:sp modelId="{50280043-6F05-48F6-B393-3A364DC4C2EB}">
      <dsp:nvSpPr>
        <dsp:cNvPr id="0" name=""/>
        <dsp:cNvSpPr/>
      </dsp:nvSpPr>
      <dsp:spPr>
        <a:xfrm rot="5400000">
          <a:off x="4666230" y="903201"/>
          <a:ext cx="1048211" cy="488502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6 étudiants répondants ont consulté le site internet pour se documenter sur la formation et les procédures d’inscription.</a:t>
          </a:r>
          <a:endParaRPr lang="fr-FR" sz="8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2 ont assisté une journée de découverte de l’UTM lorsqu’ils étaient en première.</a:t>
          </a:r>
          <a:endParaRPr lang="fr-FR" sz="1100" kern="1200" dirty="0"/>
        </a:p>
      </dsp:txBody>
      <dsp:txXfrm rot="5400000">
        <a:off x="4666230" y="903201"/>
        <a:ext cx="1048211" cy="4885022"/>
      </dsp:txXfrm>
    </dsp:sp>
    <dsp:sp modelId="{D26BBCC6-3BAD-4683-92E0-56281F08A9CC}">
      <dsp:nvSpPr>
        <dsp:cNvPr id="0" name=""/>
        <dsp:cNvSpPr/>
      </dsp:nvSpPr>
      <dsp:spPr>
        <a:xfrm>
          <a:off x="72005" y="2808307"/>
          <a:ext cx="2747825" cy="1122118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Les sources d’informations </a:t>
          </a:r>
          <a:endParaRPr lang="fr-FR" sz="2400" kern="1200" dirty="0"/>
        </a:p>
      </dsp:txBody>
      <dsp:txXfrm>
        <a:off x="72005" y="2808307"/>
        <a:ext cx="2747825" cy="1122118"/>
      </dsp:txXfrm>
    </dsp:sp>
    <dsp:sp modelId="{300B1ECE-07E9-4254-A025-1B430ECCE2DB}">
      <dsp:nvSpPr>
        <dsp:cNvPr id="0" name=""/>
        <dsp:cNvSpPr/>
      </dsp:nvSpPr>
      <dsp:spPr>
        <a:xfrm rot="5400000">
          <a:off x="4608454" y="2092788"/>
          <a:ext cx="1153627" cy="48802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 seul répondant déclare avoir bénéficié de conseils sur le choix de la discipline.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Celui-ci a tenu compte des conseils d’orientation donnés dans le cadre de l’orientation active.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100" kern="1200" dirty="0"/>
        </a:p>
      </dsp:txBody>
      <dsp:txXfrm rot="5400000">
        <a:off x="4608454" y="2092788"/>
        <a:ext cx="1153627" cy="4880252"/>
      </dsp:txXfrm>
    </dsp:sp>
    <dsp:sp modelId="{F49B9222-0EC8-4BE7-8634-2BC82E562347}">
      <dsp:nvSpPr>
        <dsp:cNvPr id="0" name=""/>
        <dsp:cNvSpPr/>
      </dsp:nvSpPr>
      <dsp:spPr>
        <a:xfrm>
          <a:off x="0" y="3960442"/>
          <a:ext cx="2745141" cy="1144942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L’aide à l’orientation</a:t>
          </a:r>
          <a:endParaRPr lang="fr-FR" sz="2400" kern="1200" dirty="0"/>
        </a:p>
      </dsp:txBody>
      <dsp:txXfrm>
        <a:off x="0" y="3960442"/>
        <a:ext cx="2745141" cy="11449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040B4-96F6-4AD9-B869-7CB9D14C6380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6DD7B-A54E-4A9D-B866-56818E2F9D2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17689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6DD7B-A54E-4A9D-B866-56818E2F9D2D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99520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3.png"/><Relationship Id="rId9" Type="http://schemas.microsoft.com/office/2007/relationships/diagramDrawing" Target="../diagrams/drawing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619672" y="1052736"/>
            <a:ext cx="6995120" cy="4320480"/>
          </a:xfrm>
          <a:ln>
            <a:noFill/>
          </a:ln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fr-FR" b="1" dirty="0">
                <a:solidFill>
                  <a:srgbClr val="0000FF"/>
                </a:solidFill>
              </a:rPr>
              <a:t/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 smtClean="0">
                <a:solidFill>
                  <a:srgbClr val="0000FF"/>
                </a:solidFill>
              </a:rPr>
              <a:t>Les </a:t>
            </a:r>
            <a:r>
              <a:rPr lang="fr-FR" b="1" dirty="0">
                <a:solidFill>
                  <a:srgbClr val="0000FF"/>
                </a:solidFill>
              </a:rPr>
              <a:t>attentes et les motivations </a:t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>
                <a:solidFill>
                  <a:srgbClr val="0000FF"/>
                </a:solidFill>
              </a:rPr>
              <a:t>du public </a:t>
            </a:r>
            <a:r>
              <a:rPr lang="fr-FR" b="1" dirty="0" smtClean="0">
                <a:solidFill>
                  <a:srgbClr val="0000FF"/>
                </a:solidFill>
              </a:rPr>
              <a:t>entrant</a:t>
            </a:r>
          </a:p>
          <a:p>
            <a:pPr algn="ctr">
              <a:spcBef>
                <a:spcPts val="0"/>
              </a:spcBef>
              <a:buNone/>
            </a:pPr>
            <a:r>
              <a:rPr lang="fr-FR" b="1" dirty="0" smtClean="0">
                <a:solidFill>
                  <a:srgbClr val="0000FF"/>
                </a:solidFill>
              </a:rPr>
              <a:t>en 1ere année de Licence </a:t>
            </a: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sz="2800" i="1" dirty="0" smtClean="0">
                <a:solidFill>
                  <a:srgbClr val="0000FF"/>
                </a:solidFill>
              </a:rPr>
              <a:t>Département Lettres et Langues anciennes</a:t>
            </a:r>
          </a:p>
          <a:p>
            <a:pPr algn="ctr">
              <a:buNone/>
            </a:pPr>
            <a:r>
              <a:rPr lang="fr-FR" sz="2800" i="1" dirty="0" smtClean="0">
                <a:solidFill>
                  <a:srgbClr val="0000FF"/>
                </a:solidFill>
              </a:rPr>
              <a:t>Rentrée  2012</a:t>
            </a:r>
          </a:p>
          <a:p>
            <a:endParaRPr lang="fr-FR" dirty="0"/>
          </a:p>
        </p:txBody>
      </p:sp>
      <p:pic>
        <p:nvPicPr>
          <p:cNvPr id="7" name="Image 6" descr="logo UT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40352" y="5949280"/>
            <a:ext cx="952500" cy="733425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979712" y="6012577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00CC"/>
                </a:solidFill>
              </a:rPr>
              <a:t>Direction de l’Evaluation, des Etudes et de la Prospective</a:t>
            </a:r>
          </a:p>
          <a:p>
            <a:r>
              <a:rPr lang="fr-FR" sz="1600" b="1" dirty="0" smtClean="0">
                <a:solidFill>
                  <a:srgbClr val="0000CC"/>
                </a:solidFill>
              </a:rPr>
              <a:t>Observatoire de la Vie Etudiante</a:t>
            </a:r>
            <a:endParaRPr lang="fr-FR" sz="1600" b="1" dirty="0">
              <a:solidFill>
                <a:srgbClr val="0000CC"/>
              </a:solidFill>
            </a:endParaRPr>
          </a:p>
        </p:txBody>
      </p:sp>
      <p:pic>
        <p:nvPicPr>
          <p:cNvPr id="11" name="Image 10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4462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1651632" y="188640"/>
            <a:ext cx="6664784" cy="562074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 smtClean="0"/>
              <a:t>Le profil des répondants</a:t>
            </a:r>
            <a:endParaRPr lang="fr-FR" sz="3200" dirty="0"/>
          </a:p>
        </p:txBody>
      </p:sp>
      <p:graphicFrame>
        <p:nvGraphicFramePr>
          <p:cNvPr id="9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55557301"/>
              </p:ext>
            </p:extLst>
          </p:nvPr>
        </p:nvGraphicFramePr>
        <p:xfrm>
          <a:off x="1547664" y="692696"/>
          <a:ext cx="749935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Rectangle à coins arrondis 11"/>
          <p:cNvSpPr/>
          <p:nvPr/>
        </p:nvSpPr>
        <p:spPr>
          <a:xfrm>
            <a:off x="4716016" y="980728"/>
            <a:ext cx="3960440" cy="5184576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endParaRPr lang="fr-FR" sz="100" dirty="0" smtClean="0"/>
          </a:p>
          <a:p>
            <a:pPr algn="ctr"/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Les répondants du Département </a:t>
            </a:r>
          </a:p>
          <a:p>
            <a:pPr algn="ctr"/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Lettres et Langues anciennes</a:t>
            </a:r>
            <a:endParaRPr lang="fr-FR" sz="12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fr-FR" sz="1200" dirty="0" smtClean="0"/>
          </a:p>
          <a:p>
            <a:pPr algn="just"/>
            <a:r>
              <a:rPr lang="fr-FR" sz="1200" dirty="0" smtClean="0"/>
              <a:t>L’enquête sur les attentes et motivations des étudiants inscrits en L1 a débuté en septembre 2012. </a:t>
            </a:r>
          </a:p>
          <a:p>
            <a:pPr algn="just"/>
            <a:r>
              <a:rPr lang="fr-FR" sz="1200" dirty="0" smtClean="0"/>
              <a:t>Sur </a:t>
            </a:r>
            <a:r>
              <a:rPr lang="fr-FR" sz="1200" dirty="0" smtClean="0">
                <a:solidFill>
                  <a:schemeClr val="tx1"/>
                </a:solidFill>
              </a:rPr>
              <a:t>les 26 inscrits </a:t>
            </a:r>
            <a:r>
              <a:rPr lang="fr-FR" sz="1200" dirty="0" smtClean="0"/>
              <a:t>en L1, 8 ont répondu à l’enquête soit un taux de réponse de 31%.</a:t>
            </a:r>
          </a:p>
          <a:p>
            <a:pPr algn="just"/>
            <a:endParaRPr lang="fr-FR" sz="600" dirty="0" smtClean="0"/>
          </a:p>
          <a:p>
            <a:pPr algn="just"/>
            <a:r>
              <a:rPr lang="fr-FR" sz="1200" dirty="0" smtClean="0"/>
              <a:t>5 répondants sont des hommes.</a:t>
            </a:r>
          </a:p>
          <a:p>
            <a:pPr algn="just"/>
            <a:endParaRPr lang="fr-FR" sz="500" dirty="0" smtClean="0"/>
          </a:p>
          <a:p>
            <a:pPr algn="just"/>
            <a:r>
              <a:rPr lang="fr-FR" sz="1200" dirty="0" smtClean="0"/>
              <a:t>Tous les répondants ont le baccalauréat. 3 répondants sont des bacheliers de l’année 2012. 5 ont obtenu un baccalauréat littéraire, 1 </a:t>
            </a:r>
            <a:r>
              <a:rPr lang="fr-FR" sz="1200" dirty="0"/>
              <a:t>a un bac </a:t>
            </a:r>
            <a:r>
              <a:rPr lang="fr-FR" sz="1200" dirty="0" smtClean="0"/>
              <a:t>scientifique, 1 un bac économique et </a:t>
            </a:r>
            <a:r>
              <a:rPr lang="fr-FR" sz="1200" dirty="0" smtClean="0">
                <a:solidFill>
                  <a:schemeClr val="tx1"/>
                </a:solidFill>
              </a:rPr>
              <a:t>social et 1 </a:t>
            </a:r>
            <a:r>
              <a:rPr lang="fr-FR" sz="1200" dirty="0">
                <a:solidFill>
                  <a:schemeClr val="tx1"/>
                </a:solidFill>
              </a:rPr>
              <a:t>un bac </a:t>
            </a:r>
            <a:r>
              <a:rPr lang="fr-FR" sz="1200" dirty="0" smtClean="0">
                <a:solidFill>
                  <a:schemeClr val="tx1"/>
                </a:solidFill>
              </a:rPr>
              <a:t>technologique</a:t>
            </a:r>
            <a:r>
              <a:rPr lang="fr-FR" sz="12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fr-FR" sz="700" dirty="0" smtClean="0">
              <a:solidFill>
                <a:schemeClr val="tx1"/>
              </a:solidFill>
            </a:endParaRPr>
          </a:p>
          <a:p>
            <a:pPr algn="just"/>
            <a:r>
              <a:rPr lang="fr-FR" sz="1200" dirty="0" smtClean="0"/>
              <a:t>2 ont eu une mention au bac.</a:t>
            </a:r>
          </a:p>
          <a:p>
            <a:pPr algn="just"/>
            <a:endParaRPr lang="fr-FR" sz="600" dirty="0" smtClean="0"/>
          </a:p>
          <a:p>
            <a:pPr algn="just"/>
            <a:r>
              <a:rPr lang="fr-FR" sz="1200" dirty="0" smtClean="0"/>
              <a:t>2 </a:t>
            </a:r>
            <a:r>
              <a:rPr lang="fr-FR" sz="1200" dirty="0" smtClean="0"/>
              <a:t>répondants sont boursiers.</a:t>
            </a:r>
          </a:p>
          <a:p>
            <a:pPr algn="just"/>
            <a:endParaRPr lang="fr-FR" sz="700" dirty="0"/>
          </a:p>
          <a:p>
            <a:pPr algn="just"/>
            <a:r>
              <a:rPr lang="fr-FR" sz="1200" dirty="0" smtClean="0"/>
              <a:t>1 </a:t>
            </a:r>
            <a:r>
              <a:rPr lang="fr-FR" sz="1200" dirty="0" smtClean="0"/>
              <a:t>répondant exerce une activité salariée pendant ses études.</a:t>
            </a:r>
          </a:p>
          <a:p>
            <a:pPr algn="just"/>
            <a:endParaRPr lang="fr-FR" sz="800" dirty="0"/>
          </a:p>
          <a:p>
            <a:pPr algn="just"/>
            <a:r>
              <a:rPr lang="fr-FR" sz="1200" dirty="0" smtClean="0"/>
              <a:t>En fin de terminale certains envisageaient de s’inscrire </a:t>
            </a:r>
          </a:p>
          <a:p>
            <a:pPr algn="just">
              <a:buFontTx/>
              <a:buChar char="-"/>
            </a:pPr>
            <a:r>
              <a:rPr lang="fr-FR" sz="1200" dirty="0" smtClean="0"/>
              <a:t>dans </a:t>
            </a:r>
            <a:r>
              <a:rPr lang="fr-FR" sz="1200" dirty="0"/>
              <a:t>une autre formation (</a:t>
            </a:r>
            <a:r>
              <a:rPr lang="fr-FR" sz="1200" dirty="0" smtClean="0"/>
              <a:t>4), dans </a:t>
            </a:r>
            <a:r>
              <a:rPr lang="fr-FR" sz="1200" dirty="0"/>
              <a:t>une autre licence </a:t>
            </a:r>
            <a:r>
              <a:rPr lang="fr-FR" sz="1200" dirty="0" smtClean="0"/>
              <a:t>(1), </a:t>
            </a:r>
            <a:r>
              <a:rPr lang="fr-FR" sz="1200" dirty="0"/>
              <a:t>dans </a:t>
            </a:r>
            <a:r>
              <a:rPr lang="fr-FR" sz="1200" dirty="0" smtClean="0"/>
              <a:t>une école d’art (1), dans une école des métiers du social et paramédical (1</a:t>
            </a:r>
            <a:r>
              <a:rPr lang="fr-FR" sz="1200" dirty="0" smtClean="0"/>
              <a:t>).</a:t>
            </a:r>
          </a:p>
          <a:p>
            <a:pPr algn="just"/>
            <a:endParaRPr lang="fr-FR" sz="1200" dirty="0" smtClean="0"/>
          </a:p>
          <a:p>
            <a:pPr algn="just"/>
            <a:r>
              <a:rPr lang="fr-FR" sz="800" i="1" dirty="0" smtClean="0"/>
              <a:t>* compte tenu du nombre insuffisant de répondants, les résultats sont transmis à titre d’information</a:t>
            </a:r>
            <a:endParaRPr lang="fr-FR" sz="100" i="1" dirty="0" smtClean="0"/>
          </a:p>
          <a:p>
            <a:pPr algn="just">
              <a:buFontTx/>
              <a:buChar char="-"/>
            </a:pPr>
            <a:endParaRPr lang="fr-FR" sz="600" dirty="0" smtClean="0"/>
          </a:p>
          <a:p>
            <a:pPr algn="just"/>
            <a:endParaRPr lang="fr-FR" sz="600" dirty="0" smtClean="0"/>
          </a:p>
          <a:p>
            <a:pPr algn="just">
              <a:buFont typeface="Arial" pitchFamily="34" charset="0"/>
              <a:buChar char="•"/>
            </a:pPr>
            <a:endParaRPr lang="fr-FR" sz="1200" dirty="0" smtClean="0">
              <a:solidFill>
                <a:schemeClr val="tx1"/>
              </a:solidFill>
            </a:endParaRPr>
          </a:p>
          <a:p>
            <a:pPr algn="just"/>
            <a:endParaRPr lang="fr-FR" sz="600" dirty="0" smtClean="0">
              <a:solidFill>
                <a:schemeClr val="tx1"/>
              </a:solidFill>
            </a:endParaRPr>
          </a:p>
          <a:p>
            <a:pPr algn="just"/>
            <a:endParaRPr lang="fr-FR" sz="1400" dirty="0"/>
          </a:p>
        </p:txBody>
      </p:sp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8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4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Les motifs de l’inscription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70423600"/>
              </p:ext>
            </p:extLst>
          </p:nvPr>
        </p:nvGraphicFramePr>
        <p:xfrm>
          <a:off x="1259632" y="1196752"/>
          <a:ext cx="7632848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 représentations de l’université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919534973"/>
              </p:ext>
            </p:extLst>
          </p:nvPr>
        </p:nvGraphicFramePr>
        <p:xfrm>
          <a:off x="1331640" y="1268760"/>
          <a:ext cx="749935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</a:t>
            </a:r>
            <a:r>
              <a:rPr kumimoji="0" lang="fr-FR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attentes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331640" y="980728"/>
          <a:ext cx="749935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4211960" y="1628800"/>
            <a:ext cx="4320480" cy="100811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355976" y="1763234"/>
            <a:ext cx="40324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permettre de réaliser un projet d’études long (master) et de préparer des concours de l’enseignement.</a:t>
            </a:r>
            <a:endParaRPr lang="fr-FR" sz="1400" dirty="0"/>
          </a:p>
        </p:txBody>
      </p:sp>
      <p:sp>
        <p:nvSpPr>
          <p:cNvPr id="14" name="Rectangle à coins arrondis 13"/>
          <p:cNvSpPr/>
          <p:nvPr/>
        </p:nvSpPr>
        <p:spPr>
          <a:xfrm>
            <a:off x="4211960" y="2780928"/>
            <a:ext cx="4320480" cy="7920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4355976" y="2915362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/>
              <a:t>Elle doit offrir la possibilité de se préparer à un métier dans le domaine </a:t>
            </a:r>
            <a:r>
              <a:rPr lang="fr-FR" sz="1400" dirty="0" smtClean="0"/>
              <a:t>étudié.</a:t>
            </a:r>
            <a:endParaRPr lang="fr-FR" sz="1400" dirty="0"/>
          </a:p>
        </p:txBody>
      </p:sp>
      <p:sp>
        <p:nvSpPr>
          <p:cNvPr id="16" name="Rectangle à coins arrondis 15"/>
          <p:cNvSpPr/>
          <p:nvPr/>
        </p:nvSpPr>
        <p:spPr>
          <a:xfrm>
            <a:off x="4211960" y="3645024"/>
            <a:ext cx="4392488" cy="1800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4355976" y="3835723"/>
            <a:ext cx="396044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La première année est parfois considérée comme une année de transition entre deux situations durant laquelle la formation universitaire doit permettre d’approfondir des connaissances et de préparer une réorientation.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 approche de l’UTM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69080957"/>
              </p:ext>
            </p:extLst>
          </p:nvPr>
        </p:nvGraphicFramePr>
        <p:xfrm>
          <a:off x="1259632" y="908720"/>
          <a:ext cx="763284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Nous retenons </a:t>
            </a: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que</a:t>
            </a:r>
            <a:r>
              <a:rPr lang="fr-F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*</a:t>
            </a: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…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331640" y="836712"/>
            <a:ext cx="7355160" cy="528945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fr-FR" sz="1400" b="1" dirty="0" smtClean="0"/>
              <a:t>L’Université de Toulouse II-Le Mirail, un vrai choix</a:t>
            </a:r>
          </a:p>
          <a:p>
            <a:pPr marL="0" indent="0" algn="just">
              <a:buNone/>
            </a:pPr>
            <a:endParaRPr lang="fr-FR" sz="1400" b="1" dirty="0" smtClean="0"/>
          </a:p>
          <a:p>
            <a:pPr marL="0" indent="0" algn="just">
              <a:buNone/>
            </a:pPr>
            <a:r>
              <a:rPr lang="fr-FR" sz="1400" dirty="0" smtClean="0"/>
              <a:t>Pour 3 des répondants, l’UTM représente le premier choix d’études après le bac.</a:t>
            </a:r>
          </a:p>
          <a:p>
            <a:pPr marL="0" indent="0" algn="just">
              <a:buNone/>
            </a:pPr>
            <a:endParaRPr lang="fr-FR" sz="700" dirty="0" smtClean="0"/>
          </a:p>
          <a:p>
            <a:pPr marL="0" indent="0" algn="just">
              <a:buNone/>
            </a:pPr>
            <a:r>
              <a:rPr lang="fr-FR" sz="1400" dirty="0" smtClean="0"/>
              <a:t>La majorité des futurs étudiants se renseignent sur la formation avant de faire leur choix.</a:t>
            </a:r>
          </a:p>
          <a:p>
            <a:pPr marL="0" indent="0" algn="just">
              <a:buNone/>
            </a:pPr>
            <a:r>
              <a:rPr lang="fr-FR" sz="1400" dirty="0" smtClean="0"/>
              <a:t>Le choix d’une discipline correspond à un projet précis dans 38% des cas. </a:t>
            </a:r>
          </a:p>
          <a:p>
            <a:pPr marL="0" indent="0" algn="just">
              <a:buNone/>
            </a:pPr>
            <a:r>
              <a:rPr lang="fr-FR" sz="1400" dirty="0" smtClean="0"/>
              <a:t>L’accueil et l’accompagnement à la découverte de l’université par un pair ont été jugé satisfaisant et utile par tous les répondants qui en ont bénéficié.</a:t>
            </a:r>
          </a:p>
          <a:p>
            <a:pPr marL="0" indent="0" algn="just">
              <a:buNone/>
            </a:pPr>
            <a:endParaRPr lang="fr-FR" sz="1400" b="1" dirty="0" smtClean="0"/>
          </a:p>
          <a:p>
            <a:pPr marL="0" indent="0" algn="just">
              <a:buNone/>
            </a:pPr>
            <a:r>
              <a:rPr lang="fr-FR" sz="1400" b="1" dirty="0" smtClean="0"/>
              <a:t>L’importance du projet professionnel</a:t>
            </a:r>
          </a:p>
          <a:p>
            <a:pPr marL="0" indent="0" algn="just">
              <a:buNone/>
            </a:pPr>
            <a:r>
              <a:rPr lang="fr-FR" sz="1400" dirty="0" smtClean="0"/>
              <a:t>La formation universitaire, du moins en 1ere année, permet, selon eux, de consolider et d’acquérir des connaissances et des compétences nécessaires à la réalisation d’un projet professionnel.</a:t>
            </a:r>
          </a:p>
          <a:p>
            <a:pPr marL="0" indent="0" algn="just">
              <a:buNone/>
            </a:pPr>
            <a:r>
              <a:rPr lang="fr-FR" sz="1400" dirty="0" smtClean="0"/>
              <a:t>63% des étudiants interrogés déclarent avoir un projet professionnel précis.</a:t>
            </a:r>
          </a:p>
          <a:p>
            <a:pPr marL="0" indent="0" algn="just">
              <a:buNone/>
            </a:pPr>
            <a:r>
              <a:rPr lang="fr-FR" sz="1400" dirty="0" smtClean="0"/>
              <a:t>Les professionnels de l’orientation s’accordent à dire qu’un projet professionnel précis est un facteur de concrétisation et d’investissement dans les études et dans la réussite.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b="1" dirty="0" smtClean="0"/>
              <a:t>Le premier semestre, véritable enjeu de la réussite </a:t>
            </a:r>
          </a:p>
          <a:p>
            <a:pPr marL="0" lvl="0" indent="0" algn="just">
              <a:buNone/>
            </a:pPr>
            <a:r>
              <a:rPr lang="fr-FR" sz="1400" dirty="0" smtClean="0"/>
              <a:t>Les étudiants pensent que la réussite à l’université dépend essentiellement de la motivation,  de l’assiduité et du travail régulier</a:t>
            </a:r>
            <a:r>
              <a:rPr lang="fr-FR" sz="1400" dirty="0"/>
              <a:t>. </a:t>
            </a:r>
            <a:endParaRPr lang="fr-FR" sz="1400" dirty="0" smtClean="0"/>
          </a:p>
          <a:p>
            <a:pPr marL="0" indent="0" algn="just">
              <a:buNone/>
            </a:pPr>
            <a:r>
              <a:rPr lang="fr-FR" sz="1400" dirty="0" smtClean="0"/>
              <a:t>Une étude de l’OVE sur la réussite en L1, montre que la réussite du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est primordiale pour la suite du cursus. En effet, 84% des étudiants qui valident leur 1ère année ont validé leur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à la session 1. Une fois la 1ère année validée, les taux de présence et de réussite en licence sont très bons.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b="1" dirty="0" smtClean="0"/>
              <a:t>L’université comme un lieu de savoir et d’apprentissage</a:t>
            </a:r>
          </a:p>
          <a:p>
            <a:pPr marL="0" indent="0" algn="just">
              <a:buNone/>
            </a:pPr>
            <a:r>
              <a:rPr lang="fr-FR" sz="1400" dirty="0" smtClean="0"/>
              <a:t>1 répondant sur 2, dans cette discipline, considère l’université comme un lieu de savoir et d’apprentissage</a:t>
            </a:r>
            <a:r>
              <a:rPr lang="fr-FR" sz="1400" dirty="0" smtClean="0"/>
              <a:t>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i="1" dirty="0" smtClean="0"/>
              <a:t>* compte tenu du nombre insuffisant de répondants, les résultats sont transmis à titre d’information</a:t>
            </a:r>
            <a:endParaRPr lang="fr-FR" sz="700" i="1" dirty="0" smtClean="0"/>
          </a:p>
          <a:p>
            <a:pPr marL="0" indent="0" algn="just">
              <a:buNone/>
            </a:pP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1103</Words>
  <Application>Microsoft Office PowerPoint</Application>
  <PresentationFormat>Affichage à l'écran (4:3)</PresentationFormat>
  <Paragraphs>122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Le profil des répondants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Cecile CADENE</dc:creator>
  <cp:lastModifiedBy>Cecile CADENE</cp:lastModifiedBy>
  <cp:revision>53</cp:revision>
  <dcterms:created xsi:type="dcterms:W3CDTF">2012-11-30T14:18:21Z</dcterms:created>
  <dcterms:modified xsi:type="dcterms:W3CDTF">2013-03-12T13:49:52Z</dcterms:modified>
</cp:coreProperties>
</file>