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59" r:id="rId5"/>
    <p:sldId id="260" r:id="rId6"/>
    <p:sldId id="262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7" autoAdjust="0"/>
  </p:normalViewPr>
  <p:slideViewPr>
    <p:cSldViewPr>
      <p:cViewPr>
        <p:scale>
          <a:sx n="140" d="100"/>
          <a:sy n="140" d="100"/>
        </p:scale>
        <p:origin x="-72" y="19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2C0C2-A6DE-44CE-A63F-230E538FEF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7984D9-7BC1-44F2-820E-961F0357FD3B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total 2012/2013</a:t>
          </a:r>
        </a:p>
        <a:p>
          <a:r>
            <a:rPr lang="fr-FR" dirty="0" smtClean="0"/>
            <a:t>23 541 étudiants </a:t>
          </a:r>
        </a:p>
        <a:p>
          <a:r>
            <a:rPr lang="fr-FR" dirty="0" smtClean="0"/>
            <a:t>33% d’hommes</a:t>
          </a:r>
        </a:p>
        <a:p>
          <a:r>
            <a:rPr lang="fr-FR" dirty="0" smtClean="0"/>
            <a:t>67% de femmes</a:t>
          </a:r>
        </a:p>
        <a:p>
          <a:r>
            <a:rPr lang="fr-FR" dirty="0" smtClean="0"/>
            <a:t>5 950 étudiants inscrits </a:t>
          </a:r>
        </a:p>
        <a:p>
          <a:r>
            <a:rPr lang="fr-FR" dirty="0" smtClean="0"/>
            <a:t>en L1 soit 25% de l’effectif total</a:t>
          </a:r>
          <a:endParaRPr lang="fr-FR" dirty="0"/>
        </a:p>
      </dgm:t>
    </dgm:pt>
    <dgm:pt modelId="{A5219553-747D-4EA5-B13D-DA3CEFC8CA85}" type="parTrans" cxnId="{4EE20CAE-FEAC-4CCB-88BF-716D9B7C0328}">
      <dgm:prSet/>
      <dgm:spPr/>
      <dgm:t>
        <a:bodyPr/>
        <a:lstStyle/>
        <a:p>
          <a:endParaRPr lang="fr-FR"/>
        </a:p>
      </dgm:t>
    </dgm:pt>
    <dgm:pt modelId="{AF7701CC-D712-4E5B-A2D3-CA697A1DD254}" type="sibTrans" cxnId="{4EE20CAE-FEAC-4CCB-88BF-716D9B7C0328}">
      <dgm:prSet/>
      <dgm:spPr/>
      <dgm:t>
        <a:bodyPr/>
        <a:lstStyle/>
        <a:p>
          <a:endParaRPr lang="fr-FR"/>
        </a:p>
      </dgm:t>
    </dgm:pt>
    <dgm:pt modelId="{5057C7FE-3CD0-48E3-93F3-E65DB9AE270A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pPr algn="ctr"/>
          <a:r>
            <a:rPr lang="fr-FR" b="1" dirty="0" smtClean="0">
              <a:solidFill>
                <a:schemeClr val="bg1"/>
              </a:solidFill>
            </a:rPr>
            <a:t>Effectif UFR LLCE  2012/2013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5 338 étudiants 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2 061 étudiants inscrits en L1 :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30% d’hommes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70% de femmes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Âge moyen : 20 ans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40% de bacheliers</a:t>
          </a:r>
          <a:endParaRPr lang="fr-FR" dirty="0">
            <a:solidFill>
              <a:schemeClr val="bg1"/>
            </a:solidFill>
          </a:endParaRPr>
        </a:p>
      </dgm:t>
    </dgm:pt>
    <dgm:pt modelId="{8548DADC-9DFF-42D2-857C-E098EE0E8EB7}" type="parTrans" cxnId="{7CBFEC6D-B909-4EAF-83FC-8D184AB9D917}">
      <dgm:prSet/>
      <dgm:spPr/>
      <dgm:t>
        <a:bodyPr/>
        <a:lstStyle/>
        <a:p>
          <a:endParaRPr lang="fr-FR"/>
        </a:p>
      </dgm:t>
    </dgm:pt>
    <dgm:pt modelId="{5E1EABDA-5232-4908-90E1-3C15AB9E3C24}" type="sibTrans" cxnId="{7CBFEC6D-B909-4EAF-83FC-8D184AB9D917}">
      <dgm:prSet/>
      <dgm:spPr/>
      <dgm:t>
        <a:bodyPr/>
        <a:lstStyle/>
        <a:p>
          <a:endParaRPr lang="fr-FR"/>
        </a:p>
      </dgm:t>
    </dgm:pt>
    <dgm:pt modelId="{EA9C9E9A-8DB7-40ED-9A6A-F856C358746D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département </a:t>
          </a:r>
        </a:p>
        <a:p>
          <a:r>
            <a:rPr lang="fr-FR" b="1" dirty="0" smtClean="0"/>
            <a:t>Langues Étrangères Appliquées 2012/2013</a:t>
          </a:r>
        </a:p>
        <a:p>
          <a:r>
            <a:rPr lang="fr-FR" dirty="0" smtClean="0"/>
            <a:t>1 736 étudiants </a:t>
          </a:r>
        </a:p>
        <a:p>
          <a:r>
            <a:rPr lang="fr-FR" dirty="0" smtClean="0"/>
            <a:t>911 étudiants inscrits en L1 :</a:t>
          </a:r>
        </a:p>
        <a:p>
          <a:r>
            <a:rPr lang="fr-FR" dirty="0" smtClean="0"/>
            <a:t>31% d’hommes</a:t>
          </a:r>
        </a:p>
        <a:p>
          <a:r>
            <a:rPr lang="fr-FR" dirty="0" smtClean="0"/>
            <a:t>69% de femmes</a:t>
          </a:r>
        </a:p>
        <a:p>
          <a:endParaRPr lang="fr-FR" dirty="0"/>
        </a:p>
      </dgm:t>
    </dgm:pt>
    <dgm:pt modelId="{7D923910-EF98-4840-9507-062E569C086C}" type="parTrans" cxnId="{A09F0666-5F68-4162-8200-556ED9C18BEC}">
      <dgm:prSet/>
      <dgm:spPr/>
      <dgm:t>
        <a:bodyPr/>
        <a:lstStyle/>
        <a:p>
          <a:endParaRPr lang="fr-FR"/>
        </a:p>
      </dgm:t>
    </dgm:pt>
    <dgm:pt modelId="{88296209-9F4C-4EA0-BBC8-AC74B8DD13B1}" type="sibTrans" cxnId="{A09F0666-5F68-4162-8200-556ED9C18BEC}">
      <dgm:prSet/>
      <dgm:spPr/>
      <dgm:t>
        <a:bodyPr/>
        <a:lstStyle/>
        <a:p>
          <a:endParaRPr lang="fr-FR"/>
        </a:p>
      </dgm:t>
    </dgm:pt>
    <dgm:pt modelId="{322B9A81-7691-4517-8ED4-73A2DC9EF024}" type="pres">
      <dgm:prSet presAssocID="{4632C0C2-A6DE-44CE-A63F-230E538FEF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9A6AE9-6B18-45BB-8758-1AA87C30EC2B}" type="pres">
      <dgm:prSet presAssocID="{D07984D9-7BC1-44F2-820E-961F0357FD3B}" presName="linNode" presStyleCnt="0"/>
      <dgm:spPr/>
    </dgm:pt>
    <dgm:pt modelId="{3F39E502-2F07-4F80-B98D-6C6166D93FB5}" type="pres">
      <dgm:prSet presAssocID="{D07984D9-7BC1-44F2-820E-961F0357FD3B}" presName="parentText" presStyleLbl="node1" presStyleIdx="0" presStyleCnt="3" custLinFactNeighborX="-80887" custLinFactNeighborY="38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54FEE0-537E-47AF-9979-15EFBA979207}" type="pres">
      <dgm:prSet presAssocID="{AF7701CC-D712-4E5B-A2D3-CA697A1DD254}" presName="sp" presStyleCnt="0"/>
      <dgm:spPr/>
    </dgm:pt>
    <dgm:pt modelId="{7593E90A-B60E-4D9C-8A93-4A9A846F1D97}" type="pres">
      <dgm:prSet presAssocID="{5057C7FE-3CD0-48E3-93F3-E65DB9AE270A}" presName="linNode" presStyleCnt="0"/>
      <dgm:spPr/>
    </dgm:pt>
    <dgm:pt modelId="{A1B2FAE8-85E0-4876-877B-2C479A6C16DE}" type="pres">
      <dgm:prSet presAssocID="{5057C7FE-3CD0-48E3-93F3-E65DB9AE270A}" presName="parentText" presStyleLbl="node1" presStyleIdx="1" presStyleCnt="3" custLinFactNeighborX="-80016" custLinFactNeighborY="37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65A000-7260-4BCE-91FF-3900AF15E200}" type="pres">
      <dgm:prSet presAssocID="{5E1EABDA-5232-4908-90E1-3C15AB9E3C24}" presName="sp" presStyleCnt="0"/>
      <dgm:spPr/>
    </dgm:pt>
    <dgm:pt modelId="{CEE8D9DA-E55C-4AC2-A635-E1293A485EDF}" type="pres">
      <dgm:prSet presAssocID="{EA9C9E9A-8DB7-40ED-9A6A-F856C358746D}" presName="linNode" presStyleCnt="0"/>
      <dgm:spPr/>
    </dgm:pt>
    <dgm:pt modelId="{43A0A384-4A19-4EC8-A392-D3517BEBF6BB}" type="pres">
      <dgm:prSet presAssocID="{EA9C9E9A-8DB7-40ED-9A6A-F856C358746D}" presName="parentText" presStyleLbl="node1" presStyleIdx="2" presStyleCnt="3" custLinFactNeighborX="-8001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E20CAE-FEAC-4CCB-88BF-716D9B7C0328}" srcId="{4632C0C2-A6DE-44CE-A63F-230E538FEFD8}" destId="{D07984D9-7BC1-44F2-820E-961F0357FD3B}" srcOrd="0" destOrd="0" parTransId="{A5219553-747D-4EA5-B13D-DA3CEFC8CA85}" sibTransId="{AF7701CC-D712-4E5B-A2D3-CA697A1DD254}"/>
    <dgm:cxn modelId="{44F20615-5936-4762-8407-DD40393FE0DA}" type="presOf" srcId="{EA9C9E9A-8DB7-40ED-9A6A-F856C358746D}" destId="{43A0A384-4A19-4EC8-A392-D3517BEBF6BB}" srcOrd="0" destOrd="0" presId="urn:microsoft.com/office/officeart/2005/8/layout/vList5"/>
    <dgm:cxn modelId="{A09F0666-5F68-4162-8200-556ED9C18BEC}" srcId="{4632C0C2-A6DE-44CE-A63F-230E538FEFD8}" destId="{EA9C9E9A-8DB7-40ED-9A6A-F856C358746D}" srcOrd="2" destOrd="0" parTransId="{7D923910-EF98-4840-9507-062E569C086C}" sibTransId="{88296209-9F4C-4EA0-BBC8-AC74B8DD13B1}"/>
    <dgm:cxn modelId="{42F671B6-8A0C-4B91-B3F4-475084E34109}" type="presOf" srcId="{4632C0C2-A6DE-44CE-A63F-230E538FEFD8}" destId="{322B9A81-7691-4517-8ED4-73A2DC9EF024}" srcOrd="0" destOrd="0" presId="urn:microsoft.com/office/officeart/2005/8/layout/vList5"/>
    <dgm:cxn modelId="{7CBFEC6D-B909-4EAF-83FC-8D184AB9D917}" srcId="{4632C0C2-A6DE-44CE-A63F-230E538FEFD8}" destId="{5057C7FE-3CD0-48E3-93F3-E65DB9AE270A}" srcOrd="1" destOrd="0" parTransId="{8548DADC-9DFF-42D2-857C-E098EE0E8EB7}" sibTransId="{5E1EABDA-5232-4908-90E1-3C15AB9E3C24}"/>
    <dgm:cxn modelId="{79D3EAE1-DB27-4E46-BB68-15C64FABC2E0}" type="presOf" srcId="{D07984D9-7BC1-44F2-820E-961F0357FD3B}" destId="{3F39E502-2F07-4F80-B98D-6C6166D93FB5}" srcOrd="0" destOrd="0" presId="urn:microsoft.com/office/officeart/2005/8/layout/vList5"/>
    <dgm:cxn modelId="{8936B845-7AA5-40EC-ADC6-46842311895C}" type="presOf" srcId="{5057C7FE-3CD0-48E3-93F3-E65DB9AE270A}" destId="{A1B2FAE8-85E0-4876-877B-2C479A6C16DE}" srcOrd="0" destOrd="0" presId="urn:microsoft.com/office/officeart/2005/8/layout/vList5"/>
    <dgm:cxn modelId="{2D3665E0-30F5-4F1A-AA58-E61EBBDAD821}" type="presParOf" srcId="{322B9A81-7691-4517-8ED4-73A2DC9EF024}" destId="{929A6AE9-6B18-45BB-8758-1AA87C30EC2B}" srcOrd="0" destOrd="0" presId="urn:microsoft.com/office/officeart/2005/8/layout/vList5"/>
    <dgm:cxn modelId="{34CA105F-1ECB-423A-9B29-7368C54E88F4}" type="presParOf" srcId="{929A6AE9-6B18-45BB-8758-1AA87C30EC2B}" destId="{3F39E502-2F07-4F80-B98D-6C6166D93FB5}" srcOrd="0" destOrd="0" presId="urn:microsoft.com/office/officeart/2005/8/layout/vList5"/>
    <dgm:cxn modelId="{B2651B83-F666-4F2C-956F-F2C8B8255C68}" type="presParOf" srcId="{322B9A81-7691-4517-8ED4-73A2DC9EF024}" destId="{C154FEE0-537E-47AF-9979-15EFBA979207}" srcOrd="1" destOrd="0" presId="urn:microsoft.com/office/officeart/2005/8/layout/vList5"/>
    <dgm:cxn modelId="{3F84A114-EAFC-496D-846C-B4012F8E2260}" type="presParOf" srcId="{322B9A81-7691-4517-8ED4-73A2DC9EF024}" destId="{7593E90A-B60E-4D9C-8A93-4A9A846F1D97}" srcOrd="2" destOrd="0" presId="urn:microsoft.com/office/officeart/2005/8/layout/vList5"/>
    <dgm:cxn modelId="{B67AF9AD-A5F8-4C50-9FA7-8F8B7AA3C256}" type="presParOf" srcId="{7593E90A-B60E-4D9C-8A93-4A9A846F1D97}" destId="{A1B2FAE8-85E0-4876-877B-2C479A6C16DE}" srcOrd="0" destOrd="0" presId="urn:microsoft.com/office/officeart/2005/8/layout/vList5"/>
    <dgm:cxn modelId="{4283E6F1-AF10-4DF5-91C3-585FC2F627FE}" type="presParOf" srcId="{322B9A81-7691-4517-8ED4-73A2DC9EF024}" destId="{DC65A000-7260-4BCE-91FF-3900AF15E200}" srcOrd="3" destOrd="0" presId="urn:microsoft.com/office/officeart/2005/8/layout/vList5"/>
    <dgm:cxn modelId="{A86F77E8-E59A-4A34-9DCA-F00CAA29C84B}" type="presParOf" srcId="{322B9A81-7691-4517-8ED4-73A2DC9EF024}" destId="{CEE8D9DA-E55C-4AC2-A635-E1293A485EDF}" srcOrd="4" destOrd="0" presId="urn:microsoft.com/office/officeart/2005/8/layout/vList5"/>
    <dgm:cxn modelId="{DBC3C4C3-08E3-44CF-8F52-BAF628553DE2}" type="presParOf" srcId="{CEE8D9DA-E55C-4AC2-A635-E1293A485EDF}" destId="{43A0A384-4A19-4EC8-A392-D3517BEBF6B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La réalisation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d’un projet professionnel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159 étudiants/184 se </a:t>
          </a:r>
          <a:r>
            <a:rPr lang="fr-FR" sz="1400" dirty="0" smtClean="0"/>
            <a:t>sont informés avant l’inscription</a:t>
          </a:r>
          <a:endParaRPr lang="fr-FR" sz="14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>
              <a:solidFill>
                <a:schemeClr val="bg1"/>
              </a:solidFill>
            </a:rPr>
            <a:t>L’intérêt pour une discipline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DE998111-0B66-46AD-A733-4A6E54862A69}">
      <dgm:prSet custT="1"/>
      <dgm:spPr/>
      <dgm:t>
        <a:bodyPr/>
        <a:lstStyle/>
        <a:p>
          <a:pPr algn="just"/>
          <a:r>
            <a:rPr lang="fr-FR" sz="1400" dirty="0" smtClean="0">
              <a:solidFill>
                <a:schemeClr val="tx1"/>
              </a:solidFill>
            </a:rPr>
            <a:t>95 ont </a:t>
          </a:r>
          <a:r>
            <a:rPr lang="fr-FR" sz="1400" dirty="0" smtClean="0">
              <a:solidFill>
                <a:schemeClr val="tx1"/>
              </a:solidFill>
            </a:rPr>
            <a:t>un projet professionnel précis.</a:t>
          </a:r>
          <a:endParaRPr lang="fr-FR" sz="1400" dirty="0">
            <a:solidFill>
              <a:schemeClr val="tx1"/>
            </a:solidFill>
          </a:endParaRPr>
        </a:p>
      </dgm:t>
    </dgm:pt>
    <dgm:pt modelId="{353000DD-BBE5-4CAD-A72E-001F917C4F4F}" type="parTrans" cxnId="{357D3D80-404D-4D4A-83DB-5D449203E26F}">
      <dgm:prSet/>
      <dgm:spPr/>
      <dgm:t>
        <a:bodyPr/>
        <a:lstStyle/>
        <a:p>
          <a:endParaRPr lang="fr-FR"/>
        </a:p>
      </dgm:t>
    </dgm:pt>
    <dgm:pt modelId="{FAB32938-45EE-41B7-8FBB-3D0079E94789}" type="sibTrans" cxnId="{357D3D80-404D-4D4A-83DB-5D449203E26F}">
      <dgm:prSet/>
      <dgm:spPr/>
      <dgm:t>
        <a:bodyPr/>
        <a:lstStyle/>
        <a:p>
          <a:endParaRPr lang="fr-FR"/>
        </a:p>
      </dgm:t>
    </dgm:pt>
    <dgm:pt modelId="{C908D744-6054-4A9D-8209-FFDE7E7AAEE8}">
      <dgm:prSet custT="1"/>
      <dgm:spPr/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</a:t>
          </a:r>
          <a:r>
            <a:rPr lang="fr-FR" sz="1400" b="0" dirty="0" smtClean="0">
              <a:solidFill>
                <a:schemeClr val="tx1"/>
              </a:solidFill>
            </a:rPr>
            <a:t>64 d’entre eux, la </a:t>
          </a:r>
          <a:r>
            <a:rPr lang="fr-FR" sz="1400" b="0" dirty="0" smtClean="0">
              <a:solidFill>
                <a:schemeClr val="tx1"/>
              </a:solidFill>
            </a:rPr>
            <a:t>discipline est utile pour réaliser leur projet professionnel.</a:t>
          </a:r>
          <a:endParaRPr lang="fr-FR" sz="1400" dirty="0"/>
        </a:p>
      </dgm:t>
    </dgm:pt>
    <dgm:pt modelId="{B872D9A9-090B-4DD1-A855-9801D7F4D6E6}" type="parTrans" cxnId="{A1FA17E0-78F0-436D-AD5C-424F05BB739F}">
      <dgm:prSet/>
      <dgm:spPr/>
      <dgm:t>
        <a:bodyPr/>
        <a:lstStyle/>
        <a:p>
          <a:endParaRPr lang="fr-FR"/>
        </a:p>
      </dgm:t>
    </dgm:pt>
    <dgm:pt modelId="{90AE30A6-4509-44F3-A81B-70FD88959C56}" type="sibTrans" cxnId="{A1FA17E0-78F0-436D-AD5C-424F05BB739F}">
      <dgm:prSet/>
      <dgm:spPr/>
      <dgm:t>
        <a:bodyPr/>
        <a:lstStyle/>
        <a:p>
          <a:endParaRPr lang="fr-FR"/>
        </a:p>
      </dgm:t>
    </dgm:pt>
    <dgm:pt modelId="{3EC7822B-A7AC-4F5B-850D-01E6B84953C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99 connaissent </a:t>
          </a:r>
          <a:r>
            <a:rPr lang="fr-FR" sz="1400" dirty="0" smtClean="0"/>
            <a:t>les poursuites d’études proposées dans leur discipline. </a:t>
          </a:r>
          <a:endParaRPr lang="fr-FR" sz="1400" dirty="0"/>
        </a:p>
      </dgm:t>
    </dgm:pt>
    <dgm:pt modelId="{127DE8A3-B679-4F57-B721-096ED41A3F3F}" type="sibTrans" cxnId="{7C3D8F9F-CA43-455E-8EE0-EEE281945D8A}">
      <dgm:prSet/>
      <dgm:spPr/>
      <dgm:t>
        <a:bodyPr/>
        <a:lstStyle/>
        <a:p>
          <a:endParaRPr lang="fr-FR"/>
        </a:p>
      </dgm:t>
    </dgm:pt>
    <dgm:pt modelId="{A3FEAAAB-0C0B-4985-9DC8-AFCA8C13707B}" type="parTrans" cxnId="{7C3D8F9F-CA43-455E-8EE0-EEE281945D8A}">
      <dgm:prSet/>
      <dgm:spPr/>
      <dgm:t>
        <a:bodyPr/>
        <a:lstStyle/>
        <a:p>
          <a:endParaRPr lang="fr-FR"/>
        </a:p>
      </dgm:t>
    </dgm:pt>
    <dgm:pt modelId="{602DC611-D5B3-4636-9F7A-5D4A3F25A1E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86 répondants </a:t>
          </a:r>
          <a:r>
            <a:rPr lang="fr-FR" sz="1400" dirty="0" smtClean="0"/>
            <a:t>envisagent de suivre un parcours d’études long (master 2).</a:t>
          </a:r>
          <a:endParaRPr lang="fr-FR" sz="1400" dirty="0"/>
        </a:p>
      </dgm:t>
    </dgm:pt>
    <dgm:pt modelId="{C93E3884-BDB7-4773-A6DB-9C55F197221B}" type="sibTrans" cxnId="{CAF64CF4-A4BB-4FD7-BB2B-CAE786F183D2}">
      <dgm:prSet/>
      <dgm:spPr/>
      <dgm:t>
        <a:bodyPr/>
        <a:lstStyle/>
        <a:p>
          <a:endParaRPr lang="fr-FR"/>
        </a:p>
      </dgm:t>
    </dgm:pt>
    <dgm:pt modelId="{3C9E9C5E-2E56-4088-A821-9116F22606F5}" type="parTrans" cxnId="{CAF64CF4-A4BB-4FD7-BB2B-CAE786F183D2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98 étudiants répondants/184 </a:t>
          </a:r>
          <a:r>
            <a:rPr lang="fr-FR" sz="1400" dirty="0" smtClean="0"/>
            <a:t>ont choisi l’UTM comme 1</a:t>
          </a:r>
          <a:r>
            <a:rPr lang="fr-FR" sz="1400" baseline="30000" dirty="0" smtClean="0"/>
            <a:t>er</a:t>
          </a:r>
          <a:r>
            <a:rPr lang="fr-FR" sz="1400" dirty="0" smtClean="0"/>
            <a:t> vœu d’affectation Post bac.</a:t>
          </a:r>
          <a:endParaRPr lang="fr-FR" sz="1400" dirty="0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 choix d’un parcours universitaire</a:t>
          </a:r>
          <a:endParaRPr lang="fr-FR" sz="2400" dirty="0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38A0CE82-B909-44AB-91A1-9FC8FFE47E23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58 étudiants estiment </a:t>
          </a:r>
          <a:r>
            <a:rPr lang="fr-FR" sz="1400" dirty="0" smtClean="0"/>
            <a:t>avoir des aptitudes dans la discipline choisie.</a:t>
          </a:r>
          <a:endParaRPr lang="fr-FR" sz="1400" dirty="0"/>
        </a:p>
      </dgm:t>
    </dgm:pt>
    <dgm:pt modelId="{826CA2A5-1366-4022-B5E9-F3320459C33C}" type="sibTrans" cxnId="{EB45341D-F8ED-4B03-9992-F4245BCF122E}">
      <dgm:prSet/>
      <dgm:spPr/>
      <dgm:t>
        <a:bodyPr/>
        <a:lstStyle/>
        <a:p>
          <a:endParaRPr lang="fr-FR"/>
        </a:p>
      </dgm:t>
    </dgm:pt>
    <dgm:pt modelId="{20BF332F-9A7E-4E9C-AE06-A68F7DA5DB0C}" type="parTrans" cxnId="{EB45341D-F8ED-4B03-9992-F4245BCF122E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400" dirty="0" smtClean="0"/>
            <a:t>Pour </a:t>
          </a:r>
          <a:r>
            <a:rPr lang="fr-FR" sz="1400" dirty="0" smtClean="0"/>
            <a:t>129 répondants/184, </a:t>
          </a:r>
          <a:r>
            <a:rPr lang="fr-FR" sz="1400" dirty="0" smtClean="0"/>
            <a:t>la filière choisie correspond à un intérêt pour la discipline.</a:t>
          </a:r>
          <a:endParaRPr lang="fr-FR" sz="1400" dirty="0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4BE23325-20E0-41C9-B1FE-4836DF0C2FB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dirty="0" smtClean="0"/>
            <a:t>93 se </a:t>
          </a:r>
          <a:r>
            <a:rPr lang="fr-FR" sz="1400" dirty="0" smtClean="0"/>
            <a:t>sont informés sur les débouchés de la discipline ou du domaine.</a:t>
          </a:r>
          <a:endParaRPr lang="fr-FR" sz="1400" dirty="0"/>
        </a:p>
      </dgm:t>
    </dgm:pt>
    <dgm:pt modelId="{AC3E00E6-74FB-49CB-A2F2-F92F8117791F}" type="parTrans" cxnId="{3E0FEBB5-92BF-48DB-BA62-9DAD35DDCDF8}">
      <dgm:prSet/>
      <dgm:spPr/>
    </dgm:pt>
    <dgm:pt modelId="{1294812D-8190-4B78-BED6-919573EEB8EE}" type="sibTrans" cxnId="{3E0FEBB5-92BF-48DB-BA62-9DAD35DDCDF8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  <dgm:t>
        <a:bodyPr/>
        <a:lstStyle/>
        <a:p>
          <a:endParaRPr lang="fr-FR"/>
        </a:p>
      </dgm:t>
    </dgm:pt>
    <dgm:pt modelId="{ED65357B-54B3-4C7F-B6A9-EDFB8B5312AA}" type="pres">
      <dgm:prSet presAssocID="{02651DC6-2737-45E2-8520-9D9D780501BD}" presName="parentText" presStyleLbl="node1" presStyleIdx="0" presStyleCnt="3" custScaleY="1045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299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  <dgm:t>
        <a:bodyPr/>
        <a:lstStyle/>
        <a:p>
          <a:endParaRPr lang="fr-FR"/>
        </a:p>
      </dgm:t>
    </dgm:pt>
    <dgm:pt modelId="{4FE600F4-98B6-4E76-9089-2B845485D62D}" type="pres">
      <dgm:prSet presAssocID="{E6C4EC9C-003D-4CF2-998E-5BB0C2615DBC}" presName="linNode" presStyleCnt="0"/>
      <dgm:spPr/>
      <dgm:t>
        <a:bodyPr/>
        <a:lstStyle/>
        <a:p>
          <a:endParaRPr lang="fr-FR"/>
        </a:p>
      </dgm:t>
    </dgm:pt>
    <dgm:pt modelId="{8E1C7C36-B28E-463E-9B7C-CBD4F4A7DFE7}" type="pres">
      <dgm:prSet presAssocID="{E6C4EC9C-003D-4CF2-998E-5BB0C2615DBC}" presName="parentText" presStyleLbl="node1" presStyleIdx="1" presStyleCnt="3" custScaleY="144575" custLinFactY="38928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77571" custLinFactY="76254" custLinFactNeighborX="-161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  <dgm:t>
        <a:bodyPr/>
        <a:lstStyle/>
        <a:p>
          <a:endParaRPr lang="fr-FR"/>
        </a:p>
      </dgm:t>
    </dgm:pt>
    <dgm:pt modelId="{2221DDEC-89A0-4FFF-8B66-E3FF55ADBEC6}" type="pres">
      <dgm:prSet presAssocID="{4BD4AF6E-DD80-46A5-8A2C-4506A3647C89}" presName="linNode" presStyleCnt="0"/>
      <dgm:spPr/>
      <dgm:t>
        <a:bodyPr/>
        <a:lstStyle/>
        <a:p>
          <a:endParaRPr lang="fr-FR"/>
        </a:p>
      </dgm:t>
    </dgm:pt>
    <dgm:pt modelId="{D26BBCC6-3BAD-4683-92E0-56281F08A9CC}" type="pres">
      <dgm:prSet presAssocID="{4BD4AF6E-DD80-46A5-8A2C-4506A3647C89}" presName="parentText" presStyleLbl="node1" presStyleIdx="2" presStyleCnt="3" custScaleY="133226" custLinFactY="-48954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ScaleY="155257" custLinFactY="-83132" custLinFactNeighborX="473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6BAC29E-C027-4B76-AAD2-C8D9AC4C10C6}" type="presOf" srcId="{02651DC6-2737-45E2-8520-9D9D780501BD}" destId="{ED65357B-54B3-4C7F-B6A9-EDFB8B5312AA}" srcOrd="0" destOrd="0" presId="urn:microsoft.com/office/officeart/2005/8/layout/vList5"/>
    <dgm:cxn modelId="{89FA937E-0287-4577-95DF-8A6336902B4C}" type="presOf" srcId="{4BE23325-20E0-41C9-B1FE-4836DF0C2FB0}" destId="{E2D4D233-7564-49A0-8EDD-DC2CD80526EB}" srcOrd="0" destOrd="1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11870673-1AC9-4350-B99A-E112AF4303D7}" type="presOf" srcId="{6F045978-85B7-4200-8AD6-E8563ADD98CD}" destId="{D97A59DA-96EB-4C12-88AF-5281C0EE5795}" srcOrd="0" destOrd="0" presId="urn:microsoft.com/office/officeart/2005/8/layout/vList5"/>
    <dgm:cxn modelId="{DCD3E455-4BD2-4071-8600-25120826F07C}" type="presOf" srcId="{DE998111-0B66-46AD-A733-4A6E54862A69}" destId="{E2D4D233-7564-49A0-8EDD-DC2CD80526EB}" srcOrd="0" destOrd="2" presId="urn:microsoft.com/office/officeart/2005/8/layout/vList5"/>
    <dgm:cxn modelId="{AB9D23A7-D195-46DD-B962-63F847663AC0}" type="presOf" srcId="{3EC7822B-A7AC-4F5B-850D-01E6B84953C0}" destId="{50280043-6F05-48F6-B393-3A364DC4C2EB}" srcOrd="0" destOrd="2" presId="urn:microsoft.com/office/officeart/2005/8/layout/vList5"/>
    <dgm:cxn modelId="{B9ECE72F-4E2F-4031-9095-D13F8FC3CA6A}" type="presOf" srcId="{602DC611-D5B3-4636-9F7A-5D4A3F25A1EB}" destId="{50280043-6F05-48F6-B393-3A364DC4C2EB}" srcOrd="0" destOrd="1" presId="urn:microsoft.com/office/officeart/2005/8/layout/vList5"/>
    <dgm:cxn modelId="{CAF64CF4-A4BB-4FD7-BB2B-CAE786F183D2}" srcId="{4BD4AF6E-DD80-46A5-8A2C-4506A3647C89}" destId="{602DC611-D5B3-4636-9F7A-5D4A3F25A1EB}" srcOrd="1" destOrd="0" parTransId="{3C9E9C5E-2E56-4088-A821-9116F22606F5}" sibTransId="{C93E3884-BDB7-4773-A6DB-9C55F197221B}"/>
    <dgm:cxn modelId="{41F333F1-A2C2-43E1-9CB0-89694DDAE1E5}" type="presOf" srcId="{9DE68122-EEEC-45B3-82A7-206805A1C584}" destId="{E2D4D233-7564-49A0-8EDD-DC2CD80526EB}" srcOrd="0" destOrd="0" presId="urn:microsoft.com/office/officeart/2005/8/layout/vList5"/>
    <dgm:cxn modelId="{EB45341D-F8ED-4B03-9992-F4245BCF122E}" srcId="{E6C4EC9C-003D-4CF2-998E-5BB0C2615DBC}" destId="{38A0CE82-B909-44AB-91A1-9FC8FFE47E23}" srcOrd="1" destOrd="0" parTransId="{20BF332F-9A7E-4E9C-AE06-A68F7DA5DB0C}" sibTransId="{826CA2A5-1366-4022-B5E9-F3320459C33C}"/>
    <dgm:cxn modelId="{B7AB1216-7EFA-45B1-A81C-A3CA0295994F}" type="presOf" srcId="{E68695E6-7F68-4F8E-9236-C2AE74143A77}" destId="{A6723134-DB7F-4244-A7F5-DD68258B3C8C}" srcOrd="0" destOrd="0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C4D51DB6-1B96-4588-BECD-60F55EA08C07}" type="presOf" srcId="{38A0CE82-B909-44AB-91A1-9FC8FFE47E23}" destId="{A6723134-DB7F-4244-A7F5-DD68258B3C8C}" srcOrd="0" destOrd="1" presId="urn:microsoft.com/office/officeart/2005/8/layout/vList5"/>
    <dgm:cxn modelId="{3E0FEBB5-92BF-48DB-BA62-9DAD35DDCDF8}" srcId="{02651DC6-2737-45E2-8520-9D9D780501BD}" destId="{4BE23325-20E0-41C9-B1FE-4836DF0C2FB0}" srcOrd="1" destOrd="0" parTransId="{AC3E00E6-74FB-49CB-A2F2-F92F8117791F}" sibTransId="{1294812D-8190-4B78-BED6-919573EEB8EE}"/>
    <dgm:cxn modelId="{357D3D80-404D-4D4A-83DB-5D449203E26F}" srcId="{02651DC6-2737-45E2-8520-9D9D780501BD}" destId="{DE998111-0B66-46AD-A733-4A6E54862A69}" srcOrd="2" destOrd="0" parTransId="{353000DD-BBE5-4CAD-A72E-001F917C4F4F}" sibTransId="{FAB32938-45EE-41B7-8FBB-3D0079E94789}"/>
    <dgm:cxn modelId="{A1FA17E0-78F0-436D-AD5C-424F05BB739F}" srcId="{02651DC6-2737-45E2-8520-9D9D780501BD}" destId="{C908D744-6054-4A9D-8209-FFDE7E7AAEE8}" srcOrd="3" destOrd="0" parTransId="{B872D9A9-090B-4DD1-A855-9801D7F4D6E6}" sibTransId="{90AE30A6-4509-44F3-A81B-70FD88959C56}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0B7253D4-C680-4C6E-8DB9-73BD4B631CB4}" type="presOf" srcId="{E6C4EC9C-003D-4CF2-998E-5BB0C2615DBC}" destId="{8E1C7C36-B28E-463E-9B7C-CBD4F4A7DFE7}" srcOrd="0" destOrd="0" presId="urn:microsoft.com/office/officeart/2005/8/layout/vList5"/>
    <dgm:cxn modelId="{CCE44D0B-6BBE-4C73-A643-1F4201E40D6D}" type="presOf" srcId="{4BD4AF6E-DD80-46A5-8A2C-4506A3647C89}" destId="{D26BBCC6-3BAD-4683-92E0-56281F08A9CC}" srcOrd="0" destOrd="0" presId="urn:microsoft.com/office/officeart/2005/8/layout/vList5"/>
    <dgm:cxn modelId="{A009D41F-416C-42AD-B079-56E9073E5164}" type="presOf" srcId="{01AE0B1B-AE2F-43A2-9DB0-22AB9C0D8377}" destId="{50280043-6F05-48F6-B393-3A364DC4C2EB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7C3D8F9F-CA43-455E-8EE0-EEE281945D8A}" srcId="{4BD4AF6E-DD80-46A5-8A2C-4506A3647C89}" destId="{3EC7822B-A7AC-4F5B-850D-01E6B84953C0}" srcOrd="2" destOrd="0" parTransId="{A3FEAAAB-0C0B-4985-9DC8-AFCA8C13707B}" sibTransId="{127DE8A3-B679-4F57-B721-096ED41A3F3F}"/>
    <dgm:cxn modelId="{AC89E0A7-9888-4578-BBEF-257181FE31E3}" type="presOf" srcId="{C908D744-6054-4A9D-8209-FFDE7E7AAEE8}" destId="{E2D4D233-7564-49A0-8EDD-DC2CD80526EB}" srcOrd="0" destOrd="3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098831F5-ED50-49A7-99CE-2CF00B41F67A}" type="presParOf" srcId="{D97A59DA-96EB-4C12-88AF-5281C0EE5795}" destId="{F8B0CABD-F5C7-41DC-B048-6DEFD3C5C735}" srcOrd="0" destOrd="0" presId="urn:microsoft.com/office/officeart/2005/8/layout/vList5"/>
    <dgm:cxn modelId="{CBD6FB0F-7D19-4BDD-9292-364CA36BFC05}" type="presParOf" srcId="{F8B0CABD-F5C7-41DC-B048-6DEFD3C5C735}" destId="{ED65357B-54B3-4C7F-B6A9-EDFB8B5312AA}" srcOrd="0" destOrd="0" presId="urn:microsoft.com/office/officeart/2005/8/layout/vList5"/>
    <dgm:cxn modelId="{8C7FE02F-4888-432F-AEF5-B6A49F8BAA04}" type="presParOf" srcId="{F8B0CABD-F5C7-41DC-B048-6DEFD3C5C735}" destId="{E2D4D233-7564-49A0-8EDD-DC2CD80526EB}" srcOrd="1" destOrd="0" presId="urn:microsoft.com/office/officeart/2005/8/layout/vList5"/>
    <dgm:cxn modelId="{FD37B03C-6423-40CD-BBA3-0100DA17DDA1}" type="presParOf" srcId="{D97A59DA-96EB-4C12-88AF-5281C0EE5795}" destId="{AC2D0E85-80F1-4746-9632-52B6406224BF}" srcOrd="1" destOrd="0" presId="urn:microsoft.com/office/officeart/2005/8/layout/vList5"/>
    <dgm:cxn modelId="{9469303D-47DE-4D26-AFC3-F0F79862577B}" type="presParOf" srcId="{D97A59DA-96EB-4C12-88AF-5281C0EE5795}" destId="{4FE600F4-98B6-4E76-9089-2B845485D62D}" srcOrd="2" destOrd="0" presId="urn:microsoft.com/office/officeart/2005/8/layout/vList5"/>
    <dgm:cxn modelId="{CA3B21FB-F59E-4933-A228-5912C47BF3EC}" type="presParOf" srcId="{4FE600F4-98B6-4E76-9089-2B845485D62D}" destId="{8E1C7C36-B28E-463E-9B7C-CBD4F4A7DFE7}" srcOrd="0" destOrd="0" presId="urn:microsoft.com/office/officeart/2005/8/layout/vList5"/>
    <dgm:cxn modelId="{313AD782-8003-4E0A-B885-32F569BE199D}" type="presParOf" srcId="{4FE600F4-98B6-4E76-9089-2B845485D62D}" destId="{A6723134-DB7F-4244-A7F5-DD68258B3C8C}" srcOrd="1" destOrd="0" presId="urn:microsoft.com/office/officeart/2005/8/layout/vList5"/>
    <dgm:cxn modelId="{3CAD0351-7358-4859-8DD6-A9CF48D25275}" type="presParOf" srcId="{D97A59DA-96EB-4C12-88AF-5281C0EE5795}" destId="{E6429E40-69A1-4D4D-A4C0-35BC7F6B302C}" srcOrd="3" destOrd="0" presId="urn:microsoft.com/office/officeart/2005/8/layout/vList5"/>
    <dgm:cxn modelId="{C29B7E6A-812C-4C8F-87D9-FFD6AA174C21}" type="presParOf" srcId="{D97A59DA-96EB-4C12-88AF-5281C0EE5795}" destId="{2221DDEC-89A0-4FFF-8B66-E3FF55ADBEC6}" srcOrd="4" destOrd="0" presId="urn:microsoft.com/office/officeart/2005/8/layout/vList5"/>
    <dgm:cxn modelId="{953E6C46-848A-47D8-8684-512C4AFECC6E}" type="presParOf" srcId="{2221DDEC-89A0-4FFF-8B66-E3FF55ADBEC6}" destId="{D26BBCC6-3BAD-4683-92E0-56281F08A9CC}" srcOrd="0" destOrd="0" presId="urn:microsoft.com/office/officeart/2005/8/layout/vList5"/>
    <dgm:cxn modelId="{B6933C9A-753A-4F48-8A74-B9B092E3E725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L’université est un lieu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50" baseline="0" dirty="0" smtClean="0">
              <a:solidFill>
                <a:schemeClr val="tx1"/>
              </a:solidFill>
            </a:rPr>
            <a:t>d’autonomie  </a:t>
          </a:r>
          <a:r>
            <a:rPr lang="fr-FR" sz="1050" baseline="0" dirty="0" smtClean="0">
              <a:solidFill>
                <a:schemeClr val="tx1"/>
              </a:solidFill>
            </a:rPr>
            <a:t>(111 répondants /184)</a:t>
          </a:r>
          <a:endParaRPr lang="fr-FR" sz="105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Une formation universitaire permet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5715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050" dirty="0" smtClean="0">
              <a:solidFill>
                <a:schemeClr val="tx1"/>
              </a:solidFill>
            </a:rPr>
            <a:t>de renforcer sa culture générale (81 répondants)</a:t>
          </a:r>
          <a:endParaRPr lang="fr-FR" sz="105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réussite à l’université dépend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73B1F5B6-6248-4170-A717-002F4E417E66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100" dirty="0" smtClean="0"/>
            <a:t>de la motivation </a:t>
          </a:r>
          <a:r>
            <a:rPr lang="fr-FR" sz="1100" dirty="0" smtClean="0"/>
            <a:t>(143/184)</a:t>
          </a:r>
          <a:endParaRPr lang="fr-FR" sz="1100" dirty="0"/>
        </a:p>
      </dgm:t>
    </dgm:pt>
    <dgm:pt modelId="{885F406A-1887-4D8F-A2BB-6E854528C005}" type="parTrans" cxnId="{4045D8A9-06AE-44CA-8B87-31067F7836E8}">
      <dgm:prSet/>
      <dgm:spPr/>
      <dgm:t>
        <a:bodyPr/>
        <a:lstStyle/>
        <a:p>
          <a:endParaRPr lang="fr-FR"/>
        </a:p>
      </dgm:t>
    </dgm:pt>
    <dgm:pt modelId="{BFB5A55D-59A6-42AD-96EF-F263EAD70A3E}" type="sibTrans" cxnId="{4045D8A9-06AE-44CA-8B87-31067F7836E8}">
      <dgm:prSet/>
      <dgm:spPr/>
      <dgm:t>
        <a:bodyPr/>
        <a:lstStyle/>
        <a:p>
          <a:endParaRPr lang="fr-FR"/>
        </a:p>
      </dgm:t>
    </dgm:pt>
    <dgm:pt modelId="{AF83A6BB-8740-4467-A8E1-77DD1BAD560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100" dirty="0" smtClean="0"/>
            <a:t>De l’accès aux ressources documentaires </a:t>
          </a:r>
          <a:r>
            <a:rPr lang="fr-FR" sz="1100" dirty="0" smtClean="0"/>
            <a:t>(21 répondants)</a:t>
          </a:r>
          <a:endParaRPr lang="fr-FR" sz="1100" dirty="0"/>
        </a:p>
      </dgm:t>
    </dgm:pt>
    <dgm:pt modelId="{39C6EA7E-CCB5-45A6-B40D-2CA6CF4F2873}" type="parTrans" cxnId="{D74D544C-5C59-4283-A499-FBDE92707054}">
      <dgm:prSet/>
      <dgm:spPr/>
      <dgm:t>
        <a:bodyPr/>
        <a:lstStyle/>
        <a:p>
          <a:endParaRPr lang="fr-FR"/>
        </a:p>
      </dgm:t>
    </dgm:pt>
    <dgm:pt modelId="{A77130A9-917B-4A03-96E6-47FD6E08C988}" type="sibTrans" cxnId="{D74D544C-5C59-4283-A499-FBDE92707054}">
      <dgm:prSet/>
      <dgm:spPr/>
      <dgm:t>
        <a:bodyPr/>
        <a:lstStyle/>
        <a:p>
          <a:endParaRPr lang="fr-FR"/>
        </a:p>
      </dgm:t>
    </dgm:pt>
    <dgm:pt modelId="{8C550B94-74FE-4F53-BAED-AFE5589112CD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50" baseline="0" dirty="0" smtClean="0">
              <a:solidFill>
                <a:schemeClr val="tx1"/>
              </a:solidFill>
            </a:rPr>
            <a:t>de </a:t>
          </a:r>
          <a:r>
            <a:rPr lang="fr-FR" sz="1050" baseline="0" dirty="0" smtClean="0">
              <a:solidFill>
                <a:schemeClr val="tx1"/>
              </a:solidFill>
            </a:rPr>
            <a:t>savoir </a:t>
          </a:r>
          <a:r>
            <a:rPr lang="fr-FR" sz="1050" baseline="0" dirty="0" smtClean="0">
              <a:solidFill>
                <a:schemeClr val="tx1"/>
              </a:solidFill>
            </a:rPr>
            <a:t>(54 répondants)</a:t>
          </a:r>
          <a:endParaRPr lang="fr-FR" sz="1050" baseline="0" dirty="0" smtClean="0">
            <a:solidFill>
              <a:schemeClr val="tx1"/>
            </a:solidFill>
          </a:endParaRPr>
        </a:p>
      </dgm:t>
    </dgm:pt>
    <dgm:pt modelId="{6F5F952E-DE03-4260-BC89-D194233933DF}" type="parTrans" cxnId="{715DE74D-2510-426C-A830-82105510993D}">
      <dgm:prSet/>
      <dgm:spPr/>
      <dgm:t>
        <a:bodyPr/>
        <a:lstStyle/>
        <a:p>
          <a:endParaRPr lang="fr-FR"/>
        </a:p>
      </dgm:t>
    </dgm:pt>
    <dgm:pt modelId="{B82171C0-AC9D-420D-A513-81700BA215A6}" type="sibTrans" cxnId="{715DE74D-2510-426C-A830-82105510993D}">
      <dgm:prSet/>
      <dgm:spPr/>
      <dgm:t>
        <a:bodyPr/>
        <a:lstStyle/>
        <a:p>
          <a:endParaRPr lang="fr-FR"/>
        </a:p>
      </dgm:t>
    </dgm:pt>
    <dgm:pt modelId="{C8D83450-8E29-4370-95F4-9E3D439F3CBC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indent="57150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050" baseline="0" dirty="0" smtClean="0">
              <a:solidFill>
                <a:schemeClr val="tx1"/>
              </a:solidFill>
            </a:rPr>
            <a:t>de se préparer à un métier </a:t>
          </a:r>
          <a:r>
            <a:rPr lang="fr-FR" sz="1050" baseline="0" dirty="0" smtClean="0">
              <a:solidFill>
                <a:schemeClr val="tx1"/>
              </a:solidFill>
            </a:rPr>
            <a:t>(46 répondants) </a:t>
          </a:r>
          <a:endParaRPr lang="fr-FR" sz="1050" dirty="0">
            <a:noFill/>
          </a:endParaRPr>
        </a:p>
      </dgm:t>
    </dgm:pt>
    <dgm:pt modelId="{D6427EAB-6A49-45CC-A550-D6BCF584196D}" type="parTrans" cxnId="{C5017223-1BAD-4920-9F0D-5302E1F3BF81}">
      <dgm:prSet/>
      <dgm:spPr/>
      <dgm:t>
        <a:bodyPr/>
        <a:lstStyle/>
        <a:p>
          <a:endParaRPr lang="fr-FR"/>
        </a:p>
      </dgm:t>
    </dgm:pt>
    <dgm:pt modelId="{9D6E97AF-8001-446B-A0A5-DDE9530C36F9}" type="sibTrans" cxnId="{C5017223-1BAD-4920-9F0D-5302E1F3BF81}">
      <dgm:prSet/>
      <dgm:spPr/>
      <dgm:t>
        <a:bodyPr/>
        <a:lstStyle/>
        <a:p>
          <a:endParaRPr lang="fr-FR"/>
        </a:p>
      </dgm:t>
    </dgm:pt>
    <dgm:pt modelId="{2C265BA0-F2B2-41B3-9314-FFCA53780841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100" dirty="0" smtClean="0"/>
            <a:t>du travail régulier </a:t>
          </a:r>
          <a:r>
            <a:rPr lang="fr-FR" sz="1100" dirty="0" smtClean="0"/>
            <a:t>(138 répondants) </a:t>
          </a:r>
          <a:endParaRPr lang="fr-FR" sz="1100" dirty="0"/>
        </a:p>
      </dgm:t>
    </dgm:pt>
    <dgm:pt modelId="{20B725BC-B8F7-48E4-AD03-C91D8025F73E}" type="parTrans" cxnId="{8CE7CCAD-7E46-48B7-BF61-CF7D793A5B36}">
      <dgm:prSet/>
      <dgm:spPr/>
      <dgm:t>
        <a:bodyPr/>
        <a:lstStyle/>
        <a:p>
          <a:endParaRPr lang="fr-FR"/>
        </a:p>
      </dgm:t>
    </dgm:pt>
    <dgm:pt modelId="{C40BF877-9C70-43CD-9EE4-97729921270B}" type="sibTrans" cxnId="{8CE7CCAD-7E46-48B7-BF61-CF7D793A5B36}">
      <dgm:prSet/>
      <dgm:spPr/>
      <dgm:t>
        <a:bodyPr/>
        <a:lstStyle/>
        <a:p>
          <a:endParaRPr lang="fr-FR"/>
        </a:p>
      </dgm:t>
    </dgm:pt>
    <dgm:pt modelId="{D751D64F-7849-496C-A1BD-A64B071FBCDB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57150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fr-FR" sz="1050" dirty="0" smtClean="0"/>
            <a:t>de préparer une réorientation, l’an prochain  </a:t>
          </a:r>
          <a:r>
            <a:rPr lang="fr-FR" sz="1050" dirty="0" smtClean="0"/>
            <a:t>(28 répondants)</a:t>
          </a:r>
          <a:endParaRPr lang="fr-FR" sz="1050" dirty="0">
            <a:solidFill>
              <a:schemeClr val="tx1"/>
            </a:solidFill>
          </a:endParaRPr>
        </a:p>
      </dgm:t>
    </dgm:pt>
    <dgm:pt modelId="{8AF704FD-1509-46E9-A975-A0B14E58366D}" type="parTrans" cxnId="{B6EC7420-7E67-4C4F-89BF-68D7F8A2292B}">
      <dgm:prSet/>
      <dgm:spPr/>
      <dgm:t>
        <a:bodyPr/>
        <a:lstStyle/>
        <a:p>
          <a:endParaRPr lang="fr-FR"/>
        </a:p>
      </dgm:t>
    </dgm:pt>
    <dgm:pt modelId="{58C27749-9FC7-42AB-AD75-D960FE440134}" type="sibTrans" cxnId="{B6EC7420-7E67-4C4F-89BF-68D7F8A2292B}">
      <dgm:prSet/>
      <dgm:spPr/>
      <dgm:t>
        <a:bodyPr/>
        <a:lstStyle/>
        <a:p>
          <a:endParaRPr lang="fr-FR"/>
        </a:p>
      </dgm:t>
    </dgm:pt>
    <dgm:pt modelId="{2C04FD5C-1E9B-4193-8AF3-D2A70830E5F6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57150" indent="0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fr-FR" sz="900" dirty="0">
            <a:solidFill>
              <a:schemeClr val="tx1"/>
            </a:solidFill>
          </a:endParaRPr>
        </a:p>
      </dgm:t>
    </dgm:pt>
    <dgm:pt modelId="{A3CAC0E9-7C6B-46FE-B24D-E77BCD661D0B}" type="parTrans" cxnId="{5BF56F1D-2603-494E-A292-6AAEA631EA57}">
      <dgm:prSet/>
      <dgm:spPr/>
      <dgm:t>
        <a:bodyPr/>
        <a:lstStyle/>
        <a:p>
          <a:endParaRPr lang="fr-FR"/>
        </a:p>
      </dgm:t>
    </dgm:pt>
    <dgm:pt modelId="{B2EE998E-8E27-45DF-A6A3-F2CEA58FABCE}" type="sibTrans" cxnId="{5BF56F1D-2603-494E-A292-6AAEA631EA57}">
      <dgm:prSet/>
      <dgm:spPr/>
      <dgm:t>
        <a:bodyPr/>
        <a:lstStyle/>
        <a:p>
          <a:endParaRPr lang="fr-FR"/>
        </a:p>
      </dgm:t>
    </dgm:pt>
    <dgm:pt modelId="{C7A148F3-02CE-43C6-940A-D1E37413B9C9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indent="57150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fr-FR" sz="1050" dirty="0" smtClean="0"/>
            <a:t>De développer des capacités d’analyse et le sens critique  </a:t>
          </a:r>
          <a:r>
            <a:rPr lang="fr-FR" sz="1050" dirty="0" smtClean="0"/>
            <a:t>(46 répondants)</a:t>
          </a:r>
          <a:endParaRPr lang="fr-FR" sz="1050" dirty="0">
            <a:solidFill>
              <a:schemeClr val="tx1"/>
            </a:solidFill>
          </a:endParaRPr>
        </a:p>
      </dgm:t>
    </dgm:pt>
    <dgm:pt modelId="{23D5FD5B-B8CC-47F1-AE5D-EEAF1E2F3D9F}" type="parTrans" cxnId="{B250CC84-F230-495D-A0AA-4C796EFCFD75}">
      <dgm:prSet/>
      <dgm:spPr/>
      <dgm:t>
        <a:bodyPr/>
        <a:lstStyle/>
        <a:p>
          <a:endParaRPr lang="fr-FR"/>
        </a:p>
      </dgm:t>
    </dgm:pt>
    <dgm:pt modelId="{B135212B-B210-4349-9507-8B55AAE23FD4}" type="sibTrans" cxnId="{B250CC84-F230-495D-A0AA-4C796EFCFD75}">
      <dgm:prSet/>
      <dgm:spPr/>
      <dgm:t>
        <a:bodyPr/>
        <a:lstStyle/>
        <a:p>
          <a:endParaRPr lang="fr-FR"/>
        </a:p>
      </dgm:t>
    </dgm:pt>
    <dgm:pt modelId="{5C6CAC95-6DE5-4AF3-8478-C7059B2BEFA0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50" dirty="0" smtClean="0"/>
            <a:t>de construction de son avenir professionnel </a:t>
          </a:r>
          <a:r>
            <a:rPr lang="fr-FR" sz="1050" dirty="0" smtClean="0"/>
            <a:t>(43 répondants)</a:t>
          </a:r>
          <a:endParaRPr lang="fr-FR" sz="1050" dirty="0"/>
        </a:p>
      </dgm:t>
    </dgm:pt>
    <dgm:pt modelId="{20D6EDA2-C4EC-44A6-AFB3-FED74C52E5E7}" type="parTrans" cxnId="{C9992724-7AFB-49E9-AF6B-7C4CDF125136}">
      <dgm:prSet/>
      <dgm:spPr/>
      <dgm:t>
        <a:bodyPr/>
        <a:lstStyle/>
        <a:p>
          <a:endParaRPr lang="fr-FR"/>
        </a:p>
      </dgm:t>
    </dgm:pt>
    <dgm:pt modelId="{C312B940-BEC3-491D-9E69-F7A6A81A2821}" type="sibTrans" cxnId="{C9992724-7AFB-49E9-AF6B-7C4CDF125136}">
      <dgm:prSet/>
      <dgm:spPr/>
      <dgm:t>
        <a:bodyPr/>
        <a:lstStyle/>
        <a:p>
          <a:endParaRPr lang="fr-FR"/>
        </a:p>
      </dgm:t>
    </dgm:pt>
    <dgm:pt modelId="{3C38F439-8754-4FC1-A4B8-88CBF3B8896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050" baseline="0" dirty="0" smtClean="0">
              <a:solidFill>
                <a:schemeClr val="tx1"/>
              </a:solidFill>
            </a:rPr>
            <a:t>d’apprentissage  </a:t>
          </a:r>
          <a:r>
            <a:rPr lang="fr-FR" sz="1050" baseline="0" dirty="0" smtClean="0">
              <a:solidFill>
                <a:schemeClr val="tx1"/>
              </a:solidFill>
            </a:rPr>
            <a:t>(89 répondants)</a:t>
          </a:r>
          <a:endParaRPr lang="fr-FR" sz="1050" dirty="0"/>
        </a:p>
      </dgm:t>
    </dgm:pt>
    <dgm:pt modelId="{7CB4B958-A187-4442-8607-64FCC0FE72C8}" type="parTrans" cxnId="{D7B1174C-9382-4478-BC03-D894A9770101}">
      <dgm:prSet/>
      <dgm:spPr/>
      <dgm:t>
        <a:bodyPr/>
        <a:lstStyle/>
        <a:p>
          <a:endParaRPr lang="fr-FR"/>
        </a:p>
      </dgm:t>
    </dgm:pt>
    <dgm:pt modelId="{6D856561-711C-4157-8303-342C83708A8C}" type="sibTrans" cxnId="{D7B1174C-9382-4478-BC03-D894A9770101}">
      <dgm:prSet/>
      <dgm:spPr/>
      <dgm:t>
        <a:bodyPr/>
        <a:lstStyle/>
        <a:p>
          <a:endParaRPr lang="fr-FR"/>
        </a:p>
      </dgm:t>
    </dgm:pt>
    <dgm:pt modelId="{4254D948-7F4F-4F8E-B0FD-BC744D5C5AF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100" dirty="0" smtClean="0"/>
            <a:t>de l’intérêt pour la discipline </a:t>
          </a:r>
          <a:r>
            <a:rPr lang="fr-FR" sz="1100" dirty="0" smtClean="0"/>
            <a:t>(21 répondants)</a:t>
          </a:r>
          <a:endParaRPr lang="fr-FR" sz="1100" dirty="0"/>
        </a:p>
      </dgm:t>
    </dgm:pt>
    <dgm:pt modelId="{535BF2B8-35CE-4E69-A4AB-DDC4F9326B97}" type="parTrans" cxnId="{3C33158F-5314-4815-8116-9EFDA6BE878B}">
      <dgm:prSet/>
      <dgm:spPr/>
      <dgm:t>
        <a:bodyPr/>
        <a:lstStyle/>
        <a:p>
          <a:endParaRPr lang="fr-FR"/>
        </a:p>
      </dgm:t>
    </dgm:pt>
    <dgm:pt modelId="{CB065535-3EE8-42A9-9BC8-260D311B3984}" type="sibTrans" cxnId="{3C33158F-5314-4815-8116-9EFDA6BE878B}">
      <dgm:prSet/>
      <dgm:spPr/>
      <dgm:t>
        <a:bodyPr/>
        <a:lstStyle/>
        <a:p>
          <a:endParaRPr lang="fr-FR"/>
        </a:p>
      </dgm:t>
    </dgm:pt>
    <dgm:pt modelId="{92950868-BE0B-4970-B451-0EF6C5DF742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sz="1100" dirty="0" smtClean="0"/>
            <a:t>de l’assiduité </a:t>
          </a:r>
          <a:r>
            <a:rPr lang="fr-FR" sz="1100" dirty="0" smtClean="0"/>
            <a:t>(98 répondants) </a:t>
          </a:r>
          <a:endParaRPr lang="fr-FR" sz="1100" dirty="0"/>
        </a:p>
      </dgm:t>
    </dgm:pt>
    <dgm:pt modelId="{D508EAF3-9CEA-4EDB-82AA-BAE8412BAA05}" type="parTrans" cxnId="{FAEFA0A0-DDE7-4130-8DEA-B346E4A88A4A}">
      <dgm:prSet/>
      <dgm:spPr/>
      <dgm:t>
        <a:bodyPr/>
        <a:lstStyle/>
        <a:p>
          <a:endParaRPr lang="fr-FR"/>
        </a:p>
      </dgm:t>
    </dgm:pt>
    <dgm:pt modelId="{E29B9443-1AC9-40F8-8A7A-172FB8687977}" type="sibTrans" cxnId="{FAEFA0A0-DDE7-4130-8DEA-B346E4A88A4A}">
      <dgm:prSet/>
      <dgm:spPr/>
      <dgm:t>
        <a:bodyPr/>
        <a:lstStyle/>
        <a:p>
          <a:endParaRPr lang="fr-FR"/>
        </a:p>
      </dgm:t>
    </dgm:pt>
    <dgm:pt modelId="{F2797B90-7B37-4D42-95DA-760C5A8820A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5715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fr-FR" sz="1050" baseline="0" dirty="0" smtClean="0">
              <a:solidFill>
                <a:schemeClr val="tx1"/>
              </a:solidFill>
            </a:rPr>
            <a:t>d’acquérir </a:t>
          </a:r>
          <a:r>
            <a:rPr lang="fr-FR" sz="1050" baseline="0" dirty="0" smtClean="0">
              <a:solidFill>
                <a:schemeClr val="tx1"/>
              </a:solidFill>
            </a:rPr>
            <a:t>des savoirs et des savoir-faire </a:t>
          </a:r>
          <a:r>
            <a:rPr lang="fr-FR" sz="1050" baseline="0" dirty="0" smtClean="0">
              <a:solidFill>
                <a:schemeClr val="tx1"/>
              </a:solidFill>
            </a:rPr>
            <a:t>(68 répondants)</a:t>
          </a:r>
          <a:endParaRPr lang="fr-FR" sz="1050" dirty="0"/>
        </a:p>
      </dgm:t>
    </dgm:pt>
    <dgm:pt modelId="{6AB1F73E-E7CE-4CFC-A318-16D9768955E0}" type="parTrans" cxnId="{D85639B1-E63C-4333-A1FC-6E784A05EE62}">
      <dgm:prSet/>
      <dgm:spPr/>
      <dgm:t>
        <a:bodyPr/>
        <a:lstStyle/>
        <a:p>
          <a:endParaRPr lang="fr-FR"/>
        </a:p>
      </dgm:t>
    </dgm:pt>
    <dgm:pt modelId="{4B442383-EB1E-4173-B962-4BEA34DAC962}" type="sibTrans" cxnId="{D85639B1-E63C-4333-A1FC-6E784A05EE62}">
      <dgm:prSet/>
      <dgm:spPr/>
      <dgm:t>
        <a:bodyPr/>
        <a:lstStyle/>
        <a:p>
          <a:endParaRPr lang="fr-FR"/>
        </a:p>
      </dgm:t>
    </dgm:pt>
    <dgm:pt modelId="{F11A194A-83B8-4C35-8E86-4906CA7AF331}">
      <dgm:prSet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57150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fr-FR" sz="1050" dirty="0" smtClean="0">
              <a:solidFill>
                <a:schemeClr val="tx1"/>
              </a:solidFill>
            </a:rPr>
            <a:t>d’acquérir de méthodes de travail (20 répondants)</a:t>
          </a:r>
        </a:p>
        <a:p>
          <a:pPr marL="57150" indent="0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fr-FR" sz="900" dirty="0">
            <a:solidFill>
              <a:schemeClr val="tx1"/>
            </a:solidFill>
          </a:endParaRPr>
        </a:p>
      </dgm:t>
    </dgm:pt>
    <dgm:pt modelId="{EA2D134D-A939-4899-941A-C3341D4B6219}" type="parTrans" cxnId="{8FAEFC1B-9248-4472-8B6A-686B85852187}">
      <dgm:prSet/>
      <dgm:spPr/>
      <dgm:t>
        <a:bodyPr/>
        <a:lstStyle/>
        <a:p>
          <a:endParaRPr lang="fr-FR"/>
        </a:p>
      </dgm:t>
    </dgm:pt>
    <dgm:pt modelId="{12C8F221-9397-48F8-B389-AF1AE4120051}" type="sibTrans" cxnId="{8FAEFC1B-9248-4472-8B6A-686B85852187}">
      <dgm:prSet/>
      <dgm:spPr/>
      <dgm:t>
        <a:bodyPr/>
        <a:lstStyle/>
        <a:p>
          <a:endParaRPr lang="fr-FR"/>
        </a:p>
      </dgm:t>
    </dgm:pt>
    <dgm:pt modelId="{EBFFD0C4-7B06-4639-B2A8-48FE74875F4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marL="0" marR="0" indent="5715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fr-FR" sz="1050" dirty="0"/>
        </a:p>
      </dgm:t>
    </dgm:pt>
    <dgm:pt modelId="{833C83D2-C9A7-4378-8C70-693F0C26CA6A}" type="parTrans" cxnId="{7820FDD1-15E4-4EA3-B302-E143AC4D8355}">
      <dgm:prSet/>
      <dgm:spPr/>
    </dgm:pt>
    <dgm:pt modelId="{00099D27-FACB-447C-932D-FB94959CFE0A}" type="sibTrans" cxnId="{7820FDD1-15E4-4EA3-B302-E143AC4D8355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LinFactNeighborX="1353" custLinFactNeighborY="-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1338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LinFactNeighborX="-1314" custLinFactNeighborY="-6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74D544C-5C59-4283-A499-FBDE92707054}" srcId="{4BD4AF6E-DD80-46A5-8A2C-4506A3647C89}" destId="{AF83A6BB-8740-4467-A8E1-77DD1BAD5602}" srcOrd="3" destOrd="0" parTransId="{39C6EA7E-CCB5-45A6-B40D-2CA6CF4F2873}" sibTransId="{A77130A9-917B-4A03-96E6-47FD6E08C988}"/>
    <dgm:cxn modelId="{957E68C9-4349-41C7-8B8E-006A71C5E887}" type="presOf" srcId="{AF83A6BB-8740-4467-A8E1-77DD1BAD5602}" destId="{50280043-6F05-48F6-B393-3A364DC4C2EB}" srcOrd="0" destOrd="3" presId="urn:microsoft.com/office/officeart/2005/8/layout/vList5"/>
    <dgm:cxn modelId="{7820FDD1-15E4-4EA3-B302-E143AC4D8355}" srcId="{E6C4EC9C-003D-4CF2-998E-5BB0C2615DBC}" destId="{EBFFD0C4-7B06-4639-B2A8-48FE74875F40}" srcOrd="0" destOrd="0" parTransId="{833C83D2-C9A7-4378-8C70-693F0C26CA6A}" sibTransId="{00099D27-FACB-447C-932D-FB94959CFE0A}"/>
    <dgm:cxn modelId="{D7B1174C-9382-4478-BC03-D894A9770101}" srcId="{02651DC6-2737-45E2-8520-9D9D780501BD}" destId="{3C38F439-8754-4FC1-A4B8-88CBF3B8896B}" srcOrd="1" destOrd="0" parTransId="{7CB4B958-A187-4442-8607-64FCC0FE72C8}" sibTransId="{6D856561-711C-4157-8303-342C83708A8C}"/>
    <dgm:cxn modelId="{BCF543B2-B3C6-49F2-8DB9-55D92B860636}" type="presOf" srcId="{9DE68122-EEEC-45B3-82A7-206805A1C584}" destId="{E2D4D233-7564-49A0-8EDD-DC2CD80526EB}" srcOrd="0" destOrd="0" presId="urn:microsoft.com/office/officeart/2005/8/layout/vList5"/>
    <dgm:cxn modelId="{56029166-0CC7-457A-B6FE-E39CC7812183}" type="presOf" srcId="{02651DC6-2737-45E2-8520-9D9D780501BD}" destId="{ED65357B-54B3-4C7F-B6A9-EDFB8B5312AA}" srcOrd="0" destOrd="0" presId="urn:microsoft.com/office/officeart/2005/8/layout/vList5"/>
    <dgm:cxn modelId="{4045D8A9-06AE-44CA-8B87-31067F7836E8}" srcId="{4BD4AF6E-DD80-46A5-8A2C-4506A3647C89}" destId="{73B1F5B6-6248-4170-A717-002F4E417E66}" srcOrd="0" destOrd="0" parTransId="{885F406A-1887-4D8F-A2BB-6E854528C005}" sibTransId="{BFB5A55D-59A6-42AD-96EF-F263EAD70A3E}"/>
    <dgm:cxn modelId="{B6EC7420-7E67-4C4F-89BF-68D7F8A2292B}" srcId="{E6C4EC9C-003D-4CF2-998E-5BB0C2615DBC}" destId="{D751D64F-7849-496C-A1BD-A64B071FBCDB}" srcOrd="5" destOrd="0" parTransId="{8AF704FD-1509-46E9-A975-A0B14E58366D}" sibTransId="{58C27749-9FC7-42AB-AD75-D960FE440134}"/>
    <dgm:cxn modelId="{CBF65176-B9DD-4939-98DD-F832773D2578}" type="presOf" srcId="{73B1F5B6-6248-4170-A717-002F4E417E66}" destId="{50280043-6F05-48F6-B393-3A364DC4C2EB}" srcOrd="0" destOrd="0" presId="urn:microsoft.com/office/officeart/2005/8/layout/vList5"/>
    <dgm:cxn modelId="{8CE7CCAD-7E46-48B7-BF61-CF7D793A5B36}" srcId="{4BD4AF6E-DD80-46A5-8A2C-4506A3647C89}" destId="{2C265BA0-F2B2-41B3-9314-FFCA53780841}" srcOrd="1" destOrd="0" parTransId="{20B725BC-B8F7-48E4-AD03-C91D8025F73E}" sibTransId="{C40BF877-9C70-43CD-9EE4-97729921270B}"/>
    <dgm:cxn modelId="{159798F2-B5F6-4E80-8522-37D128F01D1F}" type="presOf" srcId="{2C265BA0-F2B2-41B3-9314-FFCA53780841}" destId="{50280043-6F05-48F6-B393-3A364DC4C2EB}" srcOrd="0" destOrd="1" presId="urn:microsoft.com/office/officeart/2005/8/layout/vList5"/>
    <dgm:cxn modelId="{FAEFA0A0-DDE7-4130-8DEA-B346E4A88A4A}" srcId="{4BD4AF6E-DD80-46A5-8A2C-4506A3647C89}" destId="{92950868-BE0B-4970-B451-0EF6C5DF742D}" srcOrd="2" destOrd="0" parTransId="{D508EAF3-9CEA-4EDB-82AA-BAE8412BAA05}" sibTransId="{E29B9443-1AC9-40F8-8A7A-172FB8687977}"/>
    <dgm:cxn modelId="{715DE74D-2510-426C-A830-82105510993D}" srcId="{02651DC6-2737-45E2-8520-9D9D780501BD}" destId="{8C550B94-74FE-4F53-BAED-AFE5589112CD}" srcOrd="2" destOrd="0" parTransId="{6F5F952E-DE03-4260-BC89-D194233933DF}" sibTransId="{B82171C0-AC9D-420D-A513-81700BA215A6}"/>
    <dgm:cxn modelId="{8B8DF196-E627-4822-B3CC-720C186CB299}" type="presOf" srcId="{EBFFD0C4-7B06-4639-B2A8-48FE74875F40}" destId="{A6723134-DB7F-4244-A7F5-DD68258B3C8C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C9992724-7AFB-49E9-AF6B-7C4CDF125136}" srcId="{02651DC6-2737-45E2-8520-9D9D780501BD}" destId="{5C6CAC95-6DE5-4AF3-8478-C7059B2BEFA0}" srcOrd="3" destOrd="0" parTransId="{20D6EDA2-C4EC-44A6-AFB3-FED74C52E5E7}" sibTransId="{C312B940-BEC3-491D-9E69-F7A6A81A2821}"/>
    <dgm:cxn modelId="{18255A1A-8128-411B-8D23-C828618DF035}" type="presOf" srcId="{D751D64F-7849-496C-A1BD-A64B071FBCDB}" destId="{A6723134-DB7F-4244-A7F5-DD68258B3C8C}" srcOrd="0" destOrd="5" presId="urn:microsoft.com/office/officeart/2005/8/layout/vList5"/>
    <dgm:cxn modelId="{5CAE963A-11EC-49D6-8EEE-49599A613499}" type="presOf" srcId="{5C6CAC95-6DE5-4AF3-8478-C7059B2BEFA0}" destId="{E2D4D233-7564-49A0-8EDD-DC2CD80526EB}" srcOrd="0" destOrd="3" presId="urn:microsoft.com/office/officeart/2005/8/layout/vList5"/>
    <dgm:cxn modelId="{DAF5EC84-44C0-45DD-948F-D4194E91D0AB}" type="presOf" srcId="{C8D83450-8E29-4370-95F4-9E3D439F3CBC}" destId="{A6723134-DB7F-4244-A7F5-DD68258B3C8C}" srcOrd="0" destOrd="3" presId="urn:microsoft.com/office/officeart/2005/8/layout/vList5"/>
    <dgm:cxn modelId="{19481007-E091-4547-AEFA-6C6DFBECECD1}" srcId="{E6C4EC9C-003D-4CF2-998E-5BB0C2615DBC}" destId="{E68695E6-7F68-4F8E-9236-C2AE74143A77}" srcOrd="1" destOrd="0" parTransId="{6EA23FD2-117A-442A-8420-864FC1933487}" sibTransId="{7411122F-AB0C-4B24-AA39-63F1324C670A}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B250CC84-F230-495D-A0AA-4C796EFCFD75}" srcId="{E6C4EC9C-003D-4CF2-998E-5BB0C2615DBC}" destId="{C7A148F3-02CE-43C6-940A-D1E37413B9C9}" srcOrd="4" destOrd="0" parTransId="{23D5FD5B-B8CC-47F1-AE5D-EEAF1E2F3D9F}" sibTransId="{B135212B-B210-4349-9507-8B55AAE23FD4}"/>
    <dgm:cxn modelId="{5BF56F1D-2603-494E-A292-6AAEA631EA57}" srcId="{E6C4EC9C-003D-4CF2-998E-5BB0C2615DBC}" destId="{2C04FD5C-1E9B-4193-8AF3-D2A70830E5F6}" srcOrd="7" destOrd="0" parTransId="{A3CAC0E9-7C6B-46FE-B24D-E77BCD661D0B}" sibTransId="{B2EE998E-8E27-45DF-A6A3-F2CEA58FABCE}"/>
    <dgm:cxn modelId="{52D49C5C-C0F9-42E5-84DB-D9738CB2D415}" type="presOf" srcId="{C7A148F3-02CE-43C6-940A-D1E37413B9C9}" destId="{A6723134-DB7F-4244-A7F5-DD68258B3C8C}" srcOrd="0" destOrd="4" presId="urn:microsoft.com/office/officeart/2005/8/layout/vList5"/>
    <dgm:cxn modelId="{FC4DA066-8BB7-4688-8E39-4A6578AC225B}" type="presOf" srcId="{E6C4EC9C-003D-4CF2-998E-5BB0C2615DBC}" destId="{8E1C7C36-B28E-463E-9B7C-CBD4F4A7DFE7}" srcOrd="0" destOrd="0" presId="urn:microsoft.com/office/officeart/2005/8/layout/vList5"/>
    <dgm:cxn modelId="{3C33158F-5314-4815-8116-9EFDA6BE878B}" srcId="{4BD4AF6E-DD80-46A5-8A2C-4506A3647C89}" destId="{4254D948-7F4F-4F8E-B0FD-BC744D5C5AF0}" srcOrd="4" destOrd="0" parTransId="{535BF2B8-35CE-4E69-A4AB-DDC4F9326B97}" sibTransId="{CB065535-3EE8-42A9-9BC8-260D311B3984}"/>
    <dgm:cxn modelId="{432A182F-C391-4953-8EBD-EB36211DE08F}" type="presOf" srcId="{2C04FD5C-1E9B-4193-8AF3-D2A70830E5F6}" destId="{A6723134-DB7F-4244-A7F5-DD68258B3C8C}" srcOrd="0" destOrd="7" presId="urn:microsoft.com/office/officeart/2005/8/layout/vList5"/>
    <dgm:cxn modelId="{8FAEFC1B-9248-4472-8B6A-686B85852187}" srcId="{E6C4EC9C-003D-4CF2-998E-5BB0C2615DBC}" destId="{F11A194A-83B8-4C35-8E86-4906CA7AF331}" srcOrd="6" destOrd="0" parTransId="{EA2D134D-A939-4899-941A-C3341D4B6219}" sibTransId="{12C8F221-9397-48F8-B389-AF1AE4120051}"/>
    <dgm:cxn modelId="{5D3C03B5-9695-45AA-92FD-CCA36B467342}" type="presOf" srcId="{4BD4AF6E-DD80-46A5-8A2C-4506A3647C89}" destId="{D26BBCC6-3BAD-4683-92E0-56281F08A9CC}" srcOrd="0" destOrd="0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2686D989-0DD8-4435-80ED-F71F0716E48F}" type="presOf" srcId="{6F045978-85B7-4200-8AD6-E8563ADD98CD}" destId="{D97A59DA-96EB-4C12-88AF-5281C0EE5795}" srcOrd="0" destOrd="0" presId="urn:microsoft.com/office/officeart/2005/8/layout/vList5"/>
    <dgm:cxn modelId="{67E03883-89BA-49AF-BE40-49D2C8D03855}" type="presOf" srcId="{F2797B90-7B37-4D42-95DA-760C5A8820A5}" destId="{A6723134-DB7F-4244-A7F5-DD68258B3C8C}" srcOrd="0" destOrd="2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463602B6-A08F-4BF0-9A42-EBD62784C67C}" type="presOf" srcId="{8C550B94-74FE-4F53-BAED-AFE5589112CD}" destId="{E2D4D233-7564-49A0-8EDD-DC2CD80526EB}" srcOrd="0" destOrd="2" presId="urn:microsoft.com/office/officeart/2005/8/layout/vList5"/>
    <dgm:cxn modelId="{92FA8AA1-7093-4DC3-A3AA-175DA0F22531}" type="presOf" srcId="{4254D948-7F4F-4F8E-B0FD-BC744D5C5AF0}" destId="{50280043-6F05-48F6-B393-3A364DC4C2EB}" srcOrd="0" destOrd="4" presId="urn:microsoft.com/office/officeart/2005/8/layout/vList5"/>
    <dgm:cxn modelId="{26EA600A-F0AC-4A79-94FD-F61E8FA2DD70}" type="presOf" srcId="{3C38F439-8754-4FC1-A4B8-88CBF3B8896B}" destId="{E2D4D233-7564-49A0-8EDD-DC2CD80526EB}" srcOrd="0" destOrd="1" presId="urn:microsoft.com/office/officeart/2005/8/layout/vList5"/>
    <dgm:cxn modelId="{995A4E3B-D446-4F9E-8B4F-EC88BFA0FD18}" type="presOf" srcId="{92950868-BE0B-4970-B451-0EF6C5DF742D}" destId="{50280043-6F05-48F6-B393-3A364DC4C2EB}" srcOrd="0" destOrd="2" presId="urn:microsoft.com/office/officeart/2005/8/layout/vList5"/>
    <dgm:cxn modelId="{957803C4-2DD9-4E43-BCAE-8D319AD9F4E7}" type="presOf" srcId="{F11A194A-83B8-4C35-8E86-4906CA7AF331}" destId="{A6723134-DB7F-4244-A7F5-DD68258B3C8C}" srcOrd="0" destOrd="6" presId="urn:microsoft.com/office/officeart/2005/8/layout/vList5"/>
    <dgm:cxn modelId="{D576F108-2FE3-4534-B4A6-38036D22CE3C}" type="presOf" srcId="{E68695E6-7F68-4F8E-9236-C2AE74143A77}" destId="{A6723134-DB7F-4244-A7F5-DD68258B3C8C}" srcOrd="0" destOrd="1" presId="urn:microsoft.com/office/officeart/2005/8/layout/vList5"/>
    <dgm:cxn modelId="{D85639B1-E63C-4333-A1FC-6E784A05EE62}" srcId="{E6C4EC9C-003D-4CF2-998E-5BB0C2615DBC}" destId="{F2797B90-7B37-4D42-95DA-760C5A8820A5}" srcOrd="2" destOrd="0" parTransId="{6AB1F73E-E7CE-4CFC-A318-16D9768955E0}" sibTransId="{4B442383-EB1E-4173-B962-4BEA34DAC962}"/>
    <dgm:cxn modelId="{C5017223-1BAD-4920-9F0D-5302E1F3BF81}" srcId="{E6C4EC9C-003D-4CF2-998E-5BB0C2615DBC}" destId="{C8D83450-8E29-4370-95F4-9E3D439F3CBC}" srcOrd="3" destOrd="0" parTransId="{D6427EAB-6A49-45CC-A550-D6BCF584196D}" sibTransId="{9D6E97AF-8001-446B-A0A5-DDE9530C36F9}"/>
    <dgm:cxn modelId="{1828C39F-8AB1-4F7C-9A77-14C62ACC8197}" type="presParOf" srcId="{D97A59DA-96EB-4C12-88AF-5281C0EE5795}" destId="{F8B0CABD-F5C7-41DC-B048-6DEFD3C5C735}" srcOrd="0" destOrd="0" presId="urn:microsoft.com/office/officeart/2005/8/layout/vList5"/>
    <dgm:cxn modelId="{C4C060A6-DA49-46B9-92EB-6CC435C368DA}" type="presParOf" srcId="{F8B0CABD-F5C7-41DC-B048-6DEFD3C5C735}" destId="{ED65357B-54B3-4C7F-B6A9-EDFB8B5312AA}" srcOrd="0" destOrd="0" presId="urn:microsoft.com/office/officeart/2005/8/layout/vList5"/>
    <dgm:cxn modelId="{E8385015-1076-4157-8FF9-A60F8CFBC506}" type="presParOf" srcId="{F8B0CABD-F5C7-41DC-B048-6DEFD3C5C735}" destId="{E2D4D233-7564-49A0-8EDD-DC2CD80526EB}" srcOrd="1" destOrd="0" presId="urn:microsoft.com/office/officeart/2005/8/layout/vList5"/>
    <dgm:cxn modelId="{74817882-4D28-41EF-AC89-9B1066737CBF}" type="presParOf" srcId="{D97A59DA-96EB-4C12-88AF-5281C0EE5795}" destId="{AC2D0E85-80F1-4746-9632-52B6406224BF}" srcOrd="1" destOrd="0" presId="urn:microsoft.com/office/officeart/2005/8/layout/vList5"/>
    <dgm:cxn modelId="{BCDEF064-F398-4EDB-BCF8-19C63E93CE31}" type="presParOf" srcId="{D97A59DA-96EB-4C12-88AF-5281C0EE5795}" destId="{4FE600F4-98B6-4E76-9089-2B845485D62D}" srcOrd="2" destOrd="0" presId="urn:microsoft.com/office/officeart/2005/8/layout/vList5"/>
    <dgm:cxn modelId="{C31D8239-F729-473E-9205-AA5B13EDC871}" type="presParOf" srcId="{4FE600F4-98B6-4E76-9089-2B845485D62D}" destId="{8E1C7C36-B28E-463E-9B7C-CBD4F4A7DFE7}" srcOrd="0" destOrd="0" presId="urn:microsoft.com/office/officeart/2005/8/layout/vList5"/>
    <dgm:cxn modelId="{A10DFB97-E81B-4CF0-A2A1-1E7DD95A831F}" type="presParOf" srcId="{4FE600F4-98B6-4E76-9089-2B845485D62D}" destId="{A6723134-DB7F-4244-A7F5-DD68258B3C8C}" srcOrd="1" destOrd="0" presId="urn:microsoft.com/office/officeart/2005/8/layout/vList5"/>
    <dgm:cxn modelId="{EE886917-8F08-41A5-B899-C8245C9EDEC3}" type="presParOf" srcId="{D97A59DA-96EB-4C12-88AF-5281C0EE5795}" destId="{E6429E40-69A1-4D4D-A4C0-35BC7F6B302C}" srcOrd="3" destOrd="0" presId="urn:microsoft.com/office/officeart/2005/8/layout/vList5"/>
    <dgm:cxn modelId="{23CCDCEA-143D-4233-87CC-E929E1E60664}" type="presParOf" srcId="{D97A59DA-96EB-4C12-88AF-5281C0EE5795}" destId="{2221DDEC-89A0-4FFF-8B66-E3FF55ADBEC6}" srcOrd="4" destOrd="0" presId="urn:microsoft.com/office/officeart/2005/8/layout/vList5"/>
    <dgm:cxn modelId="{CEB95428-9DE2-460A-92AD-A679F678FF4B}" type="presParOf" srcId="{2221DDEC-89A0-4FFF-8B66-E3FF55ADBEC6}" destId="{D26BBCC6-3BAD-4683-92E0-56281F08A9CC}" srcOrd="0" destOrd="0" presId="urn:microsoft.com/office/officeart/2005/8/layout/vList5"/>
    <dgm:cxn modelId="{59B19ED9-04CD-4E9C-88FA-B0962667F126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8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dirty="0">
            <a:solidFill>
              <a:schemeClr val="bg1"/>
            </a:solidFill>
          </a:endParaRPr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1" custScaleY="83099" custLinFactNeighborX="-86222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7FA20C-B871-4620-826D-73E4C225A119}" type="presOf" srcId="{02651DC6-2737-45E2-8520-9D9D780501BD}" destId="{ED65357B-54B3-4C7F-B6A9-EDFB8B5312AA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93FF32D-1EBA-4974-B940-AA0FA6C5138B}" type="presOf" srcId="{6F045978-85B7-4200-8AD6-E8563ADD98CD}" destId="{D97A59DA-96EB-4C12-88AF-5281C0EE5795}" srcOrd="0" destOrd="0" presId="urn:microsoft.com/office/officeart/2005/8/layout/vList5"/>
    <dgm:cxn modelId="{944E3ED6-A64E-428A-B697-6A2C12C38BF7}" type="presParOf" srcId="{D97A59DA-96EB-4C12-88AF-5281C0EE5795}" destId="{F8B0CABD-F5C7-41DC-B048-6DEFD3C5C735}" srcOrd="0" destOrd="0" presId="urn:microsoft.com/office/officeart/2005/8/layout/vList5"/>
    <dgm:cxn modelId="{37BDAB37-2164-452F-BE11-6AAD51D8C851}" type="presParOf" srcId="{F8B0CABD-F5C7-41DC-B048-6DEFD3C5C735}" destId="{ED65357B-54B3-4C7F-B6A9-EDFB8B5312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L’accueil et l’accompagnement à la rentrée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96/184 répondants sont </a:t>
          </a:r>
          <a:r>
            <a:rPr lang="fr-FR" sz="1100" dirty="0" smtClean="0"/>
            <a:t>satisfaits des informations, de l’accueil et de l’accompagnement dont ils ont bénéficié avant les inscriptions (réunions de rentrée, accueil des bacheliers…).</a:t>
          </a:r>
          <a:endParaRPr lang="fr-FR" sz="11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vie étudiante sur le campus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Seulement 58 étudiants envisagent </a:t>
          </a:r>
          <a:r>
            <a:rPr lang="fr-FR" sz="1100" dirty="0" smtClean="0"/>
            <a:t>d’adhérer à une association étudiante.</a:t>
          </a:r>
          <a:endParaRPr lang="fr-FR" sz="10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Les sources d’informations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159/184 répondants </a:t>
          </a:r>
          <a:r>
            <a:rPr lang="fr-FR" sz="1100" dirty="0" smtClean="0"/>
            <a:t>ont recherché des informations avant leur inscription.</a:t>
          </a:r>
          <a:endParaRPr lang="fr-FR" sz="8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377BF0AA-B0C6-4B2B-B142-E9299B66990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49 souhaitent </a:t>
          </a:r>
          <a:r>
            <a:rPr lang="fr-FR" sz="1100" dirty="0" smtClean="0"/>
            <a:t>participer à des activités organisées par leur département (foyer, théâtre…).</a:t>
          </a:r>
          <a:endParaRPr lang="fr-FR" sz="1100" dirty="0"/>
        </a:p>
      </dgm:t>
    </dgm:pt>
    <dgm:pt modelId="{80FCD2CC-BDE5-4722-8CA3-A532BA39E752}" type="parTrans" cxnId="{9E38E478-58C8-450D-804B-1C1FA37BB89D}">
      <dgm:prSet/>
      <dgm:spPr/>
      <dgm:t>
        <a:bodyPr/>
        <a:lstStyle/>
        <a:p>
          <a:endParaRPr lang="fr-FR"/>
        </a:p>
      </dgm:t>
    </dgm:pt>
    <dgm:pt modelId="{F2C92F69-AD88-40F4-9CF8-521B2BAF88FB}" type="sibTrans" cxnId="{9E38E478-58C8-450D-804B-1C1FA37BB89D}">
      <dgm:prSet/>
      <dgm:spPr/>
      <dgm:t>
        <a:bodyPr/>
        <a:lstStyle/>
        <a:p>
          <a:endParaRPr lang="fr-FR"/>
        </a:p>
      </dgm:t>
    </dgm:pt>
    <dgm:pt modelId="{6148E9EA-C56D-4BC7-9772-DAC97B6064D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127 pensent </a:t>
          </a:r>
          <a:r>
            <a:rPr lang="fr-FR" sz="1100" dirty="0" smtClean="0"/>
            <a:t>fréquenter la bibliothèque de l’UFR. </a:t>
          </a:r>
          <a:endParaRPr lang="fr-FR" sz="1100" dirty="0"/>
        </a:p>
      </dgm:t>
    </dgm:pt>
    <dgm:pt modelId="{DDB895BD-936D-4427-8DBB-9C4D4CE6EF24}" type="parTrans" cxnId="{147E56F2-9EAF-46E8-91BA-81FB5410AB85}">
      <dgm:prSet/>
      <dgm:spPr/>
      <dgm:t>
        <a:bodyPr/>
        <a:lstStyle/>
        <a:p>
          <a:endParaRPr lang="fr-FR"/>
        </a:p>
      </dgm:t>
    </dgm:pt>
    <dgm:pt modelId="{032D74DA-AA75-4DD0-B726-7ABEC4F9685F}" type="sibTrans" cxnId="{147E56F2-9EAF-46E8-91BA-81FB5410AB85}">
      <dgm:prSet/>
      <dgm:spPr/>
      <dgm:t>
        <a:bodyPr/>
        <a:lstStyle/>
        <a:p>
          <a:endParaRPr lang="fr-FR"/>
        </a:p>
      </dgm:t>
    </dgm:pt>
    <dgm:pt modelId="{D2AAF450-1E97-4AF4-A1BD-2A32BCA661B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108 envisagent </a:t>
          </a:r>
          <a:r>
            <a:rPr lang="fr-FR" sz="1100" dirty="0" smtClean="0"/>
            <a:t>de se rendre régulièrement à la bibliothèque centrale.</a:t>
          </a:r>
          <a:endParaRPr lang="fr-FR" sz="1100" dirty="0"/>
        </a:p>
      </dgm:t>
    </dgm:pt>
    <dgm:pt modelId="{DF371FE1-22E9-4E16-AAA4-EAF9571C0D82}" type="parTrans" cxnId="{3CF97135-F7BB-4EAB-AFC9-AC0997B63EF1}">
      <dgm:prSet/>
      <dgm:spPr/>
      <dgm:t>
        <a:bodyPr/>
        <a:lstStyle/>
        <a:p>
          <a:endParaRPr lang="fr-FR"/>
        </a:p>
      </dgm:t>
    </dgm:pt>
    <dgm:pt modelId="{663EFFD2-5F85-4C40-BEE0-425EFE3C902E}" type="sibTrans" cxnId="{3CF97135-F7BB-4EAB-AFC9-AC0997B63EF1}">
      <dgm:prSet/>
      <dgm:spPr/>
      <dgm:t>
        <a:bodyPr/>
        <a:lstStyle/>
        <a:p>
          <a:endParaRPr lang="fr-FR"/>
        </a:p>
      </dgm:t>
    </dgm:pt>
    <dgm:pt modelId="{2CFD3B3C-DCDF-4CF3-AF2C-D4ED3DADCFBA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À la rentrée 2012/2013, </a:t>
          </a:r>
          <a:r>
            <a:rPr lang="fr-FR" sz="1100" dirty="0" smtClean="0"/>
            <a:t>34 répondants </a:t>
          </a:r>
          <a:r>
            <a:rPr lang="fr-FR" sz="1100" dirty="0" smtClean="0"/>
            <a:t>ont bénéficié du dispositif de parrainage. </a:t>
          </a:r>
          <a:r>
            <a:rPr lang="fr-FR" sz="1100" dirty="0" smtClean="0">
              <a:solidFill>
                <a:schemeClr val="tx1"/>
              </a:solidFill>
            </a:rPr>
            <a:t>Parmi eux, </a:t>
          </a:r>
          <a:r>
            <a:rPr lang="fr-FR" sz="1100" dirty="0" smtClean="0">
              <a:solidFill>
                <a:schemeClr val="tx1"/>
              </a:solidFill>
            </a:rPr>
            <a:t>28 ont </a:t>
          </a:r>
          <a:r>
            <a:rPr lang="fr-FR" sz="1100" dirty="0" smtClean="0">
              <a:solidFill>
                <a:schemeClr val="tx1"/>
              </a:solidFill>
            </a:rPr>
            <a:t>participé à la visite du campus et jugent ce dispositif satisfaisant et utile.</a:t>
          </a:r>
          <a:endParaRPr lang="fr-FR" sz="1100" dirty="0">
            <a:solidFill>
              <a:schemeClr val="tx1"/>
            </a:solidFill>
          </a:endParaRPr>
        </a:p>
      </dgm:t>
    </dgm:pt>
    <dgm:pt modelId="{0D78980E-67D1-4229-8422-5CFB5D470A34}" type="parTrans" cxnId="{2291B268-899B-4844-9470-E15FAE341F11}">
      <dgm:prSet/>
      <dgm:spPr/>
      <dgm:t>
        <a:bodyPr/>
        <a:lstStyle/>
        <a:p>
          <a:endParaRPr lang="fr-FR"/>
        </a:p>
      </dgm:t>
    </dgm:pt>
    <dgm:pt modelId="{17AD3749-539E-4042-8175-F9BB220BF3E9}" type="sibTrans" cxnId="{2291B268-899B-4844-9470-E15FAE341F11}">
      <dgm:prSet/>
      <dgm:spPr/>
      <dgm:t>
        <a:bodyPr/>
        <a:lstStyle/>
        <a:p>
          <a:endParaRPr lang="fr-FR"/>
        </a:p>
      </dgm:t>
    </dgm:pt>
    <dgm:pt modelId="{22D6ADFE-1B63-4EE2-8562-6FA72862E678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L’aide à l’orientation</a:t>
          </a:r>
          <a:endParaRPr lang="fr-FR" sz="2400" dirty="0"/>
        </a:p>
      </dgm:t>
    </dgm:pt>
    <dgm:pt modelId="{8BB36D1C-A300-438A-A10B-83FF9EBCA9F7}" type="parTrans" cxnId="{D1776DC6-D400-48C5-8F19-B8D15CB0CFF5}">
      <dgm:prSet/>
      <dgm:spPr/>
      <dgm:t>
        <a:bodyPr/>
        <a:lstStyle/>
        <a:p>
          <a:endParaRPr lang="fr-FR"/>
        </a:p>
      </dgm:t>
    </dgm:pt>
    <dgm:pt modelId="{997C5AAF-BB50-492A-A650-1B9E6F592170}" type="sibTrans" cxnId="{D1776DC6-D400-48C5-8F19-B8D15CB0CFF5}">
      <dgm:prSet/>
      <dgm:spPr/>
      <dgm:t>
        <a:bodyPr/>
        <a:lstStyle/>
        <a:p>
          <a:endParaRPr lang="fr-FR"/>
        </a:p>
      </dgm:t>
    </dgm:pt>
    <dgm:pt modelId="{D4C44551-EFF4-41D0-AA4E-EF5877307BC6}">
      <dgm:prSet custT="1"/>
      <dgm:spPr/>
      <dgm:t>
        <a:bodyPr/>
        <a:lstStyle/>
        <a:p>
          <a:pPr algn="just"/>
          <a:r>
            <a:rPr lang="fr-FR" sz="1100" dirty="0" smtClean="0"/>
            <a:t>12 répondants </a:t>
          </a:r>
          <a:r>
            <a:rPr lang="fr-FR" sz="1100" dirty="0" smtClean="0"/>
            <a:t>déclarent avoir bénéficié de conseils sur le choix de la discipline.</a:t>
          </a:r>
          <a:endParaRPr lang="fr-FR" sz="1100" dirty="0"/>
        </a:p>
      </dgm:t>
    </dgm:pt>
    <dgm:pt modelId="{F01743B4-7505-4EBC-99AC-1FBFD72452CB}" type="parTrans" cxnId="{20C10900-A909-45F0-9F08-5313C3BC11B8}">
      <dgm:prSet/>
      <dgm:spPr/>
      <dgm:t>
        <a:bodyPr/>
        <a:lstStyle/>
        <a:p>
          <a:endParaRPr lang="fr-FR"/>
        </a:p>
      </dgm:t>
    </dgm:pt>
    <dgm:pt modelId="{98F09A20-56BF-4689-BF51-97ACBB345EAE}" type="sibTrans" cxnId="{20C10900-A909-45F0-9F08-5313C3BC11B8}">
      <dgm:prSet/>
      <dgm:spPr/>
      <dgm:t>
        <a:bodyPr/>
        <a:lstStyle/>
        <a:p>
          <a:endParaRPr lang="fr-FR"/>
        </a:p>
      </dgm:t>
    </dgm:pt>
    <dgm:pt modelId="{3F9DBDAD-A3D8-4758-9552-9BD6516BC4C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77 </a:t>
          </a:r>
          <a:r>
            <a:rPr lang="fr-FR" sz="1100" dirty="0" smtClean="0"/>
            <a:t>ont assisté une journée de découverte de l’université lorsqu’ils étaient en première.</a:t>
          </a:r>
          <a:endParaRPr lang="fr-FR" sz="1100" dirty="0"/>
        </a:p>
      </dgm:t>
    </dgm:pt>
    <dgm:pt modelId="{D1C61518-F556-452A-BED0-D5662B71FE28}" type="parTrans" cxnId="{F971002D-03DA-4A53-8292-38B30D0F31BC}">
      <dgm:prSet/>
      <dgm:spPr/>
      <dgm:t>
        <a:bodyPr/>
        <a:lstStyle/>
        <a:p>
          <a:endParaRPr lang="fr-FR"/>
        </a:p>
      </dgm:t>
    </dgm:pt>
    <dgm:pt modelId="{D29302A9-6B4D-46F5-89EB-957BBF0B2898}" type="sibTrans" cxnId="{F971002D-03DA-4A53-8292-38B30D0F31BC}">
      <dgm:prSet/>
      <dgm:spPr/>
      <dgm:t>
        <a:bodyPr/>
        <a:lstStyle/>
        <a:p>
          <a:endParaRPr lang="fr-FR"/>
        </a:p>
      </dgm:t>
    </dgm:pt>
    <dgm:pt modelId="{1BE99703-C52E-4659-923C-4E12012D1857}">
      <dgm:prSet custT="1"/>
      <dgm:spPr/>
      <dgm:t>
        <a:bodyPr/>
        <a:lstStyle/>
        <a:p>
          <a:pPr algn="just"/>
          <a:endParaRPr lang="fr-FR" sz="1100" dirty="0"/>
        </a:p>
      </dgm:t>
    </dgm:pt>
    <dgm:pt modelId="{1D623665-57F4-4833-93C7-692CB7FBFD6F}" type="parTrans" cxnId="{3902F810-D727-4C6B-A6CB-0E1DF23960EE}">
      <dgm:prSet/>
      <dgm:spPr/>
      <dgm:t>
        <a:bodyPr/>
        <a:lstStyle/>
        <a:p>
          <a:endParaRPr lang="fr-FR"/>
        </a:p>
      </dgm:t>
    </dgm:pt>
    <dgm:pt modelId="{BCA05883-2499-4CFE-8F58-8747D1188F49}" type="sibTrans" cxnId="{3902F810-D727-4C6B-A6CB-0E1DF23960EE}">
      <dgm:prSet/>
      <dgm:spPr/>
      <dgm:t>
        <a:bodyPr/>
        <a:lstStyle/>
        <a:p>
          <a:endParaRPr lang="fr-FR"/>
        </a:p>
      </dgm:t>
    </dgm:pt>
    <dgm:pt modelId="{34BF6C00-E95C-44FE-9AFA-6911DCAE4E7D}">
      <dgm:prSet custT="1"/>
      <dgm:spPr/>
      <dgm:t>
        <a:bodyPr/>
        <a:lstStyle/>
        <a:p>
          <a:pPr algn="just"/>
          <a:r>
            <a:rPr lang="fr-FR" sz="1100" dirty="0" smtClean="0"/>
            <a:t>Parmi eux, tous ont tenu compte des conseils d’orientation donnés dans le cadre de l’orientation active.</a:t>
          </a:r>
          <a:endParaRPr lang="fr-FR" sz="1100" dirty="0"/>
        </a:p>
      </dgm:t>
    </dgm:pt>
    <dgm:pt modelId="{DD81BBBB-54DC-4094-A940-4E389A8783D1}" type="parTrans" cxnId="{E567184E-F72F-4942-91F6-320B6F749A72}">
      <dgm:prSet/>
      <dgm:spPr/>
      <dgm:t>
        <a:bodyPr/>
        <a:lstStyle/>
        <a:p>
          <a:endParaRPr lang="fr-FR"/>
        </a:p>
      </dgm:t>
    </dgm:pt>
    <dgm:pt modelId="{6AB956AD-3F3F-4422-8C13-6D2472A96D79}" type="sibTrans" cxnId="{E567184E-F72F-4942-91F6-320B6F749A72}">
      <dgm:prSet/>
      <dgm:spPr/>
      <dgm:t>
        <a:bodyPr/>
        <a:lstStyle/>
        <a:p>
          <a:endParaRPr lang="fr-FR"/>
        </a:p>
      </dgm:t>
    </dgm:pt>
    <dgm:pt modelId="{893C8FE0-C831-40A7-99C6-6A79E8EA9E6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164 ont </a:t>
          </a:r>
          <a:r>
            <a:rPr lang="fr-FR" sz="1100" dirty="0" smtClean="0"/>
            <a:t>activé leur ENT et messagerie étudiante.</a:t>
          </a:r>
          <a:endParaRPr lang="fr-FR" sz="1100" dirty="0"/>
        </a:p>
      </dgm:t>
    </dgm:pt>
    <dgm:pt modelId="{A65662B0-99EF-4439-8604-4A9FD7F86C60}" type="parTrans" cxnId="{2220FB87-A037-4E87-B347-1EC07E08EF5A}">
      <dgm:prSet/>
      <dgm:spPr/>
      <dgm:t>
        <a:bodyPr/>
        <a:lstStyle/>
        <a:p>
          <a:endParaRPr lang="fr-FR"/>
        </a:p>
      </dgm:t>
    </dgm:pt>
    <dgm:pt modelId="{BBC0845B-5BC3-4AB7-BC12-291B5103E86C}" type="sibTrans" cxnId="{2220FB87-A037-4E87-B347-1EC07E08EF5A}">
      <dgm:prSet/>
      <dgm:spPr/>
      <dgm:t>
        <a:bodyPr/>
        <a:lstStyle/>
        <a:p>
          <a:endParaRPr lang="fr-FR"/>
        </a:p>
      </dgm:t>
    </dgm:pt>
    <dgm:pt modelId="{06492A3A-E376-4737-BC4E-5963038BAFF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100" dirty="0" smtClean="0"/>
            <a:t>50 </a:t>
          </a:r>
          <a:r>
            <a:rPr lang="fr-FR" sz="1100" dirty="0" smtClean="0"/>
            <a:t>sont allés au salon </a:t>
          </a:r>
          <a:r>
            <a:rPr lang="fr-FR" sz="1100" dirty="0" err="1" smtClean="0"/>
            <a:t>Infosup</a:t>
          </a:r>
          <a:r>
            <a:rPr lang="fr-FR" sz="1100" dirty="0" smtClean="0"/>
            <a:t>.</a:t>
          </a:r>
          <a:endParaRPr lang="fr-FR" sz="1100" dirty="0"/>
        </a:p>
      </dgm:t>
    </dgm:pt>
    <dgm:pt modelId="{BAF27270-2DEF-4010-87E3-EBB655F0B814}" type="parTrans" cxnId="{30D27B55-6406-436A-8152-44EAA26B0686}">
      <dgm:prSet/>
      <dgm:spPr/>
      <dgm:t>
        <a:bodyPr/>
        <a:lstStyle/>
        <a:p>
          <a:endParaRPr lang="fr-FR"/>
        </a:p>
      </dgm:t>
    </dgm:pt>
    <dgm:pt modelId="{FA396728-B1F1-414C-A774-84741EC231C0}" type="sibTrans" cxnId="{30D27B55-6406-436A-8152-44EAA26B0686}">
      <dgm:prSet/>
      <dgm:spPr/>
      <dgm:t>
        <a:bodyPr/>
        <a:lstStyle/>
        <a:p>
          <a:endParaRPr lang="fr-FR"/>
        </a:p>
      </dgm:t>
    </dgm:pt>
    <dgm:pt modelId="{0D5C08A9-261A-42DD-B6EC-1B6310EEFF1A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99 </a:t>
          </a:r>
          <a:r>
            <a:rPr lang="fr-FR" sz="1100" dirty="0" smtClean="0"/>
            <a:t>ont consulté le site internet pour se documenter sur la formation et les procédures d’inscription.</a:t>
          </a:r>
          <a:endParaRPr lang="fr-FR" sz="800" dirty="0"/>
        </a:p>
      </dgm:t>
    </dgm:pt>
    <dgm:pt modelId="{5E8DA41C-D3F8-4461-BBA2-FB9E1C05517F}" type="parTrans" cxnId="{A573311E-6F5B-4A71-8B3E-A8B7C6BEF715}">
      <dgm:prSet/>
      <dgm:spPr/>
      <dgm:t>
        <a:bodyPr/>
        <a:lstStyle/>
        <a:p>
          <a:endParaRPr lang="fr-FR"/>
        </a:p>
      </dgm:t>
    </dgm:pt>
    <dgm:pt modelId="{469044BD-DF27-4A33-A4FF-CD91B0BF234D}" type="sibTrans" cxnId="{A573311E-6F5B-4A71-8B3E-A8B7C6BEF715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4" custScaleY="1250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4" custScaleY="13613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4" custScaleY="14221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4" custLinFactNeighborX="1474" custLinFactNeighborY="271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4" custScaleY="133644" custLinFactNeighborX="-419" custLinFactNeighborY="-72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63AA96-7831-48E6-A23F-0827EAEF28DD}" type="pres">
      <dgm:prSet presAssocID="{07259874-C583-4D13-B44C-546C7FFD9F95}" presName="sp" presStyleCnt="0"/>
      <dgm:spPr/>
    </dgm:pt>
    <dgm:pt modelId="{7AE7E090-FD87-417B-B986-0EAC9D406A3F}" type="pres">
      <dgm:prSet presAssocID="{22D6ADFE-1B63-4EE2-8562-6FA72862E678}" presName="linNode" presStyleCnt="0"/>
      <dgm:spPr/>
    </dgm:pt>
    <dgm:pt modelId="{F49B9222-0EC8-4BE7-8634-2BC82E562347}" type="pres">
      <dgm:prSet presAssocID="{22D6ADFE-1B63-4EE2-8562-6FA72862E678}" presName="parentText" presStyleLbl="node1" presStyleIdx="3" presStyleCnt="4" custScaleY="10203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0B1ECE-07E9-4254-A025-1B430ECCE2DB}" type="pres">
      <dgm:prSet presAssocID="{22D6ADFE-1B63-4EE2-8562-6FA72862E678}" presName="descendantText" presStyleLbl="alignAccFollowNode1" presStyleIdx="3" presStyleCnt="4" custScaleY="1285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63D3837-A1D7-4C62-94F8-3662EFCB4970}" type="presOf" srcId="{E6C4EC9C-003D-4CF2-998E-5BB0C2615DBC}" destId="{8E1C7C36-B28E-463E-9B7C-CBD4F4A7DFE7}" srcOrd="0" destOrd="0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ABA0F52E-797B-44A5-BE16-804CE0D18FDB}" type="presOf" srcId="{1BE99703-C52E-4659-923C-4E12012D1857}" destId="{300B1ECE-07E9-4254-A025-1B430ECCE2DB}" srcOrd="0" destOrd="2" presId="urn:microsoft.com/office/officeart/2005/8/layout/vList5"/>
    <dgm:cxn modelId="{ED8D0530-2849-46FE-8B21-0A6023B161DF}" type="presOf" srcId="{2CFD3B3C-DCDF-4CF3-AF2C-D4ED3DADCFBA}" destId="{E2D4D233-7564-49A0-8EDD-DC2CD80526EB}" srcOrd="0" destOrd="1" presId="urn:microsoft.com/office/officeart/2005/8/layout/vList5"/>
    <dgm:cxn modelId="{D1776DC6-D400-48C5-8F19-B8D15CB0CFF5}" srcId="{6F045978-85B7-4200-8AD6-E8563ADD98CD}" destId="{22D6ADFE-1B63-4EE2-8562-6FA72862E678}" srcOrd="3" destOrd="0" parTransId="{8BB36D1C-A300-438A-A10B-83FF9EBCA9F7}" sibTransId="{997C5AAF-BB50-492A-A650-1B9E6F592170}"/>
    <dgm:cxn modelId="{9EE2BF8E-0633-4554-9BEA-67049D67F15D}" type="presOf" srcId="{D4C44551-EFF4-41D0-AA4E-EF5877307BC6}" destId="{300B1ECE-07E9-4254-A025-1B430ECCE2DB}" srcOrd="0" destOrd="0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26C05419-2655-4B57-8E53-3C8B0B2D73F0}" type="presOf" srcId="{01AE0B1B-AE2F-43A2-9DB0-22AB9C0D8377}" destId="{50280043-6F05-48F6-B393-3A364DC4C2EB}" srcOrd="0" destOrd="0" presId="urn:microsoft.com/office/officeart/2005/8/layout/vList5"/>
    <dgm:cxn modelId="{98EBC209-2E2E-4283-88F1-3FBC6908E308}" type="presOf" srcId="{6148E9EA-C56D-4BC7-9772-DAC97B6064DD}" destId="{A6723134-DB7F-4244-A7F5-DD68258B3C8C}" srcOrd="0" destOrd="2" presId="urn:microsoft.com/office/officeart/2005/8/layout/vList5"/>
    <dgm:cxn modelId="{1F60C0B1-BB26-46B3-9DB1-FFA14C3B364E}" type="presOf" srcId="{6F045978-85B7-4200-8AD6-E8563ADD98CD}" destId="{D97A59DA-96EB-4C12-88AF-5281C0EE5795}" srcOrd="0" destOrd="0" presId="urn:microsoft.com/office/officeart/2005/8/layout/vList5"/>
    <dgm:cxn modelId="{2291B268-899B-4844-9470-E15FAE341F11}" srcId="{02651DC6-2737-45E2-8520-9D9D780501BD}" destId="{2CFD3B3C-DCDF-4CF3-AF2C-D4ED3DADCFBA}" srcOrd="1" destOrd="0" parTransId="{0D78980E-67D1-4229-8422-5CFB5D470A34}" sibTransId="{17AD3749-539E-4042-8175-F9BB220BF3E9}"/>
    <dgm:cxn modelId="{30D27B55-6406-436A-8152-44EAA26B0686}" srcId="{4BD4AF6E-DD80-46A5-8A2C-4506A3647C89}" destId="{06492A3A-E376-4737-BC4E-5963038BAFF0}" srcOrd="3" destOrd="0" parTransId="{BAF27270-2DEF-4010-87E3-EBB655F0B814}" sibTransId="{FA396728-B1F1-414C-A774-84741EC231C0}"/>
    <dgm:cxn modelId="{147E56F2-9EAF-46E8-91BA-81FB5410AB85}" srcId="{E6C4EC9C-003D-4CF2-998E-5BB0C2615DBC}" destId="{6148E9EA-C56D-4BC7-9772-DAC97B6064DD}" srcOrd="2" destOrd="0" parTransId="{DDB895BD-936D-4427-8DBB-9C4D4CE6EF24}" sibTransId="{032D74DA-AA75-4DD0-B726-7ABEC4F9685F}"/>
    <dgm:cxn modelId="{81C6A8CF-A0F2-4338-9408-89C6A2F67B4A}" type="presOf" srcId="{E68695E6-7F68-4F8E-9236-C2AE74143A77}" destId="{A6723134-DB7F-4244-A7F5-DD68258B3C8C}" srcOrd="0" destOrd="0" presId="urn:microsoft.com/office/officeart/2005/8/layout/vList5"/>
    <dgm:cxn modelId="{81A7FC82-F6D1-4C69-881B-CD25C6CE4317}" type="presOf" srcId="{02651DC6-2737-45E2-8520-9D9D780501BD}" destId="{ED65357B-54B3-4C7F-B6A9-EDFB8B5312AA}" srcOrd="0" destOrd="0" presId="urn:microsoft.com/office/officeart/2005/8/layout/vList5"/>
    <dgm:cxn modelId="{3DB58800-8F1E-44B3-8831-CE9D90B0AC95}" type="presOf" srcId="{06492A3A-E376-4737-BC4E-5963038BAFF0}" destId="{50280043-6F05-48F6-B393-3A364DC4C2EB}" srcOrd="0" destOrd="3" presId="urn:microsoft.com/office/officeart/2005/8/layout/vList5"/>
    <dgm:cxn modelId="{2220FB87-A037-4E87-B347-1EC07E08EF5A}" srcId="{E6C4EC9C-003D-4CF2-998E-5BB0C2615DBC}" destId="{893C8FE0-C831-40A7-99C6-6A79E8EA9E64}" srcOrd="4" destOrd="0" parTransId="{A65662B0-99EF-4439-8604-4A9FD7F86C60}" sibTransId="{BBC0845B-5BC3-4AB7-BC12-291B5103E86C}"/>
    <dgm:cxn modelId="{20C10900-A909-45F0-9F08-5313C3BC11B8}" srcId="{22D6ADFE-1B63-4EE2-8562-6FA72862E678}" destId="{D4C44551-EFF4-41D0-AA4E-EF5877307BC6}" srcOrd="0" destOrd="0" parTransId="{F01743B4-7505-4EBC-99AC-1FBFD72452CB}" sibTransId="{98F09A20-56BF-4689-BF51-97ACBB345EAE}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F971002D-03DA-4A53-8292-38B30D0F31BC}" srcId="{4BD4AF6E-DD80-46A5-8A2C-4506A3647C89}" destId="{3F9DBDAD-A3D8-4758-9552-9BD6516BC4C2}" srcOrd="2" destOrd="0" parTransId="{D1C61518-F556-452A-BED0-D5662B71FE28}" sibTransId="{D29302A9-6B4D-46F5-89EB-957BBF0B2898}"/>
    <dgm:cxn modelId="{E567184E-F72F-4942-91F6-320B6F749A72}" srcId="{22D6ADFE-1B63-4EE2-8562-6FA72862E678}" destId="{34BF6C00-E95C-44FE-9AFA-6911DCAE4E7D}" srcOrd="1" destOrd="0" parTransId="{DD81BBBB-54DC-4094-A940-4E389A8783D1}" sibTransId="{6AB956AD-3F3F-4422-8C13-6D2472A96D79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6CE3C444-5A41-4585-BC57-4AD1992DFCA7}" type="presOf" srcId="{22D6ADFE-1B63-4EE2-8562-6FA72862E678}" destId="{F49B9222-0EC8-4BE7-8634-2BC82E562347}" srcOrd="0" destOrd="0" presId="urn:microsoft.com/office/officeart/2005/8/layout/vList5"/>
    <dgm:cxn modelId="{595D09C2-41F4-4364-80BF-40B7EB4B59C3}" type="presOf" srcId="{D2AAF450-1E97-4AF4-A1BD-2A32BCA661B5}" destId="{A6723134-DB7F-4244-A7F5-DD68258B3C8C}" srcOrd="0" destOrd="3" presId="urn:microsoft.com/office/officeart/2005/8/layout/vList5"/>
    <dgm:cxn modelId="{A573311E-6F5B-4A71-8B3E-A8B7C6BEF715}" srcId="{4BD4AF6E-DD80-46A5-8A2C-4506A3647C89}" destId="{0D5C08A9-261A-42DD-B6EC-1B6310EEFF1A}" srcOrd="1" destOrd="0" parTransId="{5E8DA41C-D3F8-4461-BBA2-FB9E1C05517F}" sibTransId="{469044BD-DF27-4A33-A4FF-CD91B0BF234D}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3902F810-D727-4C6B-A6CB-0E1DF23960EE}" srcId="{22D6ADFE-1B63-4EE2-8562-6FA72862E678}" destId="{1BE99703-C52E-4659-923C-4E12012D1857}" srcOrd="2" destOrd="0" parTransId="{1D623665-57F4-4833-93C7-692CB7FBFD6F}" sibTransId="{BCA05883-2499-4CFE-8F58-8747D1188F49}"/>
    <dgm:cxn modelId="{9E38E478-58C8-450D-804B-1C1FA37BB89D}" srcId="{E6C4EC9C-003D-4CF2-998E-5BB0C2615DBC}" destId="{377BF0AA-B0C6-4B2B-B142-E9299B669902}" srcOrd="1" destOrd="0" parTransId="{80FCD2CC-BDE5-4722-8CA3-A532BA39E752}" sibTransId="{F2C92F69-AD88-40F4-9CF8-521B2BAF88FB}"/>
    <dgm:cxn modelId="{72D0242F-C912-4F2A-9B66-970DB162F413}" type="presOf" srcId="{4BD4AF6E-DD80-46A5-8A2C-4506A3647C89}" destId="{D26BBCC6-3BAD-4683-92E0-56281F08A9CC}" srcOrd="0" destOrd="0" presId="urn:microsoft.com/office/officeart/2005/8/layout/vList5"/>
    <dgm:cxn modelId="{9807B7F5-EC72-4931-88CE-3F8E1B381AC6}" type="presOf" srcId="{34BF6C00-E95C-44FE-9AFA-6911DCAE4E7D}" destId="{300B1ECE-07E9-4254-A025-1B430ECCE2DB}" srcOrd="0" destOrd="1" presId="urn:microsoft.com/office/officeart/2005/8/layout/vList5"/>
    <dgm:cxn modelId="{93C60DAB-355A-4776-A8D5-12807C45EE43}" type="presOf" srcId="{893C8FE0-C831-40A7-99C6-6A79E8EA9E64}" destId="{A6723134-DB7F-4244-A7F5-DD68258B3C8C}" srcOrd="0" destOrd="4" presId="urn:microsoft.com/office/officeart/2005/8/layout/vList5"/>
    <dgm:cxn modelId="{92141A6E-4E95-4A31-8D9B-46AD2AAB2118}" type="presOf" srcId="{9DE68122-EEEC-45B3-82A7-206805A1C584}" destId="{E2D4D233-7564-49A0-8EDD-DC2CD80526EB}" srcOrd="0" destOrd="0" presId="urn:microsoft.com/office/officeart/2005/8/layout/vList5"/>
    <dgm:cxn modelId="{3CF97135-F7BB-4EAB-AFC9-AC0997B63EF1}" srcId="{E6C4EC9C-003D-4CF2-998E-5BB0C2615DBC}" destId="{D2AAF450-1E97-4AF4-A1BD-2A32BCA661B5}" srcOrd="3" destOrd="0" parTransId="{DF371FE1-22E9-4E16-AAA4-EAF9571C0D82}" sibTransId="{663EFFD2-5F85-4C40-BEE0-425EFE3C902E}"/>
    <dgm:cxn modelId="{B5979939-FA5F-46BA-AEDD-7B4F3F8D3E27}" type="presOf" srcId="{377BF0AA-B0C6-4B2B-B142-E9299B669902}" destId="{A6723134-DB7F-4244-A7F5-DD68258B3C8C}" srcOrd="0" destOrd="1" presId="urn:microsoft.com/office/officeart/2005/8/layout/vList5"/>
    <dgm:cxn modelId="{1D6F7BCF-ADCF-4F0A-82DF-D4FDC8B8901D}" type="presOf" srcId="{0D5C08A9-261A-42DD-B6EC-1B6310EEFF1A}" destId="{50280043-6F05-48F6-B393-3A364DC4C2EB}" srcOrd="0" destOrd="1" presId="urn:microsoft.com/office/officeart/2005/8/layout/vList5"/>
    <dgm:cxn modelId="{2E7F1296-91FE-45D3-8AFE-1889257D88DC}" type="presOf" srcId="{3F9DBDAD-A3D8-4758-9552-9BD6516BC4C2}" destId="{50280043-6F05-48F6-B393-3A364DC4C2EB}" srcOrd="0" destOrd="2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E813A93-DFD3-40EC-9B31-4BE23764FE55}" type="presParOf" srcId="{D97A59DA-96EB-4C12-88AF-5281C0EE5795}" destId="{F8B0CABD-F5C7-41DC-B048-6DEFD3C5C735}" srcOrd="0" destOrd="0" presId="urn:microsoft.com/office/officeart/2005/8/layout/vList5"/>
    <dgm:cxn modelId="{9DC0034A-1151-41F5-9996-0952D38AD162}" type="presParOf" srcId="{F8B0CABD-F5C7-41DC-B048-6DEFD3C5C735}" destId="{ED65357B-54B3-4C7F-B6A9-EDFB8B5312AA}" srcOrd="0" destOrd="0" presId="urn:microsoft.com/office/officeart/2005/8/layout/vList5"/>
    <dgm:cxn modelId="{2E344D11-6B88-4331-847F-B39EFF5740CC}" type="presParOf" srcId="{F8B0CABD-F5C7-41DC-B048-6DEFD3C5C735}" destId="{E2D4D233-7564-49A0-8EDD-DC2CD80526EB}" srcOrd="1" destOrd="0" presId="urn:microsoft.com/office/officeart/2005/8/layout/vList5"/>
    <dgm:cxn modelId="{4FCB4EA8-FA9E-4443-986F-12942EF51231}" type="presParOf" srcId="{D97A59DA-96EB-4C12-88AF-5281C0EE5795}" destId="{AC2D0E85-80F1-4746-9632-52B6406224BF}" srcOrd="1" destOrd="0" presId="urn:microsoft.com/office/officeart/2005/8/layout/vList5"/>
    <dgm:cxn modelId="{1C9F719C-73AD-4C14-B2E0-B22CC40B5C03}" type="presParOf" srcId="{D97A59DA-96EB-4C12-88AF-5281C0EE5795}" destId="{4FE600F4-98B6-4E76-9089-2B845485D62D}" srcOrd="2" destOrd="0" presId="urn:microsoft.com/office/officeart/2005/8/layout/vList5"/>
    <dgm:cxn modelId="{D8478ACE-891F-4263-8787-D99EFA14F1CF}" type="presParOf" srcId="{4FE600F4-98B6-4E76-9089-2B845485D62D}" destId="{8E1C7C36-B28E-463E-9B7C-CBD4F4A7DFE7}" srcOrd="0" destOrd="0" presId="urn:microsoft.com/office/officeart/2005/8/layout/vList5"/>
    <dgm:cxn modelId="{2F6DFAEF-E373-4AE9-A872-C7C4F5B578B4}" type="presParOf" srcId="{4FE600F4-98B6-4E76-9089-2B845485D62D}" destId="{A6723134-DB7F-4244-A7F5-DD68258B3C8C}" srcOrd="1" destOrd="0" presId="urn:microsoft.com/office/officeart/2005/8/layout/vList5"/>
    <dgm:cxn modelId="{0E72BCD5-291F-4197-984B-DF464DFEF65C}" type="presParOf" srcId="{D97A59DA-96EB-4C12-88AF-5281C0EE5795}" destId="{E6429E40-69A1-4D4D-A4C0-35BC7F6B302C}" srcOrd="3" destOrd="0" presId="urn:microsoft.com/office/officeart/2005/8/layout/vList5"/>
    <dgm:cxn modelId="{17CC7DE5-36C2-4325-B58B-8F3A8A3D9BB9}" type="presParOf" srcId="{D97A59DA-96EB-4C12-88AF-5281C0EE5795}" destId="{2221DDEC-89A0-4FFF-8B66-E3FF55ADBEC6}" srcOrd="4" destOrd="0" presId="urn:microsoft.com/office/officeart/2005/8/layout/vList5"/>
    <dgm:cxn modelId="{BB5770BB-E78C-4DF4-9BF7-E8CF7D2902F5}" type="presParOf" srcId="{2221DDEC-89A0-4FFF-8B66-E3FF55ADBEC6}" destId="{D26BBCC6-3BAD-4683-92E0-56281F08A9CC}" srcOrd="0" destOrd="0" presId="urn:microsoft.com/office/officeart/2005/8/layout/vList5"/>
    <dgm:cxn modelId="{5EAD203E-E78C-4298-8EAD-0983B5C0434D}" type="presParOf" srcId="{2221DDEC-89A0-4FFF-8B66-E3FF55ADBEC6}" destId="{50280043-6F05-48F6-B393-3A364DC4C2EB}" srcOrd="1" destOrd="0" presId="urn:microsoft.com/office/officeart/2005/8/layout/vList5"/>
    <dgm:cxn modelId="{AC70152B-EC37-4E50-8837-EA794E2109C8}" type="presParOf" srcId="{D97A59DA-96EB-4C12-88AF-5281C0EE5795}" destId="{A463AA96-7831-48E6-A23F-0827EAEF28DD}" srcOrd="5" destOrd="0" presId="urn:microsoft.com/office/officeart/2005/8/layout/vList5"/>
    <dgm:cxn modelId="{20F5F7A2-D71A-4B90-B8EB-2FAAF9C2135D}" type="presParOf" srcId="{D97A59DA-96EB-4C12-88AF-5281C0EE5795}" destId="{7AE7E090-FD87-417B-B986-0EAC9D406A3F}" srcOrd="6" destOrd="0" presId="urn:microsoft.com/office/officeart/2005/8/layout/vList5"/>
    <dgm:cxn modelId="{923B1C99-6F9C-40D3-91F2-C8801DE1D9D1}" type="presParOf" srcId="{7AE7E090-FD87-417B-B986-0EAC9D406A3F}" destId="{F49B9222-0EC8-4BE7-8634-2BC82E562347}" srcOrd="0" destOrd="0" presId="urn:microsoft.com/office/officeart/2005/8/layout/vList5"/>
    <dgm:cxn modelId="{394D063E-4F1F-4E42-A7ED-7FCFAB22E63F}" type="presParOf" srcId="{7AE7E090-FD87-417B-B986-0EAC9D406A3F}" destId="{300B1ECE-07E9-4254-A025-1B430ECCE2D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39E502-2F07-4F80-B98D-6C6166D93FB5}">
      <dsp:nvSpPr>
        <dsp:cNvPr id="0" name=""/>
        <dsp:cNvSpPr/>
      </dsp:nvSpPr>
      <dsp:spPr>
        <a:xfrm>
          <a:off x="216032" y="72000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1" kern="1200" dirty="0" smtClean="0"/>
            <a:t>Effectif total 2012/2013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23 541 étudiants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33% d’hommes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67% de femmes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5 950 étudiants inscrits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en L1 soit 25% de l’effectif total</a:t>
          </a:r>
          <a:endParaRPr lang="fr-FR" sz="1000" kern="1200" dirty="0"/>
        </a:p>
      </dsp:txBody>
      <dsp:txXfrm>
        <a:off x="216032" y="72000"/>
        <a:ext cx="2699766" cy="1786839"/>
      </dsp:txXfrm>
    </dsp:sp>
    <dsp:sp modelId="{A1B2FAE8-85E0-4876-877B-2C479A6C16DE}">
      <dsp:nvSpPr>
        <dsp:cNvPr id="0" name=""/>
        <dsp:cNvSpPr/>
      </dsp:nvSpPr>
      <dsp:spPr>
        <a:xfrm>
          <a:off x="239547" y="1885571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1" kern="1200" dirty="0" smtClean="0">
              <a:solidFill>
                <a:schemeClr val="bg1"/>
              </a:solidFill>
            </a:rPr>
            <a:t>Effectif UFR LLCE  2012/2013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5 338 étudiants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2 061 étudiants inscrits en L1 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30% d’hommes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70% de femmes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Âge moyen : 20 ans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>
              <a:solidFill>
                <a:schemeClr val="bg1"/>
              </a:solidFill>
            </a:rPr>
            <a:t>40% de bacheliers</a:t>
          </a:r>
          <a:endParaRPr lang="fr-FR" sz="1000" kern="1200" dirty="0">
            <a:solidFill>
              <a:schemeClr val="bg1"/>
            </a:solidFill>
          </a:endParaRPr>
        </a:p>
      </dsp:txBody>
      <dsp:txXfrm>
        <a:off x="239547" y="1885571"/>
        <a:ext cx="2699766" cy="1786839"/>
      </dsp:txXfrm>
    </dsp:sp>
    <dsp:sp modelId="{43A0A384-4A19-4EC8-A392-D3517BEBF6BB}">
      <dsp:nvSpPr>
        <dsp:cNvPr id="0" name=""/>
        <dsp:cNvSpPr/>
      </dsp:nvSpPr>
      <dsp:spPr>
        <a:xfrm>
          <a:off x="239547" y="3755069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38100" bIns="1905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1" kern="1200" dirty="0" smtClean="0"/>
            <a:t>Effectif département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b="1" kern="1200" dirty="0" smtClean="0"/>
            <a:t>Langues Étrangères Appliquées 2012/2013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1 736 étudiants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911 étudiants inscrits en L1 :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31% d’hommes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000" kern="1200" dirty="0" smtClean="0"/>
            <a:t>69% de femmes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000" kern="1200" dirty="0"/>
        </a:p>
      </dsp:txBody>
      <dsp:txXfrm>
        <a:off x="239547" y="3755069"/>
        <a:ext cx="2699766" cy="17868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549589" y="-1797390"/>
          <a:ext cx="127881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159 étudiants/184 se </a:t>
          </a:r>
          <a:r>
            <a:rPr lang="fr-FR" sz="1400" kern="1200" dirty="0" smtClean="0"/>
            <a:t>sont informés avant l’inscription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93 se </a:t>
          </a:r>
          <a:r>
            <a:rPr lang="fr-FR" sz="1400" kern="1200" dirty="0" smtClean="0"/>
            <a:t>sont informés sur les débouchés de la discipline ou du domaine.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tx1"/>
              </a:solidFill>
            </a:rPr>
            <a:t>95 ont </a:t>
          </a:r>
          <a:r>
            <a:rPr lang="fr-FR" sz="1400" kern="1200" dirty="0" smtClean="0">
              <a:solidFill>
                <a:schemeClr val="tx1"/>
              </a:solidFill>
            </a:rPr>
            <a:t>un projet professionnel précis.</a:t>
          </a:r>
          <a:endParaRPr lang="fr-FR" sz="1400" kern="1200" dirty="0">
            <a:solidFill>
              <a:schemeClr val="tx1"/>
            </a:solidFill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</a:t>
          </a:r>
          <a:r>
            <a:rPr lang="fr-FR" sz="1400" b="0" kern="1200" dirty="0" smtClean="0">
              <a:solidFill>
                <a:schemeClr val="tx1"/>
              </a:solidFill>
            </a:rPr>
            <a:t>64 d’entre eux, la </a:t>
          </a:r>
          <a:r>
            <a:rPr lang="fr-FR" sz="1400" b="0" kern="1200" dirty="0" smtClean="0">
              <a:solidFill>
                <a:schemeClr val="tx1"/>
              </a:solidFill>
            </a:rPr>
            <a:t>discipline est utile pour réaliser leur projet professionnel.</a:t>
          </a:r>
          <a:endParaRPr lang="fr-FR" sz="1400" kern="1200" dirty="0"/>
        </a:p>
      </dsp:txBody>
      <dsp:txXfrm rot="5400000">
        <a:off x="4549589" y="-1797390"/>
        <a:ext cx="1278810" cy="4880252"/>
      </dsp:txXfrm>
    </dsp:sp>
    <dsp:sp modelId="{ED65357B-54B3-4C7F-B6A9-EDFB8B5312AA}">
      <dsp:nvSpPr>
        <dsp:cNvPr id="0" name=""/>
        <dsp:cNvSpPr/>
      </dsp:nvSpPr>
      <dsp:spPr>
        <a:xfrm>
          <a:off x="3726" y="1"/>
          <a:ext cx="2745141" cy="12854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La réalisation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d’un projet professionnel</a:t>
          </a:r>
          <a:endParaRPr lang="fr-FR" sz="2400" kern="1200" dirty="0"/>
        </a:p>
      </dsp:txBody>
      <dsp:txXfrm>
        <a:off x="3726" y="1"/>
        <a:ext cx="2745141" cy="1285470"/>
      </dsp:txXfrm>
    </dsp:sp>
    <dsp:sp modelId="{A6723134-DB7F-4244-A7F5-DD68258B3C8C}">
      <dsp:nvSpPr>
        <dsp:cNvPr id="0" name=""/>
        <dsp:cNvSpPr/>
      </dsp:nvSpPr>
      <dsp:spPr>
        <a:xfrm rot="5400000">
          <a:off x="4311145" y="1510979"/>
          <a:ext cx="174686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Pour </a:t>
          </a:r>
          <a:r>
            <a:rPr lang="fr-FR" sz="1400" kern="1200" dirty="0" smtClean="0"/>
            <a:t>129 répondants/184, </a:t>
          </a:r>
          <a:r>
            <a:rPr lang="fr-FR" sz="1400" kern="1200" dirty="0" smtClean="0"/>
            <a:t>la filière choisie correspond à un intérêt pour la discipline.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58 étudiants estiment </a:t>
          </a:r>
          <a:r>
            <a:rPr lang="fr-FR" sz="1400" kern="1200" dirty="0" smtClean="0"/>
            <a:t>avoir des aptitudes dans la discipline choisie.</a:t>
          </a:r>
          <a:endParaRPr lang="fr-FR" sz="1400" kern="1200" dirty="0"/>
        </a:p>
      </dsp:txBody>
      <dsp:txXfrm rot="5400000">
        <a:off x="4311145" y="1510979"/>
        <a:ext cx="1746860" cy="4880252"/>
      </dsp:txXfrm>
    </dsp:sp>
    <dsp:sp modelId="{8E1C7C36-B28E-463E-9B7C-CBD4F4A7DFE7}">
      <dsp:nvSpPr>
        <dsp:cNvPr id="0" name=""/>
        <dsp:cNvSpPr/>
      </dsp:nvSpPr>
      <dsp:spPr>
        <a:xfrm>
          <a:off x="3726" y="3046709"/>
          <a:ext cx="2745141" cy="1777826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solidFill>
                <a:schemeClr val="bg1"/>
              </a:solidFill>
            </a:rPr>
            <a:t>L’intérêt pour une discipline</a:t>
          </a:r>
          <a:endParaRPr lang="fr-FR" sz="2400" kern="1200" dirty="0"/>
        </a:p>
      </dsp:txBody>
      <dsp:txXfrm>
        <a:off x="3726" y="3046709"/>
        <a:ext cx="2745141" cy="1777826"/>
      </dsp:txXfrm>
    </dsp:sp>
    <dsp:sp modelId="{50280043-6F05-48F6-B393-3A364DC4C2EB}">
      <dsp:nvSpPr>
        <dsp:cNvPr id="0" name=""/>
        <dsp:cNvSpPr/>
      </dsp:nvSpPr>
      <dsp:spPr>
        <a:xfrm rot="5400000">
          <a:off x="4429049" y="-236292"/>
          <a:ext cx="152734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98 étudiants répondants/184 </a:t>
          </a:r>
          <a:r>
            <a:rPr lang="fr-FR" sz="1400" kern="1200" dirty="0" smtClean="0"/>
            <a:t>ont choisi l’UTM comme 1</a:t>
          </a:r>
          <a:r>
            <a:rPr lang="fr-FR" sz="1400" kern="1200" baseline="30000" dirty="0" smtClean="0"/>
            <a:t>er</a:t>
          </a:r>
          <a:r>
            <a:rPr lang="fr-FR" sz="1400" kern="1200" dirty="0" smtClean="0"/>
            <a:t> vœu d’affectation Post bac.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86 répondants </a:t>
          </a:r>
          <a:r>
            <a:rPr lang="fr-FR" sz="1400" kern="1200" dirty="0" smtClean="0"/>
            <a:t>envisagent de suivre un parcours d’études long (master 2).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99 connaissent </a:t>
          </a:r>
          <a:r>
            <a:rPr lang="fr-FR" sz="1400" kern="1200" dirty="0" smtClean="0"/>
            <a:t>les poursuites d’études proposées dans leur discipline. </a:t>
          </a:r>
          <a:endParaRPr lang="fr-FR" sz="1400" kern="1200" dirty="0"/>
        </a:p>
      </dsp:txBody>
      <dsp:txXfrm rot="5400000">
        <a:off x="4429049" y="-236292"/>
        <a:ext cx="1527345" cy="4880252"/>
      </dsp:txXfrm>
    </dsp:sp>
    <dsp:sp modelId="{D26BBCC6-3BAD-4683-92E0-56281F08A9CC}">
      <dsp:nvSpPr>
        <dsp:cNvPr id="0" name=""/>
        <dsp:cNvSpPr/>
      </dsp:nvSpPr>
      <dsp:spPr>
        <a:xfrm>
          <a:off x="3726" y="1354592"/>
          <a:ext cx="2745141" cy="163826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 choix d’un parcours universitaire</a:t>
          </a:r>
          <a:endParaRPr lang="fr-FR" sz="2400" kern="1200" dirty="0"/>
        </a:p>
      </dsp:txBody>
      <dsp:txXfrm>
        <a:off x="3726" y="1354592"/>
        <a:ext cx="2745141" cy="163826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96209" y="-1652431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50" kern="1200" baseline="0" dirty="0" smtClean="0">
              <a:solidFill>
                <a:schemeClr val="tx1"/>
              </a:solidFill>
            </a:rPr>
            <a:t>d’autonomie  </a:t>
          </a:r>
          <a:r>
            <a:rPr lang="fr-FR" sz="1050" kern="1200" baseline="0" dirty="0" smtClean="0">
              <a:solidFill>
                <a:schemeClr val="tx1"/>
              </a:solidFill>
            </a:rPr>
            <a:t>(111 répondants /184)</a:t>
          </a:r>
          <a:endParaRPr lang="fr-FR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50" kern="1200" baseline="0" dirty="0" smtClean="0">
              <a:solidFill>
                <a:schemeClr val="tx1"/>
              </a:solidFill>
            </a:rPr>
            <a:t>d’apprentissage  </a:t>
          </a:r>
          <a:r>
            <a:rPr lang="fr-FR" sz="1050" kern="1200" baseline="0" dirty="0" smtClean="0">
              <a:solidFill>
                <a:schemeClr val="tx1"/>
              </a:solidFill>
            </a:rPr>
            <a:t>(89 répondants)</a:t>
          </a:r>
          <a:endParaRPr lang="fr-FR" sz="1050" kern="1200" dirty="0"/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50" kern="1200" baseline="0" dirty="0" smtClean="0">
              <a:solidFill>
                <a:schemeClr val="tx1"/>
              </a:solidFill>
            </a:rPr>
            <a:t>de </a:t>
          </a:r>
          <a:r>
            <a:rPr lang="fr-FR" sz="1050" kern="1200" baseline="0" dirty="0" smtClean="0">
              <a:solidFill>
                <a:schemeClr val="tx1"/>
              </a:solidFill>
            </a:rPr>
            <a:t>savoir </a:t>
          </a:r>
          <a:r>
            <a:rPr lang="fr-FR" sz="1050" kern="1200" baseline="0" dirty="0" smtClean="0">
              <a:solidFill>
                <a:schemeClr val="tx1"/>
              </a:solidFill>
            </a:rPr>
            <a:t>(54 répondants)</a:t>
          </a:r>
          <a:endParaRPr lang="fr-FR" sz="1050" kern="1200" baseline="0" dirty="0" smtClean="0">
            <a:solidFill>
              <a:schemeClr val="tx1"/>
            </a:solidFill>
          </a:endParaRP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50" kern="1200" dirty="0" smtClean="0"/>
            <a:t>de construction de son avenir professionnel </a:t>
          </a:r>
          <a:r>
            <a:rPr lang="fr-FR" sz="1050" kern="1200" dirty="0" smtClean="0"/>
            <a:t>(43 répondants)</a:t>
          </a:r>
          <a:endParaRPr lang="fr-FR" sz="1050" kern="1200" dirty="0"/>
        </a:p>
      </dsp:txBody>
      <dsp:txXfrm rot="5400000">
        <a:off x="4496209" y="-1652431"/>
        <a:ext cx="1206696" cy="4799584"/>
      </dsp:txXfrm>
    </dsp:sp>
    <dsp:sp modelId="{ED65357B-54B3-4C7F-B6A9-EDFB8B5312AA}">
      <dsp:nvSpPr>
        <dsp:cNvPr id="0" name=""/>
        <dsp:cNvSpPr/>
      </dsp:nvSpPr>
      <dsp:spPr>
        <a:xfrm>
          <a:off x="0" y="2285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L’université est un lieu</a:t>
          </a:r>
          <a:endParaRPr lang="fr-FR" sz="2400" kern="1200" dirty="0"/>
        </a:p>
      </dsp:txBody>
      <dsp:txXfrm>
        <a:off x="0" y="2285"/>
        <a:ext cx="2699766" cy="1508370"/>
      </dsp:txXfrm>
    </dsp:sp>
    <dsp:sp modelId="{A6723134-DB7F-4244-A7F5-DD68258B3C8C}">
      <dsp:nvSpPr>
        <dsp:cNvPr id="0" name=""/>
        <dsp:cNvSpPr/>
      </dsp:nvSpPr>
      <dsp:spPr>
        <a:xfrm rot="5400000">
          <a:off x="4415481" y="-59532"/>
          <a:ext cx="1368152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0" marR="0" lvl="1" indent="5715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endParaRPr lang="fr-FR" sz="1050" kern="1200" dirty="0"/>
        </a:p>
        <a:p>
          <a:pPr marL="0" marR="0" lvl="1" indent="5715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050" kern="1200" dirty="0" smtClean="0">
              <a:solidFill>
                <a:schemeClr val="tx1"/>
              </a:solidFill>
            </a:rPr>
            <a:t>de renforcer sa culture générale (81 répondants)</a:t>
          </a:r>
          <a:endParaRPr lang="fr-FR" sz="1050" kern="1200" dirty="0"/>
        </a:p>
        <a:p>
          <a:pPr marL="0" marR="0" lvl="1" indent="5715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fr-FR" sz="1050" kern="1200" baseline="0" dirty="0" smtClean="0">
              <a:solidFill>
                <a:schemeClr val="tx1"/>
              </a:solidFill>
            </a:rPr>
            <a:t>d’acquérir </a:t>
          </a:r>
          <a:r>
            <a:rPr lang="fr-FR" sz="1050" kern="1200" baseline="0" dirty="0" smtClean="0">
              <a:solidFill>
                <a:schemeClr val="tx1"/>
              </a:solidFill>
            </a:rPr>
            <a:t>des savoirs et des savoir-faire </a:t>
          </a:r>
          <a:r>
            <a:rPr lang="fr-FR" sz="1050" kern="1200" baseline="0" dirty="0" smtClean="0">
              <a:solidFill>
                <a:schemeClr val="tx1"/>
              </a:solidFill>
            </a:rPr>
            <a:t>(68 répondants)</a:t>
          </a:r>
          <a:endParaRPr lang="fr-FR" sz="1050" kern="1200" dirty="0"/>
        </a:p>
        <a:p>
          <a:pPr marL="0" lvl="1" indent="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50" kern="1200" baseline="0" dirty="0" smtClean="0">
              <a:solidFill>
                <a:schemeClr val="tx1"/>
              </a:solidFill>
            </a:rPr>
            <a:t>de se préparer à un métier </a:t>
          </a:r>
          <a:r>
            <a:rPr lang="fr-FR" sz="1050" kern="1200" baseline="0" dirty="0" smtClean="0">
              <a:solidFill>
                <a:schemeClr val="tx1"/>
              </a:solidFill>
            </a:rPr>
            <a:t>(46 répondants) </a:t>
          </a:r>
          <a:endParaRPr lang="fr-FR" sz="1050" kern="1200" dirty="0">
            <a:noFill/>
          </a:endParaRPr>
        </a:p>
        <a:p>
          <a:pPr marL="0" lvl="1" indent="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050" kern="1200" dirty="0" smtClean="0"/>
            <a:t>De développer des capacités d’analyse et le sens critique  </a:t>
          </a:r>
          <a:r>
            <a:rPr lang="fr-FR" sz="1050" kern="1200" dirty="0" smtClean="0"/>
            <a:t>(46 répondants)</a:t>
          </a:r>
          <a:endParaRPr lang="fr-FR" sz="1050" kern="1200" dirty="0">
            <a:solidFill>
              <a:schemeClr val="tx1"/>
            </a:solidFill>
          </a:endParaRPr>
        </a:p>
        <a:p>
          <a:pPr marL="0" marR="0" lvl="1" indent="57150" algn="l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fr-FR" sz="1050" kern="1200" dirty="0" smtClean="0"/>
            <a:t>de préparer une réorientation, l’an prochain  </a:t>
          </a:r>
          <a:r>
            <a:rPr lang="fr-FR" sz="1050" kern="1200" dirty="0" smtClean="0"/>
            <a:t>(28 répondants)</a:t>
          </a:r>
          <a:endParaRPr lang="fr-FR" sz="1050" kern="1200" dirty="0">
            <a:solidFill>
              <a:schemeClr val="tx1"/>
            </a:solidFill>
          </a:endParaRPr>
        </a:p>
        <a:p>
          <a:pPr marL="0" marR="0" lvl="1" indent="57150" algn="l" defTabSz="4445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Char char="••"/>
            <a:tabLst/>
            <a:defRPr/>
          </a:pPr>
          <a:r>
            <a:rPr lang="fr-FR" sz="1050" kern="1200" dirty="0" smtClean="0">
              <a:solidFill>
                <a:schemeClr val="tx1"/>
              </a:solidFill>
            </a:rPr>
            <a:t>d’acquérir de méthodes de travail (20 répondants)</a:t>
          </a:r>
        </a:p>
        <a:p>
          <a:pPr marL="57150" lvl="1" indent="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900" kern="1200" dirty="0">
            <a:solidFill>
              <a:schemeClr val="tx1"/>
            </a:solidFill>
          </a:endParaRPr>
        </a:p>
        <a:p>
          <a:pPr marL="57150" lvl="1" indent="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900" kern="1200" dirty="0">
            <a:solidFill>
              <a:schemeClr val="tx1"/>
            </a:solidFill>
          </a:endParaRPr>
        </a:p>
      </dsp:txBody>
      <dsp:txXfrm rot="5400000">
        <a:off x="4415481" y="-59532"/>
        <a:ext cx="1368152" cy="4799584"/>
      </dsp:txXfrm>
    </dsp:sp>
    <dsp:sp modelId="{8E1C7C36-B28E-463E-9B7C-CBD4F4A7DFE7}">
      <dsp:nvSpPr>
        <dsp:cNvPr id="0" name=""/>
        <dsp:cNvSpPr/>
      </dsp:nvSpPr>
      <dsp:spPr>
        <a:xfrm>
          <a:off x="0" y="1586074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Une formation universitaire permet</a:t>
          </a:r>
          <a:endParaRPr lang="fr-FR" sz="2400" kern="1200" dirty="0"/>
        </a:p>
      </dsp:txBody>
      <dsp:txXfrm>
        <a:off x="0" y="1586074"/>
        <a:ext cx="2699766" cy="1508370"/>
      </dsp:txXfrm>
    </dsp:sp>
    <dsp:sp modelId="{50280043-6F05-48F6-B393-3A364DC4C2EB}">
      <dsp:nvSpPr>
        <dsp:cNvPr id="0" name=""/>
        <dsp:cNvSpPr/>
      </dsp:nvSpPr>
      <dsp:spPr>
        <a:xfrm rot="5400000">
          <a:off x="4460734" y="1515918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de la motivation </a:t>
          </a:r>
          <a:r>
            <a:rPr lang="fr-FR" sz="1100" kern="1200" dirty="0" smtClean="0"/>
            <a:t>(143/184)</a:t>
          </a: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du travail régulier </a:t>
          </a:r>
          <a:r>
            <a:rPr lang="fr-FR" sz="1100" kern="1200" dirty="0" smtClean="0"/>
            <a:t>(138 répondants) </a:t>
          </a: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de l’assiduité </a:t>
          </a:r>
          <a:r>
            <a:rPr lang="fr-FR" sz="1100" kern="1200" dirty="0" smtClean="0"/>
            <a:t>(98 répondants) </a:t>
          </a: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De l’accès aux ressources documentaires </a:t>
          </a:r>
          <a:r>
            <a:rPr lang="fr-FR" sz="1100" kern="1200" dirty="0" smtClean="0"/>
            <a:t>(21 répondants)</a:t>
          </a: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de l’intérêt pour la discipline </a:t>
          </a:r>
          <a:r>
            <a:rPr lang="fr-FR" sz="1100" kern="1200" dirty="0" smtClean="0"/>
            <a:t>(21 répondants)</a:t>
          </a:r>
          <a:endParaRPr lang="fr-FR" sz="1100" kern="1200" dirty="0"/>
        </a:p>
      </dsp:txBody>
      <dsp:txXfrm rot="5400000">
        <a:off x="4460734" y="1515918"/>
        <a:ext cx="1206696" cy="4799584"/>
      </dsp:txXfrm>
    </dsp:sp>
    <dsp:sp modelId="{D26BBCC6-3BAD-4683-92E0-56281F08A9CC}">
      <dsp:nvSpPr>
        <dsp:cNvPr id="0" name=""/>
        <dsp:cNvSpPr/>
      </dsp:nvSpPr>
      <dsp:spPr>
        <a:xfrm>
          <a:off x="0" y="3169863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réussite à l’université dépend </a:t>
          </a:r>
          <a:endParaRPr lang="fr-FR" sz="2400" kern="1200" dirty="0"/>
        </a:p>
      </dsp:txBody>
      <dsp:txXfrm>
        <a:off x="0" y="3169863"/>
        <a:ext cx="2699766" cy="150837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65357B-54B3-4C7F-B6A9-EDFB8B5312AA}">
      <dsp:nvSpPr>
        <dsp:cNvPr id="0" name=""/>
        <dsp:cNvSpPr/>
      </dsp:nvSpPr>
      <dsp:spPr>
        <a:xfrm>
          <a:off x="71999" y="432037"/>
          <a:ext cx="2699766" cy="424849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kern="1200" dirty="0">
            <a:solidFill>
              <a:schemeClr val="bg1"/>
            </a:solidFill>
          </a:endParaRPr>
        </a:p>
      </dsp:txBody>
      <dsp:txXfrm>
        <a:off x="71999" y="432037"/>
        <a:ext cx="2699766" cy="424849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634397" y="-1883681"/>
          <a:ext cx="110919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96/184 répondants sont </a:t>
          </a:r>
          <a:r>
            <a:rPr lang="fr-FR" sz="1100" kern="1200" dirty="0" smtClean="0"/>
            <a:t>satisfaits des informations, de l’accueil et de l’accompagnement dont ils ont bénéficié avant les inscriptions (réunions de rentrée, accueil des bacheliers…).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À la rentrée 2012/2013, </a:t>
          </a:r>
          <a:r>
            <a:rPr lang="fr-FR" sz="1100" kern="1200" dirty="0" smtClean="0"/>
            <a:t>34 répondants </a:t>
          </a:r>
          <a:r>
            <a:rPr lang="fr-FR" sz="1100" kern="1200" dirty="0" smtClean="0"/>
            <a:t>ont bénéficié du dispositif de parrainage. </a:t>
          </a:r>
          <a:r>
            <a:rPr lang="fr-FR" sz="1100" kern="1200" dirty="0" smtClean="0">
              <a:solidFill>
                <a:schemeClr val="tx1"/>
              </a:solidFill>
            </a:rPr>
            <a:t>Parmi eux, </a:t>
          </a:r>
          <a:r>
            <a:rPr lang="fr-FR" sz="1100" kern="1200" dirty="0" smtClean="0">
              <a:solidFill>
                <a:schemeClr val="tx1"/>
              </a:solidFill>
            </a:rPr>
            <a:t>28 ont </a:t>
          </a:r>
          <a:r>
            <a:rPr lang="fr-FR" sz="1100" kern="1200" dirty="0" smtClean="0">
              <a:solidFill>
                <a:schemeClr val="tx1"/>
              </a:solidFill>
            </a:rPr>
            <a:t>participé à la visite du campus et jugent ce dispositif satisfaisant et utile.</a:t>
          </a:r>
          <a:endParaRPr lang="fr-FR" sz="1100" kern="1200" dirty="0">
            <a:solidFill>
              <a:schemeClr val="tx1"/>
            </a:solidFill>
          </a:endParaRPr>
        </a:p>
      </dsp:txBody>
      <dsp:txXfrm rot="5400000">
        <a:off x="4634397" y="-1883681"/>
        <a:ext cx="1109195" cy="4880252"/>
      </dsp:txXfrm>
    </dsp:sp>
    <dsp:sp modelId="{ED65357B-54B3-4C7F-B6A9-EDFB8B5312AA}">
      <dsp:nvSpPr>
        <dsp:cNvPr id="0" name=""/>
        <dsp:cNvSpPr/>
      </dsp:nvSpPr>
      <dsp:spPr>
        <a:xfrm>
          <a:off x="3726" y="2250"/>
          <a:ext cx="2745141" cy="110838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L’accueil et l’accompagnement à la rentrée</a:t>
          </a:r>
          <a:endParaRPr lang="fr-FR" sz="2400" kern="1200" dirty="0"/>
        </a:p>
      </dsp:txBody>
      <dsp:txXfrm>
        <a:off x="3726" y="2250"/>
        <a:ext cx="2745141" cy="1108388"/>
      </dsp:txXfrm>
    </dsp:sp>
    <dsp:sp modelId="{A6723134-DB7F-4244-A7F5-DD68258B3C8C}">
      <dsp:nvSpPr>
        <dsp:cNvPr id="0" name=""/>
        <dsp:cNvSpPr/>
      </dsp:nvSpPr>
      <dsp:spPr>
        <a:xfrm rot="5400000">
          <a:off x="4558472" y="-519228"/>
          <a:ext cx="1261044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Seulement 58 étudiants envisagent </a:t>
          </a:r>
          <a:r>
            <a:rPr lang="fr-FR" sz="1100" kern="1200" dirty="0" smtClean="0"/>
            <a:t>d’adhérer à une association étudiante.</a:t>
          </a:r>
          <a:endParaRPr lang="fr-FR" sz="10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49 souhaitent </a:t>
          </a:r>
          <a:r>
            <a:rPr lang="fr-FR" sz="1100" kern="1200" dirty="0" smtClean="0"/>
            <a:t>participer à des activités organisées par leur département (foyer, théâtre…).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127 pensent </a:t>
          </a:r>
          <a:r>
            <a:rPr lang="fr-FR" sz="1100" kern="1200" dirty="0" smtClean="0"/>
            <a:t>fréquenter la bibliothèque de l’UFR. 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108 envisagent </a:t>
          </a:r>
          <a:r>
            <a:rPr lang="fr-FR" sz="1100" kern="1200" dirty="0" smtClean="0"/>
            <a:t>de se rendre régulièrement à la bibliothèque centrale.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164 ont </a:t>
          </a:r>
          <a:r>
            <a:rPr lang="fr-FR" sz="1100" kern="1200" dirty="0" smtClean="0"/>
            <a:t>activé leur ENT et messagerie étudiante.</a:t>
          </a:r>
          <a:endParaRPr lang="fr-FR" sz="1100" kern="1200" dirty="0"/>
        </a:p>
      </dsp:txBody>
      <dsp:txXfrm rot="5400000">
        <a:off x="4558472" y="-519228"/>
        <a:ext cx="1261044" cy="4880252"/>
      </dsp:txXfrm>
    </dsp:sp>
    <dsp:sp modelId="{8E1C7C36-B28E-463E-9B7C-CBD4F4A7DFE7}">
      <dsp:nvSpPr>
        <dsp:cNvPr id="0" name=""/>
        <dsp:cNvSpPr/>
      </dsp:nvSpPr>
      <dsp:spPr>
        <a:xfrm>
          <a:off x="3726" y="1166462"/>
          <a:ext cx="2745141" cy="1508871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vie étudiante sur le campus</a:t>
          </a:r>
          <a:endParaRPr lang="fr-FR" sz="2400" kern="1200" dirty="0"/>
        </a:p>
      </dsp:txBody>
      <dsp:txXfrm>
        <a:off x="3726" y="1166462"/>
        <a:ext cx="2745141" cy="1508871"/>
      </dsp:txXfrm>
    </dsp:sp>
    <dsp:sp modelId="{50280043-6F05-48F6-B393-3A364DC4C2EB}">
      <dsp:nvSpPr>
        <dsp:cNvPr id="0" name=""/>
        <dsp:cNvSpPr/>
      </dsp:nvSpPr>
      <dsp:spPr>
        <a:xfrm rot="5400000">
          <a:off x="4584974" y="876707"/>
          <a:ext cx="1185036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159/184 répondants </a:t>
          </a:r>
          <a:r>
            <a:rPr lang="fr-FR" sz="1100" kern="1200" dirty="0" smtClean="0"/>
            <a:t>ont recherché des informations avant leur inscription.</a:t>
          </a:r>
          <a:endParaRPr lang="fr-FR" sz="8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99 </a:t>
          </a:r>
          <a:r>
            <a:rPr lang="fr-FR" sz="1100" kern="1200" dirty="0" smtClean="0"/>
            <a:t>ont consulté le site internet pour se documenter sur la formation et les procédures d’inscription.</a:t>
          </a:r>
          <a:endParaRPr lang="fr-FR" sz="8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77 </a:t>
          </a:r>
          <a:r>
            <a:rPr lang="fr-FR" sz="1100" kern="1200" dirty="0" smtClean="0"/>
            <a:t>ont assisté une journée de découverte de l’université lorsqu’ils étaient en première.</a:t>
          </a: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50 </a:t>
          </a:r>
          <a:r>
            <a:rPr lang="fr-FR" sz="1100" kern="1200" dirty="0" smtClean="0"/>
            <a:t>sont allés au salon </a:t>
          </a:r>
          <a:r>
            <a:rPr lang="fr-FR" sz="1100" kern="1200" dirty="0" err="1" smtClean="0"/>
            <a:t>Infosup</a:t>
          </a:r>
          <a:r>
            <a:rPr lang="fr-FR" sz="1100" kern="1200" dirty="0" smtClean="0"/>
            <a:t>.</a:t>
          </a:r>
          <a:endParaRPr lang="fr-FR" sz="1100" kern="1200" dirty="0"/>
        </a:p>
      </dsp:txBody>
      <dsp:txXfrm rot="5400000">
        <a:off x="4584974" y="876707"/>
        <a:ext cx="1185036" cy="4880252"/>
      </dsp:txXfrm>
    </dsp:sp>
    <dsp:sp modelId="{D26BBCC6-3BAD-4683-92E0-56281F08A9CC}">
      <dsp:nvSpPr>
        <dsp:cNvPr id="0" name=""/>
        <dsp:cNvSpPr/>
      </dsp:nvSpPr>
      <dsp:spPr>
        <a:xfrm>
          <a:off x="75661" y="2799136"/>
          <a:ext cx="2745141" cy="110838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Les sources d’informations </a:t>
          </a:r>
          <a:endParaRPr lang="fr-FR" sz="2400" kern="1200" dirty="0"/>
        </a:p>
      </dsp:txBody>
      <dsp:txXfrm>
        <a:off x="75661" y="2799136"/>
        <a:ext cx="2745141" cy="1108388"/>
      </dsp:txXfrm>
    </dsp:sp>
    <dsp:sp modelId="{300B1ECE-07E9-4254-A025-1B430ECCE2DB}">
      <dsp:nvSpPr>
        <dsp:cNvPr id="0" name=""/>
        <dsp:cNvSpPr/>
      </dsp:nvSpPr>
      <dsp:spPr>
        <a:xfrm rot="5400000">
          <a:off x="4619238" y="2100838"/>
          <a:ext cx="1139512" cy="48802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12 répondants </a:t>
          </a:r>
          <a:r>
            <a:rPr lang="fr-FR" sz="1100" kern="1200" dirty="0" smtClean="0"/>
            <a:t>déclarent avoir bénéficié de conseils sur le choix de la discipline.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Parmi eux, tous ont tenu compte des conseils d’orientation donnés dans le cadre de l’orientation active.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/>
        </a:p>
      </dsp:txBody>
      <dsp:txXfrm rot="5400000">
        <a:off x="4619238" y="2100838"/>
        <a:ext cx="1139512" cy="4880252"/>
      </dsp:txXfrm>
    </dsp:sp>
    <dsp:sp modelId="{F49B9222-0EC8-4BE7-8634-2BC82E562347}">
      <dsp:nvSpPr>
        <dsp:cNvPr id="0" name=""/>
        <dsp:cNvSpPr/>
      </dsp:nvSpPr>
      <dsp:spPr>
        <a:xfrm>
          <a:off x="3726" y="3975498"/>
          <a:ext cx="2745141" cy="1130933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L’aide à l’orientation</a:t>
          </a:r>
          <a:endParaRPr lang="fr-FR" sz="2400" kern="1200" dirty="0"/>
        </a:p>
      </dsp:txBody>
      <dsp:txXfrm>
        <a:off x="3726" y="3975498"/>
        <a:ext cx="2745141" cy="1130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040B4-96F6-4AD9-B869-7CB9D14C6380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6DD7B-A54E-4A9D-B866-56818E2F9D2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17689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6DD7B-A54E-4A9D-B866-56818E2F9D2D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89952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0F7D-35F5-4FBB-B575-29D4BD513B21}" type="datetimeFigureOut">
              <a:rPr lang="fr-FR" smtClean="0"/>
              <a:pPr/>
              <a:t>27/02/2013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1A84-7503-48E9-945C-0DBE8F8DCDA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619672" y="1052736"/>
            <a:ext cx="6995120" cy="4320480"/>
          </a:xfrm>
          <a:ln>
            <a:noFill/>
          </a:ln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-FR" b="1" dirty="0">
                <a:solidFill>
                  <a:srgbClr val="0000FF"/>
                </a:solidFill>
              </a:rPr>
              <a:t/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 smtClean="0">
                <a:solidFill>
                  <a:srgbClr val="0000FF"/>
                </a:solidFill>
              </a:rPr>
              <a:t>Les </a:t>
            </a:r>
            <a:r>
              <a:rPr lang="fr-FR" b="1" dirty="0">
                <a:solidFill>
                  <a:srgbClr val="0000FF"/>
                </a:solidFill>
              </a:rPr>
              <a:t>attentes et les motivations </a:t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du public </a:t>
            </a:r>
            <a:r>
              <a:rPr lang="fr-FR" b="1" dirty="0" smtClean="0">
                <a:solidFill>
                  <a:srgbClr val="0000FF"/>
                </a:solidFill>
              </a:rPr>
              <a:t>entrant</a:t>
            </a:r>
          </a:p>
          <a:p>
            <a:pPr algn="ctr">
              <a:spcBef>
                <a:spcPts val="0"/>
              </a:spcBef>
              <a:buNone/>
            </a:pPr>
            <a:r>
              <a:rPr lang="fr-FR" b="1" dirty="0" smtClean="0">
                <a:solidFill>
                  <a:srgbClr val="0000FF"/>
                </a:solidFill>
              </a:rPr>
              <a:t>en 1ere année de Licence </a:t>
            </a: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sz="2800" i="1" dirty="0" smtClean="0">
                <a:solidFill>
                  <a:srgbClr val="0000FF"/>
                </a:solidFill>
              </a:rPr>
              <a:t>Département </a:t>
            </a:r>
            <a:endParaRPr lang="fr-FR" sz="2800" i="1" dirty="0" smtClean="0">
              <a:solidFill>
                <a:srgbClr val="0000FF"/>
              </a:solidFill>
            </a:endParaRPr>
          </a:p>
          <a:p>
            <a:pPr algn="ctr">
              <a:spcBef>
                <a:spcPts val="0"/>
              </a:spcBef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Langues </a:t>
            </a:r>
            <a:r>
              <a:rPr lang="fr-FR" sz="2800" i="1" dirty="0" smtClean="0">
                <a:solidFill>
                  <a:srgbClr val="0000FF"/>
                </a:solidFill>
              </a:rPr>
              <a:t>Étrangères Appliquées (LEA)</a:t>
            </a:r>
          </a:p>
          <a:p>
            <a:pPr algn="ctr"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Rentrée  2012</a:t>
            </a:r>
          </a:p>
          <a:p>
            <a:endParaRPr lang="fr-FR" dirty="0"/>
          </a:p>
        </p:txBody>
      </p:sp>
      <p:pic>
        <p:nvPicPr>
          <p:cNvPr id="7" name="Image 6" descr="logo UT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40352" y="5949280"/>
            <a:ext cx="952500" cy="73342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79712" y="6012577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00CC"/>
                </a:solidFill>
              </a:rPr>
              <a:t>Direction de l’Evaluation, des Etudes et de la Prospective</a:t>
            </a:r>
          </a:p>
          <a:p>
            <a:r>
              <a:rPr lang="fr-FR" sz="1600" b="1" dirty="0" smtClean="0">
                <a:solidFill>
                  <a:srgbClr val="0000CC"/>
                </a:solidFill>
              </a:rPr>
              <a:t>Observatoire de la Vie Etudiante</a:t>
            </a:r>
            <a:endParaRPr lang="fr-FR" sz="1600" b="1" dirty="0">
              <a:solidFill>
                <a:srgbClr val="0000CC"/>
              </a:solidFill>
            </a:endParaRPr>
          </a:p>
        </p:txBody>
      </p:sp>
      <p:pic>
        <p:nvPicPr>
          <p:cNvPr id="11" name="Image 10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4462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651632" y="188640"/>
            <a:ext cx="6664784" cy="562074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/>
              <a:t>Le profil des répondants</a:t>
            </a:r>
            <a:endParaRPr lang="fr-FR" sz="3200" dirty="0"/>
          </a:p>
        </p:txBody>
      </p:sp>
      <p:graphicFrame>
        <p:nvGraphicFramePr>
          <p:cNvPr id="9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8249962"/>
              </p:ext>
            </p:extLst>
          </p:nvPr>
        </p:nvGraphicFramePr>
        <p:xfrm>
          <a:off x="1547664" y="692696"/>
          <a:ext cx="749935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4716016" y="980728"/>
            <a:ext cx="3960440" cy="5256584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endParaRPr lang="fr-FR" sz="100" dirty="0" smtClean="0"/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Les répondants du Département </a:t>
            </a:r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Langues Étrangères Appliquées</a:t>
            </a:r>
            <a:endParaRPr lang="fr-FR" sz="1200" dirty="0" smtClean="0"/>
          </a:p>
          <a:p>
            <a:pPr algn="just"/>
            <a:r>
              <a:rPr lang="fr-FR" sz="1200" dirty="0" smtClean="0"/>
              <a:t>L’enquête sur les attentes et motivations des étudiants inscrits en L1 a débuté en septembre 2012. </a:t>
            </a:r>
          </a:p>
          <a:p>
            <a:pPr algn="just"/>
            <a:r>
              <a:rPr lang="fr-FR" sz="1200" dirty="0" smtClean="0"/>
              <a:t>Sur </a:t>
            </a:r>
            <a:r>
              <a:rPr lang="fr-FR" sz="1200" dirty="0" smtClean="0">
                <a:solidFill>
                  <a:schemeClr val="tx1"/>
                </a:solidFill>
              </a:rPr>
              <a:t>les 911 inscrits </a:t>
            </a:r>
            <a:r>
              <a:rPr lang="fr-FR" sz="1200" dirty="0" smtClean="0"/>
              <a:t>en L1, </a:t>
            </a:r>
            <a:r>
              <a:rPr lang="fr-FR" sz="1200" dirty="0" smtClean="0"/>
              <a:t>184* </a:t>
            </a:r>
            <a:r>
              <a:rPr lang="fr-FR" sz="1200" dirty="0" smtClean="0"/>
              <a:t>ont répondu à l’enquête soit un taux de réponse de 20%</a:t>
            </a:r>
          </a:p>
          <a:p>
            <a:pPr algn="just"/>
            <a:endParaRPr lang="fr-FR" sz="600" dirty="0" smtClean="0"/>
          </a:p>
          <a:p>
            <a:pPr algn="just"/>
            <a:r>
              <a:rPr lang="fr-FR" sz="1200" dirty="0" smtClean="0"/>
              <a:t>142/184 </a:t>
            </a:r>
            <a:r>
              <a:rPr lang="fr-FR" sz="1200" dirty="0" smtClean="0"/>
              <a:t>sont des femmes.</a:t>
            </a:r>
          </a:p>
          <a:p>
            <a:pPr algn="just"/>
            <a:endParaRPr lang="fr-FR" sz="500" dirty="0" smtClean="0"/>
          </a:p>
          <a:p>
            <a:pPr algn="just"/>
            <a:r>
              <a:rPr lang="fr-FR" sz="1200" dirty="0" smtClean="0"/>
              <a:t>Pour tous, le titre d’accès à l’université est le </a:t>
            </a:r>
            <a:r>
              <a:rPr lang="fr-FR" sz="1200" dirty="0" smtClean="0"/>
              <a:t>baccalauréat. 106 répondants </a:t>
            </a:r>
            <a:r>
              <a:rPr lang="fr-FR" sz="1200" dirty="0" smtClean="0"/>
              <a:t>sont des bacheliers de l’année 2012. </a:t>
            </a:r>
          </a:p>
          <a:p>
            <a:pPr algn="just"/>
            <a:r>
              <a:rPr lang="fr-FR" sz="1200" dirty="0" smtClean="0"/>
              <a:t>124 ont obtenu un baccalauréat général</a:t>
            </a:r>
            <a:r>
              <a:rPr lang="fr-FR" sz="1200" dirty="0" smtClean="0">
                <a:solidFill>
                  <a:schemeClr val="tx1"/>
                </a:solidFill>
              </a:rPr>
              <a:t>, </a:t>
            </a:r>
            <a:r>
              <a:rPr lang="fr-FR" sz="1200" dirty="0" smtClean="0"/>
              <a:t>41 ont un bac technologique et 17 ont un bac professionnel, 1 a obtenu un bac international.</a:t>
            </a:r>
          </a:p>
          <a:p>
            <a:pPr algn="just"/>
            <a:r>
              <a:rPr lang="fr-FR" sz="1200" dirty="0" smtClean="0"/>
              <a:t>85 ont eu une mention au bac.</a:t>
            </a:r>
          </a:p>
          <a:p>
            <a:pPr algn="just"/>
            <a:endParaRPr lang="fr-FR" sz="600" dirty="0" smtClean="0"/>
          </a:p>
          <a:p>
            <a:pPr algn="just"/>
            <a:r>
              <a:rPr lang="fr-FR" sz="1200" dirty="0" smtClean="0"/>
              <a:t>102 sont </a:t>
            </a:r>
            <a:r>
              <a:rPr lang="fr-FR" sz="1200" dirty="0" smtClean="0"/>
              <a:t>boursiers.</a:t>
            </a:r>
          </a:p>
          <a:p>
            <a:pPr algn="just"/>
            <a:endParaRPr lang="fr-FR" sz="700" dirty="0"/>
          </a:p>
          <a:p>
            <a:pPr algn="just"/>
            <a:r>
              <a:rPr lang="fr-FR" sz="1200" dirty="0" smtClean="0"/>
              <a:t>21</a:t>
            </a:r>
            <a:r>
              <a:rPr lang="fr-FR" sz="1200" dirty="0" smtClean="0"/>
              <a:t> </a:t>
            </a:r>
            <a:r>
              <a:rPr lang="fr-FR" sz="1200" dirty="0" smtClean="0"/>
              <a:t>exercent une activité salariée pendant leurs études.</a:t>
            </a:r>
          </a:p>
          <a:p>
            <a:pPr algn="just">
              <a:buFont typeface="Arial" pitchFamily="34" charset="0"/>
              <a:buChar char="•"/>
            </a:pPr>
            <a:endParaRPr lang="fr-FR" sz="600" dirty="0"/>
          </a:p>
          <a:p>
            <a:pPr algn="just"/>
            <a:r>
              <a:rPr lang="fr-FR" sz="1200" dirty="0" smtClean="0"/>
              <a:t>En fin de terminale certains envisageaient de s’inscrire </a:t>
            </a:r>
          </a:p>
          <a:p>
            <a:pPr algn="just">
              <a:buFontTx/>
              <a:buChar char="-"/>
            </a:pPr>
            <a:r>
              <a:rPr lang="fr-FR" sz="1200" dirty="0" smtClean="0"/>
              <a:t>en </a:t>
            </a:r>
            <a:r>
              <a:rPr lang="fr-FR" sz="1200" dirty="0" smtClean="0"/>
              <a:t>BTS (46), </a:t>
            </a:r>
            <a:r>
              <a:rPr lang="fr-FR" sz="1200" dirty="0"/>
              <a:t>dans une </a:t>
            </a:r>
            <a:r>
              <a:rPr lang="fr-FR" sz="1200" dirty="0" smtClean="0"/>
              <a:t>école de commerce (8), </a:t>
            </a:r>
            <a:r>
              <a:rPr lang="fr-FR" sz="1200" dirty="0"/>
              <a:t>dans </a:t>
            </a:r>
            <a:r>
              <a:rPr lang="fr-FR" sz="1200" dirty="0" smtClean="0"/>
              <a:t>une autre formation (22), en DUT (19), dans une école des métiers du secteur social (6), en IEP (15) dans une école d’art (10</a:t>
            </a:r>
            <a:r>
              <a:rPr lang="fr-FR" sz="1200" dirty="0" smtClean="0"/>
              <a:t>).</a:t>
            </a:r>
          </a:p>
          <a:p>
            <a:pPr algn="just">
              <a:buFontTx/>
              <a:buChar char="-"/>
            </a:pPr>
            <a:endParaRPr lang="fr-FR" sz="600" dirty="0" smtClean="0"/>
          </a:p>
          <a:p>
            <a:pPr algn="just"/>
            <a:r>
              <a:rPr lang="fr-FR" sz="1200" dirty="0" smtClean="0">
                <a:solidFill>
                  <a:schemeClr val="tx1"/>
                </a:solidFill>
              </a:rPr>
              <a:t>* </a:t>
            </a:r>
            <a:r>
              <a:rPr lang="fr-FR" sz="900" i="1" dirty="0" smtClean="0">
                <a:solidFill>
                  <a:schemeClr val="tx1"/>
                </a:solidFill>
              </a:rPr>
              <a:t>Compte tenu du nombre de répondants, les donn</a:t>
            </a:r>
            <a:r>
              <a:rPr lang="fr-FR" sz="900" i="1" dirty="0" smtClean="0">
                <a:solidFill>
                  <a:schemeClr val="tx1"/>
                </a:solidFill>
              </a:rPr>
              <a:t>ées chiffrées ne sont pas significatives.</a:t>
            </a:r>
            <a:endParaRPr lang="fr-FR" sz="1200" i="1" dirty="0" smtClean="0">
              <a:solidFill>
                <a:schemeClr val="tx1"/>
              </a:solidFill>
            </a:endParaRPr>
          </a:p>
          <a:p>
            <a:pPr algn="just"/>
            <a:endParaRPr lang="fr-FR" sz="600" dirty="0" smtClean="0">
              <a:solidFill>
                <a:schemeClr val="tx1"/>
              </a:solidFill>
            </a:endParaRPr>
          </a:p>
          <a:p>
            <a:pPr algn="just"/>
            <a:endParaRPr lang="fr-FR" sz="1400" dirty="0"/>
          </a:p>
        </p:txBody>
      </p:sp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8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4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Les motifs de l’inscription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47445228"/>
              </p:ext>
            </p:extLst>
          </p:nvPr>
        </p:nvGraphicFramePr>
        <p:xfrm>
          <a:off x="1259632" y="1196752"/>
          <a:ext cx="763284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 représentations de l’université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756065957"/>
              </p:ext>
            </p:extLst>
          </p:nvPr>
        </p:nvGraphicFramePr>
        <p:xfrm>
          <a:off x="1331640" y="1268760"/>
          <a:ext cx="749935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</a:t>
            </a: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attentes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331640" y="980728"/>
          <a:ext cx="749935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4211960" y="1412776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55976" y="1547210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de réaliser un projet d’études long (master)</a:t>
            </a:r>
            <a:endParaRPr lang="fr-FR" sz="1400" dirty="0"/>
          </a:p>
        </p:txBody>
      </p:sp>
      <p:sp>
        <p:nvSpPr>
          <p:cNvPr id="10" name="Rectangle à coins arrondis 9"/>
          <p:cNvSpPr/>
          <p:nvPr/>
        </p:nvSpPr>
        <p:spPr>
          <a:xfrm>
            <a:off x="4211960" y="3068960"/>
            <a:ext cx="4320480" cy="100811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4355976" y="3140968"/>
            <a:ext cx="39604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de renforcer sa culture générale, de développer le sens critique et de construire un projet individualisé tout au long du parcours d’études.</a:t>
            </a:r>
            <a:endParaRPr lang="fr-FR" sz="1400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4211960" y="2276872"/>
            <a:ext cx="4320480" cy="72008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355976" y="2276872"/>
            <a:ext cx="39604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offrir la possibilité d’acquérir des compétences nouvelles, de se préparer exercer un métier dans le domaine étudié. </a:t>
            </a:r>
            <a:endParaRPr lang="fr-FR" sz="14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4211960" y="4221087"/>
            <a:ext cx="4392488" cy="136815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355976" y="4293096"/>
            <a:ext cx="39604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La première année est parfois considérée comme une année de transition entre deux situations durant laquelle la formation universitaire doit permettre d’approfondir des connaissances et de préparer une réorientation.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 approche de l’UTM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489279486"/>
              </p:ext>
            </p:extLst>
          </p:nvPr>
        </p:nvGraphicFramePr>
        <p:xfrm>
          <a:off x="1259632" y="908720"/>
          <a:ext cx="763284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Nous retenons </a:t>
            </a: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que</a:t>
            </a:r>
            <a:r>
              <a:rPr lang="fr-FR" sz="2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</a:t>
            </a: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…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331640" y="836712"/>
            <a:ext cx="7355160" cy="528945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fr-FR" sz="1400" b="1" dirty="0" smtClean="0"/>
              <a:t>L’Université de Toulouse II-Le Mirail, un vrai choix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dirty="0" smtClean="0"/>
              <a:t>Pour 53% des répondants, l’UTM représente le premier choix d’études après le bac.</a:t>
            </a:r>
            <a:endParaRPr lang="fr-FR" sz="700" dirty="0" smtClean="0"/>
          </a:p>
          <a:p>
            <a:pPr marL="0" indent="0" algn="just">
              <a:buNone/>
            </a:pPr>
            <a:r>
              <a:rPr lang="fr-FR" sz="1400" dirty="0" smtClean="0"/>
              <a:t>83% des futurs étudiants se renseignent sur la formation avant de faire leur choix.</a:t>
            </a:r>
          </a:p>
          <a:p>
            <a:pPr marL="0" lvl="0" indent="0" algn="just">
              <a:buNone/>
            </a:pPr>
            <a:r>
              <a:rPr lang="fr-FR" sz="1400" dirty="0" smtClean="0"/>
              <a:t>Pour 70% des répondants, la filière choisie correspond à un intérêt pour la discipline.</a:t>
            </a:r>
          </a:p>
          <a:p>
            <a:pPr marL="0" indent="0" algn="just">
              <a:buNone/>
            </a:pPr>
            <a:r>
              <a:rPr lang="fr-FR" sz="1400" dirty="0" smtClean="0"/>
              <a:t>47% des répondants envisagent de suivre un parcours d’études long (master 2).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L’importance du projet professionnel</a:t>
            </a:r>
          </a:p>
          <a:p>
            <a:pPr marL="0" indent="0" algn="just">
              <a:buNone/>
            </a:pPr>
            <a:r>
              <a:rPr lang="fr-FR" sz="1400" dirty="0" smtClean="0"/>
              <a:t>La formation universitaire, du moins en 1ere année, permet, selon eux, de consolider et d’acquérir des connaissances et des compétences nécessaires à la réalisation d’un projet professionnel.</a:t>
            </a:r>
          </a:p>
          <a:p>
            <a:pPr lvl="0" algn="just">
              <a:buNone/>
            </a:pPr>
            <a:r>
              <a:rPr lang="fr-FR" sz="1400" dirty="0" smtClean="0"/>
              <a:t>51% se sont informés sur les débouchés de la discipline ou du domaine.</a:t>
            </a:r>
          </a:p>
          <a:p>
            <a:pPr lvl="0" algn="just">
              <a:buNone/>
            </a:pPr>
            <a:r>
              <a:rPr lang="fr-FR" sz="1400" dirty="0" smtClean="0"/>
              <a:t>52% ont un projet professionnel précis.</a:t>
            </a:r>
          </a:p>
          <a:p>
            <a:pPr lvl="0">
              <a:buNone/>
            </a:pPr>
            <a:r>
              <a:rPr lang="fr-FR" sz="1400" dirty="0" smtClean="0"/>
              <a:t>Pour 35% des répondants, la discipline est utile pour réaliser leur projet professionnel.</a:t>
            </a:r>
          </a:p>
          <a:p>
            <a:pPr lvl="0">
              <a:buNone/>
            </a:pPr>
            <a:r>
              <a:rPr lang="fr-FR" sz="1400" dirty="0" smtClean="0"/>
              <a:t>pour 62,5% d’entre eux, le niveau universitaire obtenu à la fin des études aura un impact sur l’accès à l’emploi.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Le premier semestre, véritable enjeu de la réussite </a:t>
            </a:r>
          </a:p>
          <a:p>
            <a:pPr marL="0" lvl="0" indent="0" algn="just">
              <a:buNone/>
            </a:pPr>
            <a:r>
              <a:rPr lang="fr-FR" sz="1400" dirty="0" smtClean="0"/>
              <a:t>Les étudiants pensent que la réussite à l’université dépend essentiellement de la motivation, de l’assiduité et du travail régulier</a:t>
            </a:r>
            <a:r>
              <a:rPr lang="fr-FR" sz="1400" dirty="0"/>
              <a:t>. </a:t>
            </a:r>
            <a:endParaRPr lang="fr-FR" sz="1400" dirty="0" smtClean="0"/>
          </a:p>
          <a:p>
            <a:pPr marL="0" indent="0" algn="just">
              <a:buNone/>
            </a:pPr>
            <a:r>
              <a:rPr lang="fr-FR" sz="1400" dirty="0" smtClean="0"/>
              <a:t>Une étude de l’OVE sur la réussite en L1, montre que la réussite du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est primordiale pour la suite du cursus. En effet, 84% des étudiants qui valident leur 1ère année ont validé leur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à la session 1. Une fois la 1ère année validée, les taux de présence et de réussite en licence sont très bons.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L’université comme révélateur de l’autonomie</a:t>
            </a:r>
          </a:p>
          <a:p>
            <a:pPr marL="0" indent="0" algn="just">
              <a:buNone/>
            </a:pPr>
            <a:r>
              <a:rPr lang="fr-FR" sz="1400" dirty="0" smtClean="0"/>
              <a:t>60% des répondants envisagent l’université comme un lieu révélateur de leur autonomie dans tous les sens du terme. Ils sont 11,5% à exercer une activité salariée d’environ 20h par semaine pour financer cette autonomie et plus particulièrement leurs </a:t>
            </a:r>
            <a:r>
              <a:rPr lang="fr-FR" sz="1400" dirty="0" smtClean="0"/>
              <a:t>études.</a:t>
            </a:r>
            <a:endParaRPr lang="fr-FR" sz="1400" dirty="0" smtClean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endParaRPr lang="fr-FR" sz="1200" i="1" dirty="0" smtClean="0"/>
          </a:p>
          <a:p>
            <a:pPr marL="0" indent="0" algn="just">
              <a:buNone/>
            </a:pPr>
            <a:r>
              <a:rPr lang="fr-FR" sz="1200" i="1" dirty="0" smtClean="0"/>
              <a:t>*compte tenu de l</a:t>
            </a:r>
            <a:r>
              <a:rPr lang="fr-FR" sz="1200" i="1" dirty="0" smtClean="0"/>
              <a:t>’effectif des répondants, les données chiffrées ne sont pas significatives.</a:t>
            </a:r>
            <a:endParaRPr lang="fr-FR" sz="12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768</TotalTime>
  <Words>1207</Words>
  <Application>Microsoft Office PowerPoint</Application>
  <PresentationFormat>Affichage à l'écran (4:3)</PresentationFormat>
  <Paragraphs>127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Le profil des répondants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Cecile CADENE</dc:creator>
  <cp:lastModifiedBy>Cecile CADENE</cp:lastModifiedBy>
  <cp:revision>70</cp:revision>
  <dcterms:created xsi:type="dcterms:W3CDTF">2012-11-30T14:18:21Z</dcterms:created>
  <dcterms:modified xsi:type="dcterms:W3CDTF">2013-02-27T13:09:30Z</dcterms:modified>
</cp:coreProperties>
</file>