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diagrams/layout5.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ppt/diagrams/drawing5.xml" ContentType="application/vnd.ms-office.drawingml.diagramDrawing+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7" r:id="rId2"/>
    <p:sldId id="258" r:id="rId3"/>
    <p:sldId id="261" r:id="rId4"/>
    <p:sldId id="259" r:id="rId5"/>
    <p:sldId id="260" r:id="rId6"/>
    <p:sldId id="262" r:id="rId7"/>
    <p:sldId id="267" r:id="rId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487" autoAdjust="0"/>
  </p:normalViewPr>
  <p:slideViewPr>
    <p:cSldViewPr>
      <p:cViewPr>
        <p:scale>
          <a:sx n="140" d="100"/>
          <a:sy n="140" d="100"/>
        </p:scale>
        <p:origin x="-186" y="148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32C0C2-A6DE-44CE-A63F-230E538FEFD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fr-FR"/>
        </a:p>
      </dgm:t>
    </dgm:pt>
    <dgm:pt modelId="{D07984D9-7BC1-44F2-820E-961F0357FD3B}">
      <dgm:prSet phldrT="[Texte]"/>
      <dgm:spPr>
        <a:solidFill>
          <a:srgbClr val="00B0F0"/>
        </a:solidFill>
        <a:ln>
          <a:noFill/>
        </a:ln>
      </dgm:spPr>
      <dgm:t>
        <a:bodyPr/>
        <a:lstStyle/>
        <a:p>
          <a:r>
            <a:rPr lang="fr-FR" b="1" dirty="0" smtClean="0"/>
            <a:t>Effectif total 2012/2013</a:t>
          </a:r>
        </a:p>
        <a:p>
          <a:r>
            <a:rPr lang="fr-FR" dirty="0" smtClean="0"/>
            <a:t>23 541 étudiants </a:t>
          </a:r>
        </a:p>
        <a:p>
          <a:r>
            <a:rPr lang="fr-FR" dirty="0" smtClean="0"/>
            <a:t>33% d’hommes</a:t>
          </a:r>
        </a:p>
        <a:p>
          <a:r>
            <a:rPr lang="fr-FR" dirty="0" smtClean="0"/>
            <a:t>67% de femmes</a:t>
          </a:r>
        </a:p>
        <a:p>
          <a:r>
            <a:rPr lang="fr-FR" dirty="0" smtClean="0"/>
            <a:t>5 950 étudiants inscrits </a:t>
          </a:r>
        </a:p>
        <a:p>
          <a:r>
            <a:rPr lang="fr-FR" smtClean="0"/>
            <a:t>en L1 soit 25% de l’effectif total</a:t>
          </a:r>
          <a:endParaRPr lang="fr-FR" dirty="0"/>
        </a:p>
      </dgm:t>
    </dgm:pt>
    <dgm:pt modelId="{A5219553-747D-4EA5-B13D-DA3CEFC8CA85}" type="parTrans" cxnId="{4EE20CAE-FEAC-4CCB-88BF-716D9B7C0328}">
      <dgm:prSet/>
      <dgm:spPr/>
      <dgm:t>
        <a:bodyPr/>
        <a:lstStyle/>
        <a:p>
          <a:endParaRPr lang="fr-FR"/>
        </a:p>
      </dgm:t>
    </dgm:pt>
    <dgm:pt modelId="{AF7701CC-D712-4E5B-A2D3-CA697A1DD254}" type="sibTrans" cxnId="{4EE20CAE-FEAC-4CCB-88BF-716D9B7C0328}">
      <dgm:prSet/>
      <dgm:spPr/>
      <dgm:t>
        <a:bodyPr/>
        <a:lstStyle/>
        <a:p>
          <a:endParaRPr lang="fr-FR"/>
        </a:p>
      </dgm:t>
    </dgm:pt>
    <dgm:pt modelId="{5057C7FE-3CD0-48E3-93F3-E65DB9AE270A}">
      <dgm:prSet phldrT="[Texte]"/>
      <dgm:spPr>
        <a:solidFill>
          <a:srgbClr val="00B0F0"/>
        </a:solidFill>
        <a:ln>
          <a:noFill/>
        </a:ln>
      </dgm:spPr>
      <dgm:t>
        <a:bodyPr/>
        <a:lstStyle/>
        <a:p>
          <a:pPr algn="ctr"/>
          <a:r>
            <a:rPr lang="fr-FR" b="1" dirty="0" smtClean="0">
              <a:solidFill>
                <a:schemeClr val="bg1"/>
              </a:solidFill>
            </a:rPr>
            <a:t>Effectif UFR LLCE  2012/2013</a:t>
          </a:r>
        </a:p>
        <a:p>
          <a:pPr algn="ctr"/>
          <a:r>
            <a:rPr lang="fr-FR" dirty="0" smtClean="0">
              <a:solidFill>
                <a:schemeClr val="bg1"/>
              </a:solidFill>
            </a:rPr>
            <a:t>5 338 étudiants </a:t>
          </a:r>
        </a:p>
        <a:p>
          <a:pPr algn="ctr"/>
          <a:r>
            <a:rPr lang="fr-FR" dirty="0" smtClean="0">
              <a:solidFill>
                <a:schemeClr val="bg1"/>
              </a:solidFill>
            </a:rPr>
            <a:t>2 061 étudiants inscrits en L1 :</a:t>
          </a:r>
        </a:p>
        <a:p>
          <a:pPr algn="ctr"/>
          <a:r>
            <a:rPr lang="fr-FR" dirty="0" smtClean="0">
              <a:solidFill>
                <a:schemeClr val="bg1"/>
              </a:solidFill>
            </a:rPr>
            <a:t>30% d’hommes</a:t>
          </a:r>
        </a:p>
        <a:p>
          <a:pPr algn="ctr"/>
          <a:r>
            <a:rPr lang="fr-FR" dirty="0" smtClean="0">
              <a:solidFill>
                <a:schemeClr val="bg1"/>
              </a:solidFill>
            </a:rPr>
            <a:t>70% de femmes</a:t>
          </a:r>
        </a:p>
        <a:p>
          <a:pPr algn="ctr"/>
          <a:r>
            <a:rPr lang="fr-FR" dirty="0" smtClean="0">
              <a:solidFill>
                <a:schemeClr val="bg1"/>
              </a:solidFill>
            </a:rPr>
            <a:t>Âge moyen : 20 ans</a:t>
          </a:r>
        </a:p>
        <a:p>
          <a:pPr algn="ctr"/>
          <a:r>
            <a:rPr lang="fr-FR" dirty="0" smtClean="0">
              <a:solidFill>
                <a:schemeClr val="bg1"/>
              </a:solidFill>
            </a:rPr>
            <a:t>40% de bacheliers</a:t>
          </a:r>
          <a:endParaRPr lang="fr-FR" dirty="0">
            <a:solidFill>
              <a:schemeClr val="bg1"/>
            </a:solidFill>
          </a:endParaRPr>
        </a:p>
      </dgm:t>
    </dgm:pt>
    <dgm:pt modelId="{8548DADC-9DFF-42D2-857C-E098EE0E8EB7}" type="parTrans" cxnId="{7CBFEC6D-B909-4EAF-83FC-8D184AB9D917}">
      <dgm:prSet/>
      <dgm:spPr/>
      <dgm:t>
        <a:bodyPr/>
        <a:lstStyle/>
        <a:p>
          <a:endParaRPr lang="fr-FR"/>
        </a:p>
      </dgm:t>
    </dgm:pt>
    <dgm:pt modelId="{5E1EABDA-5232-4908-90E1-3C15AB9E3C24}" type="sibTrans" cxnId="{7CBFEC6D-B909-4EAF-83FC-8D184AB9D917}">
      <dgm:prSet/>
      <dgm:spPr/>
      <dgm:t>
        <a:bodyPr/>
        <a:lstStyle/>
        <a:p>
          <a:endParaRPr lang="fr-FR"/>
        </a:p>
      </dgm:t>
    </dgm:pt>
    <dgm:pt modelId="{EA9C9E9A-8DB7-40ED-9A6A-F856C358746D}">
      <dgm:prSet phldrT="[Texte]"/>
      <dgm:spPr>
        <a:solidFill>
          <a:srgbClr val="00B0F0"/>
        </a:solidFill>
        <a:ln>
          <a:noFill/>
        </a:ln>
      </dgm:spPr>
      <dgm:t>
        <a:bodyPr/>
        <a:lstStyle/>
        <a:p>
          <a:r>
            <a:rPr lang="fr-FR" b="1" dirty="0" smtClean="0"/>
            <a:t>Effectif département </a:t>
          </a:r>
        </a:p>
        <a:p>
          <a:r>
            <a:rPr lang="fr-FR" b="1" dirty="0" smtClean="0"/>
            <a:t>« </a:t>
          </a:r>
          <a:r>
            <a:rPr lang="fr-FR" b="1" dirty="0" smtClean="0"/>
            <a:t>Langues étrangères</a:t>
          </a:r>
          <a:r>
            <a:rPr lang="fr-FR" b="1" dirty="0" smtClean="0"/>
            <a:t> » 2012/2013</a:t>
          </a:r>
        </a:p>
        <a:p>
          <a:r>
            <a:rPr lang="fr-FR" dirty="0" smtClean="0"/>
            <a:t>852 étudiants </a:t>
          </a:r>
        </a:p>
        <a:p>
          <a:r>
            <a:rPr lang="fr-FR" dirty="0" smtClean="0"/>
            <a:t>331 étudiants inscrits en L1 :</a:t>
          </a:r>
        </a:p>
        <a:p>
          <a:r>
            <a:rPr lang="fr-FR" dirty="0" smtClean="0"/>
            <a:t>37% d’hommes</a:t>
          </a:r>
        </a:p>
        <a:p>
          <a:r>
            <a:rPr lang="fr-FR" dirty="0" smtClean="0"/>
            <a:t>63% de femmes</a:t>
          </a:r>
        </a:p>
        <a:p>
          <a:endParaRPr lang="fr-FR" dirty="0"/>
        </a:p>
      </dgm:t>
    </dgm:pt>
    <dgm:pt modelId="{7D923910-EF98-4840-9507-062E569C086C}" type="parTrans" cxnId="{A09F0666-5F68-4162-8200-556ED9C18BEC}">
      <dgm:prSet/>
      <dgm:spPr/>
      <dgm:t>
        <a:bodyPr/>
        <a:lstStyle/>
        <a:p>
          <a:endParaRPr lang="fr-FR"/>
        </a:p>
      </dgm:t>
    </dgm:pt>
    <dgm:pt modelId="{88296209-9F4C-4EA0-BBC8-AC74B8DD13B1}" type="sibTrans" cxnId="{A09F0666-5F68-4162-8200-556ED9C18BEC}">
      <dgm:prSet/>
      <dgm:spPr/>
      <dgm:t>
        <a:bodyPr/>
        <a:lstStyle/>
        <a:p>
          <a:endParaRPr lang="fr-FR"/>
        </a:p>
      </dgm:t>
    </dgm:pt>
    <dgm:pt modelId="{322B9A81-7691-4517-8ED4-73A2DC9EF024}" type="pres">
      <dgm:prSet presAssocID="{4632C0C2-A6DE-44CE-A63F-230E538FEFD8}" presName="Name0" presStyleCnt="0">
        <dgm:presLayoutVars>
          <dgm:dir/>
          <dgm:animLvl val="lvl"/>
          <dgm:resizeHandles val="exact"/>
        </dgm:presLayoutVars>
      </dgm:prSet>
      <dgm:spPr/>
      <dgm:t>
        <a:bodyPr/>
        <a:lstStyle/>
        <a:p>
          <a:endParaRPr lang="fr-FR"/>
        </a:p>
      </dgm:t>
    </dgm:pt>
    <dgm:pt modelId="{929A6AE9-6B18-45BB-8758-1AA87C30EC2B}" type="pres">
      <dgm:prSet presAssocID="{D07984D9-7BC1-44F2-820E-961F0357FD3B}" presName="linNode" presStyleCnt="0"/>
      <dgm:spPr/>
    </dgm:pt>
    <dgm:pt modelId="{3F39E502-2F07-4F80-B98D-6C6166D93FB5}" type="pres">
      <dgm:prSet presAssocID="{D07984D9-7BC1-44F2-820E-961F0357FD3B}" presName="parentText" presStyleLbl="node1" presStyleIdx="0" presStyleCnt="3" custLinFactNeighborX="-80887" custLinFactNeighborY="3878">
        <dgm:presLayoutVars>
          <dgm:chMax val="1"/>
          <dgm:bulletEnabled val="1"/>
        </dgm:presLayoutVars>
      </dgm:prSet>
      <dgm:spPr/>
      <dgm:t>
        <a:bodyPr/>
        <a:lstStyle/>
        <a:p>
          <a:endParaRPr lang="fr-FR"/>
        </a:p>
      </dgm:t>
    </dgm:pt>
    <dgm:pt modelId="{C154FEE0-537E-47AF-9979-15EFBA979207}" type="pres">
      <dgm:prSet presAssocID="{AF7701CC-D712-4E5B-A2D3-CA697A1DD254}" presName="sp" presStyleCnt="0"/>
      <dgm:spPr/>
    </dgm:pt>
    <dgm:pt modelId="{7593E90A-B60E-4D9C-8A93-4A9A846F1D97}" type="pres">
      <dgm:prSet presAssocID="{5057C7FE-3CD0-48E3-93F3-E65DB9AE270A}" presName="linNode" presStyleCnt="0"/>
      <dgm:spPr/>
    </dgm:pt>
    <dgm:pt modelId="{A1B2FAE8-85E0-4876-877B-2C479A6C16DE}" type="pres">
      <dgm:prSet presAssocID="{5057C7FE-3CD0-48E3-93F3-E65DB9AE270A}" presName="parentText" presStyleLbl="node1" presStyleIdx="1" presStyleCnt="3" custLinFactNeighborX="-80016" custLinFactNeighborY="374">
        <dgm:presLayoutVars>
          <dgm:chMax val="1"/>
          <dgm:bulletEnabled val="1"/>
        </dgm:presLayoutVars>
      </dgm:prSet>
      <dgm:spPr/>
      <dgm:t>
        <a:bodyPr/>
        <a:lstStyle/>
        <a:p>
          <a:endParaRPr lang="fr-FR"/>
        </a:p>
      </dgm:t>
    </dgm:pt>
    <dgm:pt modelId="{DC65A000-7260-4BCE-91FF-3900AF15E200}" type="pres">
      <dgm:prSet presAssocID="{5E1EABDA-5232-4908-90E1-3C15AB9E3C24}" presName="sp" presStyleCnt="0"/>
      <dgm:spPr/>
    </dgm:pt>
    <dgm:pt modelId="{CEE8D9DA-E55C-4AC2-A635-E1293A485EDF}" type="pres">
      <dgm:prSet presAssocID="{EA9C9E9A-8DB7-40ED-9A6A-F856C358746D}" presName="linNode" presStyleCnt="0"/>
      <dgm:spPr/>
    </dgm:pt>
    <dgm:pt modelId="{43A0A384-4A19-4EC8-A392-D3517BEBF6BB}" type="pres">
      <dgm:prSet presAssocID="{EA9C9E9A-8DB7-40ED-9A6A-F856C358746D}" presName="parentText" presStyleLbl="node1" presStyleIdx="2" presStyleCnt="3" custLinFactNeighborX="-80016">
        <dgm:presLayoutVars>
          <dgm:chMax val="1"/>
          <dgm:bulletEnabled val="1"/>
        </dgm:presLayoutVars>
      </dgm:prSet>
      <dgm:spPr/>
      <dgm:t>
        <a:bodyPr/>
        <a:lstStyle/>
        <a:p>
          <a:endParaRPr lang="fr-FR"/>
        </a:p>
      </dgm:t>
    </dgm:pt>
  </dgm:ptLst>
  <dgm:cxnLst>
    <dgm:cxn modelId="{4EE20CAE-FEAC-4CCB-88BF-716D9B7C0328}" srcId="{4632C0C2-A6DE-44CE-A63F-230E538FEFD8}" destId="{D07984D9-7BC1-44F2-820E-961F0357FD3B}" srcOrd="0" destOrd="0" parTransId="{A5219553-747D-4EA5-B13D-DA3CEFC8CA85}" sibTransId="{AF7701CC-D712-4E5B-A2D3-CA697A1DD254}"/>
    <dgm:cxn modelId="{44F20615-5936-4762-8407-DD40393FE0DA}" type="presOf" srcId="{EA9C9E9A-8DB7-40ED-9A6A-F856C358746D}" destId="{43A0A384-4A19-4EC8-A392-D3517BEBF6BB}" srcOrd="0" destOrd="0" presId="urn:microsoft.com/office/officeart/2005/8/layout/vList5"/>
    <dgm:cxn modelId="{A09F0666-5F68-4162-8200-556ED9C18BEC}" srcId="{4632C0C2-A6DE-44CE-A63F-230E538FEFD8}" destId="{EA9C9E9A-8DB7-40ED-9A6A-F856C358746D}" srcOrd="2" destOrd="0" parTransId="{7D923910-EF98-4840-9507-062E569C086C}" sibTransId="{88296209-9F4C-4EA0-BBC8-AC74B8DD13B1}"/>
    <dgm:cxn modelId="{42F671B6-8A0C-4B91-B3F4-475084E34109}" type="presOf" srcId="{4632C0C2-A6DE-44CE-A63F-230E538FEFD8}" destId="{322B9A81-7691-4517-8ED4-73A2DC9EF024}" srcOrd="0" destOrd="0" presId="urn:microsoft.com/office/officeart/2005/8/layout/vList5"/>
    <dgm:cxn modelId="{7CBFEC6D-B909-4EAF-83FC-8D184AB9D917}" srcId="{4632C0C2-A6DE-44CE-A63F-230E538FEFD8}" destId="{5057C7FE-3CD0-48E3-93F3-E65DB9AE270A}" srcOrd="1" destOrd="0" parTransId="{8548DADC-9DFF-42D2-857C-E098EE0E8EB7}" sibTransId="{5E1EABDA-5232-4908-90E1-3C15AB9E3C24}"/>
    <dgm:cxn modelId="{79D3EAE1-DB27-4E46-BB68-15C64FABC2E0}" type="presOf" srcId="{D07984D9-7BC1-44F2-820E-961F0357FD3B}" destId="{3F39E502-2F07-4F80-B98D-6C6166D93FB5}" srcOrd="0" destOrd="0" presId="urn:microsoft.com/office/officeart/2005/8/layout/vList5"/>
    <dgm:cxn modelId="{8936B845-7AA5-40EC-ADC6-46842311895C}" type="presOf" srcId="{5057C7FE-3CD0-48E3-93F3-E65DB9AE270A}" destId="{A1B2FAE8-85E0-4876-877B-2C479A6C16DE}" srcOrd="0" destOrd="0" presId="urn:microsoft.com/office/officeart/2005/8/layout/vList5"/>
    <dgm:cxn modelId="{2D3665E0-30F5-4F1A-AA58-E61EBBDAD821}" type="presParOf" srcId="{322B9A81-7691-4517-8ED4-73A2DC9EF024}" destId="{929A6AE9-6B18-45BB-8758-1AA87C30EC2B}" srcOrd="0" destOrd="0" presId="urn:microsoft.com/office/officeart/2005/8/layout/vList5"/>
    <dgm:cxn modelId="{34CA105F-1ECB-423A-9B29-7368C54E88F4}" type="presParOf" srcId="{929A6AE9-6B18-45BB-8758-1AA87C30EC2B}" destId="{3F39E502-2F07-4F80-B98D-6C6166D93FB5}" srcOrd="0" destOrd="0" presId="urn:microsoft.com/office/officeart/2005/8/layout/vList5"/>
    <dgm:cxn modelId="{B2651B83-F666-4F2C-956F-F2C8B8255C68}" type="presParOf" srcId="{322B9A81-7691-4517-8ED4-73A2DC9EF024}" destId="{C154FEE0-537E-47AF-9979-15EFBA979207}" srcOrd="1" destOrd="0" presId="urn:microsoft.com/office/officeart/2005/8/layout/vList5"/>
    <dgm:cxn modelId="{3F84A114-EAFC-496D-846C-B4012F8E2260}" type="presParOf" srcId="{322B9A81-7691-4517-8ED4-73A2DC9EF024}" destId="{7593E90A-B60E-4D9C-8A93-4A9A846F1D97}" srcOrd="2" destOrd="0" presId="urn:microsoft.com/office/officeart/2005/8/layout/vList5"/>
    <dgm:cxn modelId="{B67AF9AD-A5F8-4C50-9FA7-8F8B7AA3C256}" type="presParOf" srcId="{7593E90A-B60E-4D9C-8A93-4A9A846F1D97}" destId="{A1B2FAE8-85E0-4876-877B-2C479A6C16DE}" srcOrd="0" destOrd="0" presId="urn:microsoft.com/office/officeart/2005/8/layout/vList5"/>
    <dgm:cxn modelId="{4283E6F1-AF10-4DF5-91C3-585FC2F627FE}" type="presParOf" srcId="{322B9A81-7691-4517-8ED4-73A2DC9EF024}" destId="{DC65A000-7260-4BCE-91FF-3900AF15E200}" srcOrd="3" destOrd="0" presId="urn:microsoft.com/office/officeart/2005/8/layout/vList5"/>
    <dgm:cxn modelId="{A86F77E8-E59A-4A34-9DCA-F00CAA29C84B}" type="presParOf" srcId="{322B9A81-7691-4517-8ED4-73A2DC9EF024}" destId="{CEE8D9DA-E55C-4AC2-A635-E1293A485EDF}" srcOrd="4" destOrd="0" presId="urn:microsoft.com/office/officeart/2005/8/layout/vList5"/>
    <dgm:cxn modelId="{DBC3C4C3-08E3-44CF-8F52-BAF628553DE2}" type="presParOf" srcId="{CEE8D9DA-E55C-4AC2-A635-E1293A485EDF}" destId="{43A0A384-4A19-4EC8-A392-D3517BEBF6BB}" srcOrd="0"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045978-85B7-4200-8AD6-E8563ADD98C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fr-FR"/>
        </a:p>
      </dgm:t>
    </dgm:pt>
    <dgm:pt modelId="{02651DC6-2737-45E2-8520-9D9D780501BD}">
      <dgm:prSet phldrT="[Texte]" custT="1"/>
      <dgm:spPr>
        <a:solidFill>
          <a:srgbClr val="00B0F0"/>
        </a:solidFill>
      </dgm:spPr>
      <dgm:t>
        <a:bodyPr/>
        <a:lstStyle/>
        <a:p>
          <a:pPr algn="l">
            <a:lnSpc>
              <a:spcPct val="100000"/>
            </a:lnSpc>
            <a:spcAft>
              <a:spcPts val="0"/>
            </a:spcAft>
          </a:pPr>
          <a:r>
            <a:rPr lang="fr-FR" sz="2400" dirty="0" smtClean="0"/>
            <a:t>La réalisation </a:t>
          </a:r>
        </a:p>
        <a:p>
          <a:pPr algn="l">
            <a:lnSpc>
              <a:spcPct val="100000"/>
            </a:lnSpc>
            <a:spcAft>
              <a:spcPts val="0"/>
            </a:spcAft>
          </a:pPr>
          <a:r>
            <a:rPr lang="fr-FR" sz="2400" dirty="0" smtClean="0"/>
            <a:t>d’un projet professionnel</a:t>
          </a:r>
          <a:endParaRPr lang="fr-FR" sz="2400" dirty="0"/>
        </a:p>
      </dgm:t>
    </dgm:pt>
    <dgm:pt modelId="{AEE89CBB-E2B7-4178-B234-166E243E8DF9}" type="parTrans" cxnId="{57C80267-EF53-494A-B7AB-AB32A212E140}">
      <dgm:prSet/>
      <dgm:spPr/>
      <dgm:t>
        <a:bodyPr/>
        <a:lstStyle/>
        <a:p>
          <a:endParaRPr lang="fr-FR"/>
        </a:p>
      </dgm:t>
    </dgm:pt>
    <dgm:pt modelId="{33565EF6-23A1-4938-AFC2-DF1A04D11EEF}" type="sibTrans" cxnId="{57C80267-EF53-494A-B7AB-AB32A212E140}">
      <dgm:prSet/>
      <dgm:spPr/>
      <dgm:t>
        <a:bodyPr/>
        <a:lstStyle/>
        <a:p>
          <a:endParaRPr lang="fr-FR"/>
        </a:p>
      </dgm:t>
    </dgm:pt>
    <dgm:pt modelId="{9DE68122-EEEC-45B3-82A7-206805A1C584}">
      <dgm:prSet phldrT="[Texte]" custT="1"/>
      <dgm:spPr>
        <a:solidFill>
          <a:schemeClr val="accent1">
            <a:lumMod val="20000"/>
            <a:lumOff val="80000"/>
            <a:alpha val="90000"/>
          </a:schemeClr>
        </a:solidFill>
      </dgm:spPr>
      <dgm:t>
        <a:bodyPr/>
        <a:lstStyle/>
        <a:p>
          <a:pPr algn="just"/>
          <a:r>
            <a:rPr lang="fr-FR" sz="1400" dirty="0" smtClean="0"/>
            <a:t>33 étudiants sur 83 se </a:t>
          </a:r>
          <a:r>
            <a:rPr lang="fr-FR" sz="1400" dirty="0" smtClean="0"/>
            <a:t>sont informés sur les débouchés de la discipline ou du domaine.</a:t>
          </a:r>
          <a:endParaRPr lang="fr-FR" sz="1400" dirty="0"/>
        </a:p>
      </dgm:t>
    </dgm:pt>
    <dgm:pt modelId="{0485B0C6-C205-4D6F-8057-51D3811314C9}" type="parTrans" cxnId="{6984842B-7D28-4622-9762-1A6CB1751D5A}">
      <dgm:prSet/>
      <dgm:spPr/>
      <dgm:t>
        <a:bodyPr/>
        <a:lstStyle/>
        <a:p>
          <a:endParaRPr lang="fr-FR"/>
        </a:p>
      </dgm:t>
    </dgm:pt>
    <dgm:pt modelId="{0E6EA673-F334-4A78-B1DB-AE1135D20606}" type="sibTrans" cxnId="{6984842B-7D28-4622-9762-1A6CB1751D5A}">
      <dgm:prSet/>
      <dgm:spPr/>
      <dgm:t>
        <a:bodyPr/>
        <a:lstStyle/>
        <a:p>
          <a:endParaRPr lang="fr-FR"/>
        </a:p>
      </dgm:t>
    </dgm:pt>
    <dgm:pt modelId="{E6C4EC9C-003D-4CF2-998E-5BB0C2615DBC}">
      <dgm:prSet phldrT="[Texte]" custT="1"/>
      <dgm:spPr>
        <a:solidFill>
          <a:srgbClr val="00B0F0"/>
        </a:solidFill>
      </dgm:spPr>
      <dgm:t>
        <a:bodyPr/>
        <a:lstStyle/>
        <a:p>
          <a:pPr algn="l"/>
          <a:r>
            <a:rPr lang="fr-FR" sz="2400" dirty="0" smtClean="0">
              <a:solidFill>
                <a:schemeClr val="bg1"/>
              </a:solidFill>
            </a:rPr>
            <a:t>L’intérêt pour une discipline</a:t>
          </a:r>
          <a:endParaRPr lang="fr-FR" sz="2400" dirty="0"/>
        </a:p>
      </dgm:t>
    </dgm:pt>
    <dgm:pt modelId="{946BDB17-F9DC-4846-AD83-FCCEDB43A335}" type="parTrans" cxnId="{C05B40B5-DFEB-47D9-A37E-D9D7F8A7089F}">
      <dgm:prSet/>
      <dgm:spPr/>
      <dgm:t>
        <a:bodyPr/>
        <a:lstStyle/>
        <a:p>
          <a:endParaRPr lang="fr-FR"/>
        </a:p>
      </dgm:t>
    </dgm:pt>
    <dgm:pt modelId="{A168F880-51A7-4709-9BC4-765F33A62EC2}" type="sibTrans" cxnId="{C05B40B5-DFEB-47D9-A37E-D9D7F8A7089F}">
      <dgm:prSet/>
      <dgm:spPr/>
      <dgm:t>
        <a:bodyPr/>
        <a:lstStyle/>
        <a:p>
          <a:endParaRPr lang="fr-FR"/>
        </a:p>
      </dgm:t>
    </dgm:pt>
    <dgm:pt modelId="{DE998111-0B66-46AD-A733-4A6E54862A69}">
      <dgm:prSet custT="1"/>
      <dgm:spPr/>
      <dgm:t>
        <a:bodyPr/>
        <a:lstStyle/>
        <a:p>
          <a:pPr algn="just"/>
          <a:r>
            <a:rPr lang="fr-FR" sz="1400" dirty="0" smtClean="0">
              <a:solidFill>
                <a:schemeClr val="tx1"/>
              </a:solidFill>
            </a:rPr>
            <a:t>57 ont </a:t>
          </a:r>
          <a:r>
            <a:rPr lang="fr-FR" sz="1400" dirty="0" smtClean="0">
              <a:solidFill>
                <a:schemeClr val="tx1"/>
              </a:solidFill>
            </a:rPr>
            <a:t>un projet professionnel précis.</a:t>
          </a:r>
          <a:endParaRPr lang="fr-FR" sz="1400" dirty="0">
            <a:solidFill>
              <a:schemeClr val="tx1"/>
            </a:solidFill>
          </a:endParaRPr>
        </a:p>
      </dgm:t>
    </dgm:pt>
    <dgm:pt modelId="{353000DD-BBE5-4CAD-A72E-001F917C4F4F}" type="parTrans" cxnId="{357D3D80-404D-4D4A-83DB-5D449203E26F}">
      <dgm:prSet/>
      <dgm:spPr/>
      <dgm:t>
        <a:bodyPr/>
        <a:lstStyle/>
        <a:p>
          <a:endParaRPr lang="fr-FR"/>
        </a:p>
      </dgm:t>
    </dgm:pt>
    <dgm:pt modelId="{FAB32938-45EE-41B7-8FBB-3D0079E94789}" type="sibTrans" cxnId="{357D3D80-404D-4D4A-83DB-5D449203E26F}">
      <dgm:prSet/>
      <dgm:spPr/>
      <dgm:t>
        <a:bodyPr/>
        <a:lstStyle/>
        <a:p>
          <a:endParaRPr lang="fr-FR"/>
        </a:p>
      </dgm:t>
    </dgm:pt>
    <dgm:pt modelId="{C908D744-6054-4A9D-8209-FFDE7E7AAEE8}">
      <dgm:prSet custT="1"/>
      <dgm:spPr/>
      <dgm:t>
        <a:bodyPr/>
        <a:lstStyle/>
        <a:p>
          <a:pPr algn="just"/>
          <a:r>
            <a:rPr lang="fr-FR" sz="1400" b="0" dirty="0" smtClean="0">
              <a:solidFill>
                <a:schemeClr val="tx1"/>
              </a:solidFill>
            </a:rPr>
            <a:t>Pour </a:t>
          </a:r>
          <a:r>
            <a:rPr lang="fr-FR" sz="1400" b="0" dirty="0" smtClean="0">
              <a:solidFill>
                <a:schemeClr val="tx1"/>
              </a:solidFill>
            </a:rPr>
            <a:t>43 répondants</a:t>
          </a:r>
          <a:r>
            <a:rPr lang="fr-FR" sz="1400" b="0" dirty="0" smtClean="0">
              <a:solidFill>
                <a:schemeClr val="tx1"/>
              </a:solidFill>
            </a:rPr>
            <a:t>, la discipline est utile pour réaliser leur projet professionnel.</a:t>
          </a:r>
          <a:endParaRPr lang="fr-FR" sz="1400" dirty="0"/>
        </a:p>
      </dgm:t>
    </dgm:pt>
    <dgm:pt modelId="{B872D9A9-090B-4DD1-A855-9801D7F4D6E6}" type="parTrans" cxnId="{A1FA17E0-78F0-436D-AD5C-424F05BB739F}">
      <dgm:prSet/>
      <dgm:spPr/>
      <dgm:t>
        <a:bodyPr/>
        <a:lstStyle/>
        <a:p>
          <a:endParaRPr lang="fr-FR"/>
        </a:p>
      </dgm:t>
    </dgm:pt>
    <dgm:pt modelId="{90AE30A6-4509-44F3-A81B-70FD88959C56}" type="sibTrans" cxnId="{A1FA17E0-78F0-436D-AD5C-424F05BB739F}">
      <dgm:prSet/>
      <dgm:spPr/>
      <dgm:t>
        <a:bodyPr/>
        <a:lstStyle/>
        <a:p>
          <a:endParaRPr lang="fr-FR"/>
        </a:p>
      </dgm:t>
    </dgm:pt>
    <dgm:pt modelId="{602DC611-D5B3-4636-9F7A-5D4A3F25A1EB}">
      <dgm:prSet phldrT="[Texte]" custT="1"/>
      <dgm:spPr>
        <a:solidFill>
          <a:schemeClr val="accent1">
            <a:lumMod val="20000"/>
            <a:lumOff val="80000"/>
            <a:alpha val="90000"/>
          </a:schemeClr>
        </a:solidFill>
      </dgm:spPr>
      <dgm:t>
        <a:bodyPr anchor="t"/>
        <a:lstStyle/>
        <a:p>
          <a:pPr algn="just"/>
          <a:r>
            <a:rPr lang="fr-FR" sz="1400" dirty="0" smtClean="0"/>
            <a:t>34 répondants </a:t>
          </a:r>
          <a:r>
            <a:rPr lang="fr-FR" sz="1400" dirty="0" smtClean="0"/>
            <a:t>envisagent de suivre un parcours d’études long (master 2).</a:t>
          </a:r>
          <a:endParaRPr lang="fr-FR" sz="1400" dirty="0"/>
        </a:p>
      </dgm:t>
    </dgm:pt>
    <dgm:pt modelId="{C93E3884-BDB7-4773-A6DB-9C55F197221B}" type="sibTrans" cxnId="{CAF64CF4-A4BB-4FD7-BB2B-CAE786F183D2}">
      <dgm:prSet/>
      <dgm:spPr/>
      <dgm:t>
        <a:bodyPr/>
        <a:lstStyle/>
        <a:p>
          <a:endParaRPr lang="fr-FR"/>
        </a:p>
      </dgm:t>
    </dgm:pt>
    <dgm:pt modelId="{3C9E9C5E-2E56-4088-A821-9116F22606F5}" type="parTrans" cxnId="{CAF64CF4-A4BB-4FD7-BB2B-CAE786F183D2}">
      <dgm:prSet/>
      <dgm:spPr/>
      <dgm:t>
        <a:bodyPr/>
        <a:lstStyle/>
        <a:p>
          <a:endParaRPr lang="fr-FR"/>
        </a:p>
      </dgm:t>
    </dgm:pt>
    <dgm:pt modelId="{01AE0B1B-AE2F-43A2-9DB0-22AB9C0D8377}">
      <dgm:prSet phldrT="[Texte]" custT="1"/>
      <dgm:spPr>
        <a:solidFill>
          <a:schemeClr val="accent1">
            <a:lumMod val="20000"/>
            <a:lumOff val="80000"/>
            <a:alpha val="90000"/>
          </a:schemeClr>
        </a:solidFill>
      </dgm:spPr>
      <dgm:t>
        <a:bodyPr anchor="t"/>
        <a:lstStyle/>
        <a:p>
          <a:pPr algn="just"/>
          <a:r>
            <a:rPr lang="fr-FR" sz="1400" dirty="0" smtClean="0"/>
            <a:t>51/83 répondants </a:t>
          </a:r>
          <a:r>
            <a:rPr lang="fr-FR" sz="1400" dirty="0" smtClean="0"/>
            <a:t>souhaitent entreprendre des études universitaires</a:t>
          </a:r>
          <a:endParaRPr lang="fr-FR" sz="1400" dirty="0"/>
        </a:p>
      </dgm:t>
    </dgm:pt>
    <dgm:pt modelId="{904BC02D-620D-4023-96C6-72347AD9CA34}" type="sibTrans" cxnId="{13073168-FF87-49C3-90AD-463FCFBA04B4}">
      <dgm:prSet/>
      <dgm:spPr/>
      <dgm:t>
        <a:bodyPr/>
        <a:lstStyle/>
        <a:p>
          <a:endParaRPr lang="fr-FR"/>
        </a:p>
      </dgm:t>
    </dgm:pt>
    <dgm:pt modelId="{D8F89CA7-20B4-4517-8CEC-511BD39366B2}" type="parTrans" cxnId="{13073168-FF87-49C3-90AD-463FCFBA04B4}">
      <dgm:prSet/>
      <dgm:spPr/>
      <dgm:t>
        <a:bodyPr/>
        <a:lstStyle/>
        <a:p>
          <a:endParaRPr lang="fr-FR"/>
        </a:p>
      </dgm:t>
    </dgm:pt>
    <dgm:pt modelId="{4BD4AF6E-DD80-46A5-8A2C-4506A3647C89}">
      <dgm:prSet phldrT="[Texte]" custT="1"/>
      <dgm:spPr>
        <a:solidFill>
          <a:srgbClr val="00B0F0"/>
        </a:solidFill>
      </dgm:spPr>
      <dgm:t>
        <a:bodyPr/>
        <a:lstStyle/>
        <a:p>
          <a:pPr algn="l"/>
          <a:r>
            <a:rPr lang="fr-FR" sz="2400" dirty="0" smtClean="0"/>
            <a:t>Le choix d’un parcours universitaire</a:t>
          </a:r>
          <a:endParaRPr lang="fr-FR" sz="2400" dirty="0"/>
        </a:p>
      </dgm:t>
    </dgm:pt>
    <dgm:pt modelId="{07259874-C583-4D13-B44C-546C7FFD9F95}" type="sibTrans" cxnId="{BC1408BB-1D61-4690-9B72-14BED18615DD}">
      <dgm:prSet/>
      <dgm:spPr/>
      <dgm:t>
        <a:bodyPr/>
        <a:lstStyle/>
        <a:p>
          <a:endParaRPr lang="fr-FR"/>
        </a:p>
      </dgm:t>
    </dgm:pt>
    <dgm:pt modelId="{F4AB7A8F-524E-461F-B962-A17AA208D4A0}" type="parTrans" cxnId="{BC1408BB-1D61-4690-9B72-14BED18615DD}">
      <dgm:prSet/>
      <dgm:spPr/>
      <dgm:t>
        <a:bodyPr/>
        <a:lstStyle/>
        <a:p>
          <a:endParaRPr lang="fr-FR"/>
        </a:p>
      </dgm:t>
    </dgm:pt>
    <dgm:pt modelId="{38A0CE82-B909-44AB-91A1-9FC8FFE47E23}">
      <dgm:prSet phldrT="[Texte]" custT="1"/>
      <dgm:spPr>
        <a:solidFill>
          <a:schemeClr val="accent1">
            <a:lumMod val="20000"/>
            <a:lumOff val="80000"/>
            <a:alpha val="90000"/>
          </a:schemeClr>
        </a:solidFill>
      </dgm:spPr>
      <dgm:t>
        <a:bodyPr/>
        <a:lstStyle/>
        <a:p>
          <a:pPr algn="just"/>
          <a:r>
            <a:rPr lang="fr-FR" sz="1400" dirty="0" smtClean="0"/>
            <a:t>20 estiment </a:t>
          </a:r>
          <a:r>
            <a:rPr lang="fr-FR" sz="1400" dirty="0" smtClean="0"/>
            <a:t>avoir des aptitudes dans la discipline choisie.</a:t>
          </a:r>
          <a:endParaRPr lang="fr-FR" sz="1400" dirty="0"/>
        </a:p>
      </dgm:t>
    </dgm:pt>
    <dgm:pt modelId="{826CA2A5-1366-4022-B5E9-F3320459C33C}" type="sibTrans" cxnId="{EB45341D-F8ED-4B03-9992-F4245BCF122E}">
      <dgm:prSet/>
      <dgm:spPr/>
      <dgm:t>
        <a:bodyPr/>
        <a:lstStyle/>
        <a:p>
          <a:endParaRPr lang="fr-FR"/>
        </a:p>
      </dgm:t>
    </dgm:pt>
    <dgm:pt modelId="{20BF332F-9A7E-4E9C-AE06-A68F7DA5DB0C}" type="parTrans" cxnId="{EB45341D-F8ED-4B03-9992-F4245BCF122E}">
      <dgm:prSet/>
      <dgm:spPr/>
      <dgm:t>
        <a:bodyPr/>
        <a:lstStyle/>
        <a:p>
          <a:endParaRPr lang="fr-FR"/>
        </a:p>
      </dgm:t>
    </dgm:pt>
    <dgm:pt modelId="{E68695E6-7F68-4F8E-9236-C2AE74143A77}">
      <dgm:prSet phldrT="[Texte]" custT="1"/>
      <dgm:spPr>
        <a:solidFill>
          <a:schemeClr val="accent1">
            <a:lumMod val="20000"/>
            <a:lumOff val="80000"/>
            <a:alpha val="90000"/>
          </a:schemeClr>
        </a:solidFill>
      </dgm:spPr>
      <dgm:t>
        <a:bodyPr/>
        <a:lstStyle/>
        <a:p>
          <a:pPr algn="l"/>
          <a:r>
            <a:rPr lang="fr-FR" sz="1400" dirty="0" smtClean="0"/>
            <a:t>Pour 66 répondants / 83, </a:t>
          </a:r>
          <a:r>
            <a:rPr lang="fr-FR" sz="1400" dirty="0" smtClean="0"/>
            <a:t>la filière choisie correspond à un intérêt pour la discipline.</a:t>
          </a:r>
          <a:endParaRPr lang="fr-FR" sz="1400" dirty="0"/>
        </a:p>
      </dgm:t>
    </dgm:pt>
    <dgm:pt modelId="{7411122F-AB0C-4B24-AA39-63F1324C670A}" type="sibTrans" cxnId="{19481007-E091-4547-AEFA-6C6DFBECECD1}">
      <dgm:prSet/>
      <dgm:spPr/>
      <dgm:t>
        <a:bodyPr/>
        <a:lstStyle/>
        <a:p>
          <a:endParaRPr lang="fr-FR"/>
        </a:p>
      </dgm:t>
    </dgm:pt>
    <dgm:pt modelId="{6EA23FD2-117A-442A-8420-864FC1933487}" type="parTrans" cxnId="{19481007-E091-4547-AEFA-6C6DFBECECD1}">
      <dgm:prSet/>
      <dgm:spPr/>
      <dgm:t>
        <a:bodyPr/>
        <a:lstStyle/>
        <a:p>
          <a:endParaRPr lang="fr-FR"/>
        </a:p>
      </dgm:t>
    </dgm:pt>
    <dgm:pt modelId="{32BC9094-77E6-46C5-8EC3-BDB5B330348F}">
      <dgm:prSet phldrT="[Texte]" custT="1"/>
      <dgm:spPr>
        <a:solidFill>
          <a:schemeClr val="accent1">
            <a:lumMod val="20000"/>
            <a:lumOff val="80000"/>
            <a:alpha val="90000"/>
          </a:schemeClr>
        </a:solidFill>
      </dgm:spPr>
      <dgm:t>
        <a:bodyPr/>
        <a:lstStyle/>
        <a:p>
          <a:pPr algn="just"/>
          <a:r>
            <a:rPr lang="fr-FR" sz="1400" dirty="0" smtClean="0"/>
            <a:t>53 étudiants connaissent </a:t>
          </a:r>
          <a:r>
            <a:rPr lang="fr-FR" sz="1400" dirty="0" smtClean="0"/>
            <a:t>les poursuites d’études proposées dans leur discipline. </a:t>
          </a:r>
          <a:endParaRPr lang="fr-FR" sz="1400" dirty="0"/>
        </a:p>
      </dgm:t>
    </dgm:pt>
    <dgm:pt modelId="{753DCD2A-CBDF-473E-8506-7D226D935640}" type="parTrans" cxnId="{0FE89636-ACC5-43E8-9C96-C6676DEC12BE}">
      <dgm:prSet/>
      <dgm:spPr/>
    </dgm:pt>
    <dgm:pt modelId="{0061B6AE-8155-47A0-B071-DC5569D03BAD}" type="sibTrans" cxnId="{0FE89636-ACC5-43E8-9C96-C6676DEC12BE}">
      <dgm:prSet/>
      <dgm:spPr/>
    </dgm:pt>
    <dgm:pt modelId="{06F2BAAE-977B-4461-95DA-5D44ADEA5544}">
      <dgm:prSet phldrT="[Texte]" custT="1"/>
      <dgm:spPr>
        <a:solidFill>
          <a:schemeClr val="accent1">
            <a:lumMod val="20000"/>
            <a:lumOff val="80000"/>
            <a:alpha val="90000"/>
          </a:schemeClr>
        </a:solidFill>
      </dgm:spPr>
      <dgm:t>
        <a:bodyPr anchor="t"/>
        <a:lstStyle/>
        <a:p>
          <a:pPr algn="just"/>
          <a:r>
            <a:rPr lang="fr-FR" sz="1400" dirty="0" smtClean="0"/>
            <a:t>53 étudiants </a:t>
          </a:r>
          <a:r>
            <a:rPr lang="fr-FR" sz="1400" dirty="0" smtClean="0"/>
            <a:t>répondants ont choisi l’UTM comme 1</a:t>
          </a:r>
          <a:r>
            <a:rPr lang="fr-FR" sz="1400" baseline="30000" dirty="0" smtClean="0"/>
            <a:t>er</a:t>
          </a:r>
          <a:r>
            <a:rPr lang="fr-FR" sz="1400" dirty="0" smtClean="0"/>
            <a:t> vœu d’affectation </a:t>
          </a:r>
          <a:r>
            <a:rPr lang="fr-FR" sz="1400" dirty="0" err="1" smtClean="0"/>
            <a:t>Postbac</a:t>
          </a:r>
          <a:r>
            <a:rPr lang="fr-FR" sz="1400" dirty="0" smtClean="0"/>
            <a:t>.</a:t>
          </a:r>
          <a:endParaRPr lang="fr-FR" sz="1400" dirty="0"/>
        </a:p>
      </dgm:t>
    </dgm:pt>
    <dgm:pt modelId="{B0889CF1-170E-438C-8EEB-4B40563ECBA5}" type="parTrans" cxnId="{DCDA6F29-5D3F-4882-AC5A-3ABC92B9DEB8}">
      <dgm:prSet/>
      <dgm:spPr/>
    </dgm:pt>
    <dgm:pt modelId="{E834B126-9B9B-4707-B1B6-BB3EB13D9335}" type="sibTrans" cxnId="{DCDA6F29-5D3F-4882-AC5A-3ABC92B9DEB8}">
      <dgm:prSet/>
      <dgm:spPr/>
    </dgm:pt>
    <dgm:pt modelId="{D97A59DA-96EB-4C12-88AF-5281C0EE5795}" type="pres">
      <dgm:prSet presAssocID="{6F045978-85B7-4200-8AD6-E8563ADD98CD}" presName="Name0" presStyleCnt="0">
        <dgm:presLayoutVars>
          <dgm:dir/>
          <dgm:animLvl val="lvl"/>
          <dgm:resizeHandles val="exact"/>
        </dgm:presLayoutVars>
      </dgm:prSet>
      <dgm:spPr/>
      <dgm:t>
        <a:bodyPr/>
        <a:lstStyle/>
        <a:p>
          <a:endParaRPr lang="fr-FR"/>
        </a:p>
      </dgm:t>
    </dgm:pt>
    <dgm:pt modelId="{F8B0CABD-F5C7-41DC-B048-6DEFD3C5C735}" type="pres">
      <dgm:prSet presAssocID="{02651DC6-2737-45E2-8520-9D9D780501BD}" presName="linNode" presStyleCnt="0"/>
      <dgm:spPr/>
      <dgm:t>
        <a:bodyPr/>
        <a:lstStyle/>
        <a:p>
          <a:endParaRPr lang="fr-FR"/>
        </a:p>
      </dgm:t>
    </dgm:pt>
    <dgm:pt modelId="{ED65357B-54B3-4C7F-B6A9-EDFB8B5312AA}" type="pres">
      <dgm:prSet presAssocID="{02651DC6-2737-45E2-8520-9D9D780501BD}" presName="parentText" presStyleLbl="node1" presStyleIdx="0" presStyleCnt="3" custScaleY="104536">
        <dgm:presLayoutVars>
          <dgm:chMax val="1"/>
          <dgm:bulletEnabled val="1"/>
        </dgm:presLayoutVars>
      </dgm:prSet>
      <dgm:spPr/>
      <dgm:t>
        <a:bodyPr/>
        <a:lstStyle/>
        <a:p>
          <a:endParaRPr lang="fr-FR"/>
        </a:p>
      </dgm:t>
    </dgm:pt>
    <dgm:pt modelId="{E2D4D233-7564-49A0-8EDD-DC2CD80526EB}" type="pres">
      <dgm:prSet presAssocID="{02651DC6-2737-45E2-8520-9D9D780501BD}" presName="descendantText" presStyleLbl="alignAccFollowNode1" presStyleIdx="0" presStyleCnt="3" custScaleY="129993">
        <dgm:presLayoutVars>
          <dgm:bulletEnabled val="1"/>
        </dgm:presLayoutVars>
      </dgm:prSet>
      <dgm:spPr/>
      <dgm:t>
        <a:bodyPr/>
        <a:lstStyle/>
        <a:p>
          <a:endParaRPr lang="fr-FR"/>
        </a:p>
      </dgm:t>
    </dgm:pt>
    <dgm:pt modelId="{AC2D0E85-80F1-4746-9632-52B6406224BF}" type="pres">
      <dgm:prSet presAssocID="{33565EF6-23A1-4938-AFC2-DF1A04D11EEF}" presName="sp" presStyleCnt="0"/>
      <dgm:spPr/>
      <dgm:t>
        <a:bodyPr/>
        <a:lstStyle/>
        <a:p>
          <a:endParaRPr lang="fr-FR"/>
        </a:p>
      </dgm:t>
    </dgm:pt>
    <dgm:pt modelId="{4FE600F4-98B6-4E76-9089-2B845485D62D}" type="pres">
      <dgm:prSet presAssocID="{E6C4EC9C-003D-4CF2-998E-5BB0C2615DBC}" presName="linNode" presStyleCnt="0"/>
      <dgm:spPr/>
      <dgm:t>
        <a:bodyPr/>
        <a:lstStyle/>
        <a:p>
          <a:endParaRPr lang="fr-FR"/>
        </a:p>
      </dgm:t>
    </dgm:pt>
    <dgm:pt modelId="{8E1C7C36-B28E-463E-9B7C-CBD4F4A7DFE7}" type="pres">
      <dgm:prSet presAssocID="{E6C4EC9C-003D-4CF2-998E-5BB0C2615DBC}" presName="parentText" presStyleLbl="node1" presStyleIdx="1" presStyleCnt="3" custScaleY="144575" custLinFactY="38928" custLinFactNeighborY="100000">
        <dgm:presLayoutVars>
          <dgm:chMax val="1"/>
          <dgm:bulletEnabled val="1"/>
        </dgm:presLayoutVars>
      </dgm:prSet>
      <dgm:spPr/>
      <dgm:t>
        <a:bodyPr/>
        <a:lstStyle/>
        <a:p>
          <a:endParaRPr lang="fr-FR"/>
        </a:p>
      </dgm:t>
    </dgm:pt>
    <dgm:pt modelId="{A6723134-DB7F-4244-A7F5-DD68258B3C8C}" type="pres">
      <dgm:prSet presAssocID="{E6C4EC9C-003D-4CF2-998E-5BB0C2615DBC}" presName="descendantText" presStyleLbl="alignAccFollowNode1" presStyleIdx="1" presStyleCnt="3" custScaleY="177571" custLinFactY="76254" custLinFactNeighborX="-161" custLinFactNeighborY="100000">
        <dgm:presLayoutVars>
          <dgm:bulletEnabled val="1"/>
        </dgm:presLayoutVars>
      </dgm:prSet>
      <dgm:spPr/>
      <dgm:t>
        <a:bodyPr/>
        <a:lstStyle/>
        <a:p>
          <a:endParaRPr lang="fr-FR"/>
        </a:p>
      </dgm:t>
    </dgm:pt>
    <dgm:pt modelId="{E6429E40-69A1-4D4D-A4C0-35BC7F6B302C}" type="pres">
      <dgm:prSet presAssocID="{A168F880-51A7-4709-9BC4-765F33A62EC2}" presName="sp" presStyleCnt="0"/>
      <dgm:spPr/>
      <dgm:t>
        <a:bodyPr/>
        <a:lstStyle/>
        <a:p>
          <a:endParaRPr lang="fr-FR"/>
        </a:p>
      </dgm:t>
    </dgm:pt>
    <dgm:pt modelId="{2221DDEC-89A0-4FFF-8B66-E3FF55ADBEC6}" type="pres">
      <dgm:prSet presAssocID="{4BD4AF6E-DD80-46A5-8A2C-4506A3647C89}" presName="linNode" presStyleCnt="0"/>
      <dgm:spPr/>
      <dgm:t>
        <a:bodyPr/>
        <a:lstStyle/>
        <a:p>
          <a:endParaRPr lang="fr-FR"/>
        </a:p>
      </dgm:t>
    </dgm:pt>
    <dgm:pt modelId="{D26BBCC6-3BAD-4683-92E0-56281F08A9CC}" type="pres">
      <dgm:prSet presAssocID="{4BD4AF6E-DD80-46A5-8A2C-4506A3647C89}" presName="parentText" presStyleLbl="node1" presStyleIdx="2" presStyleCnt="3" custScaleY="133226" custLinFactY="-48954" custLinFactNeighborY="-100000">
        <dgm:presLayoutVars>
          <dgm:chMax val="1"/>
          <dgm:bulletEnabled val="1"/>
        </dgm:presLayoutVars>
      </dgm:prSet>
      <dgm:spPr/>
      <dgm:t>
        <a:bodyPr/>
        <a:lstStyle/>
        <a:p>
          <a:endParaRPr lang="fr-FR"/>
        </a:p>
      </dgm:t>
    </dgm:pt>
    <dgm:pt modelId="{50280043-6F05-48F6-B393-3A364DC4C2EB}" type="pres">
      <dgm:prSet presAssocID="{4BD4AF6E-DD80-46A5-8A2C-4506A3647C89}" presName="descendantText" presStyleLbl="alignAccFollowNode1" presStyleIdx="2" presStyleCnt="3" custScaleY="155257" custLinFactY="-83132" custLinFactNeighborX="473" custLinFactNeighborY="-100000">
        <dgm:presLayoutVars>
          <dgm:bulletEnabled val="1"/>
        </dgm:presLayoutVars>
      </dgm:prSet>
      <dgm:spPr/>
      <dgm:t>
        <a:bodyPr/>
        <a:lstStyle/>
        <a:p>
          <a:endParaRPr lang="fr-FR"/>
        </a:p>
      </dgm:t>
    </dgm:pt>
  </dgm:ptLst>
  <dgm:cxnLst>
    <dgm:cxn modelId="{86BAC29E-C027-4B76-AAD2-C8D9AC4C10C6}" type="presOf" srcId="{02651DC6-2737-45E2-8520-9D9D780501BD}" destId="{ED65357B-54B3-4C7F-B6A9-EDFB8B5312AA}" srcOrd="0" destOrd="0" presId="urn:microsoft.com/office/officeart/2005/8/layout/vList5"/>
    <dgm:cxn modelId="{6984842B-7D28-4622-9762-1A6CB1751D5A}" srcId="{02651DC6-2737-45E2-8520-9D9D780501BD}" destId="{9DE68122-EEEC-45B3-82A7-206805A1C584}" srcOrd="0" destOrd="0" parTransId="{0485B0C6-C205-4D6F-8057-51D3811314C9}" sibTransId="{0E6EA673-F334-4A78-B1DB-AE1135D20606}"/>
    <dgm:cxn modelId="{11870673-1AC9-4350-B99A-E112AF4303D7}" type="presOf" srcId="{6F045978-85B7-4200-8AD6-E8563ADD98CD}" destId="{D97A59DA-96EB-4C12-88AF-5281C0EE5795}" srcOrd="0" destOrd="0" presId="urn:microsoft.com/office/officeart/2005/8/layout/vList5"/>
    <dgm:cxn modelId="{DCD3E455-4BD2-4071-8600-25120826F07C}" type="presOf" srcId="{DE998111-0B66-46AD-A733-4A6E54862A69}" destId="{E2D4D233-7564-49A0-8EDD-DC2CD80526EB}" srcOrd="0" destOrd="1" presId="urn:microsoft.com/office/officeart/2005/8/layout/vList5"/>
    <dgm:cxn modelId="{B9ECE72F-4E2F-4031-9095-D13F8FC3CA6A}" type="presOf" srcId="{602DC611-D5B3-4636-9F7A-5D4A3F25A1EB}" destId="{50280043-6F05-48F6-B393-3A364DC4C2EB}" srcOrd="0" destOrd="2" presId="urn:microsoft.com/office/officeart/2005/8/layout/vList5"/>
    <dgm:cxn modelId="{1F2056D5-FA58-450E-9094-7E790B190612}" type="presOf" srcId="{06F2BAAE-977B-4461-95DA-5D44ADEA5544}" destId="{50280043-6F05-48F6-B393-3A364DC4C2EB}" srcOrd="0" destOrd="1" presId="urn:microsoft.com/office/officeart/2005/8/layout/vList5"/>
    <dgm:cxn modelId="{CAF64CF4-A4BB-4FD7-BB2B-CAE786F183D2}" srcId="{4BD4AF6E-DD80-46A5-8A2C-4506A3647C89}" destId="{602DC611-D5B3-4636-9F7A-5D4A3F25A1EB}" srcOrd="2" destOrd="0" parTransId="{3C9E9C5E-2E56-4088-A821-9116F22606F5}" sibTransId="{C93E3884-BDB7-4773-A6DB-9C55F197221B}"/>
    <dgm:cxn modelId="{41F333F1-A2C2-43E1-9CB0-89694DDAE1E5}" type="presOf" srcId="{9DE68122-EEEC-45B3-82A7-206805A1C584}" destId="{E2D4D233-7564-49A0-8EDD-DC2CD80526EB}" srcOrd="0" destOrd="0" presId="urn:microsoft.com/office/officeart/2005/8/layout/vList5"/>
    <dgm:cxn modelId="{79759231-7618-4049-8FF7-3C3A457BF16E}" type="presOf" srcId="{32BC9094-77E6-46C5-8EC3-BDB5B330348F}" destId="{A6723134-DB7F-4244-A7F5-DD68258B3C8C}" srcOrd="0" destOrd="2" presId="urn:microsoft.com/office/officeart/2005/8/layout/vList5"/>
    <dgm:cxn modelId="{EB45341D-F8ED-4B03-9992-F4245BCF122E}" srcId="{E6C4EC9C-003D-4CF2-998E-5BB0C2615DBC}" destId="{38A0CE82-B909-44AB-91A1-9FC8FFE47E23}" srcOrd="1" destOrd="0" parTransId="{20BF332F-9A7E-4E9C-AE06-A68F7DA5DB0C}" sibTransId="{826CA2A5-1366-4022-B5E9-F3320459C33C}"/>
    <dgm:cxn modelId="{B7AB1216-7EFA-45B1-A81C-A3CA0295994F}" type="presOf" srcId="{E68695E6-7F68-4F8E-9236-C2AE74143A77}" destId="{A6723134-DB7F-4244-A7F5-DD68258B3C8C}" srcOrd="0" destOrd="0" presId="urn:microsoft.com/office/officeart/2005/8/layout/vList5"/>
    <dgm:cxn modelId="{19481007-E091-4547-AEFA-6C6DFBECECD1}" srcId="{E6C4EC9C-003D-4CF2-998E-5BB0C2615DBC}" destId="{E68695E6-7F68-4F8E-9236-C2AE74143A77}" srcOrd="0" destOrd="0" parTransId="{6EA23FD2-117A-442A-8420-864FC1933487}" sibTransId="{7411122F-AB0C-4B24-AA39-63F1324C670A}"/>
    <dgm:cxn modelId="{C4D51DB6-1B96-4588-BECD-60F55EA08C07}" type="presOf" srcId="{38A0CE82-B909-44AB-91A1-9FC8FFE47E23}" destId="{A6723134-DB7F-4244-A7F5-DD68258B3C8C}" srcOrd="0" destOrd="1" presId="urn:microsoft.com/office/officeart/2005/8/layout/vList5"/>
    <dgm:cxn modelId="{357D3D80-404D-4D4A-83DB-5D449203E26F}" srcId="{02651DC6-2737-45E2-8520-9D9D780501BD}" destId="{DE998111-0B66-46AD-A733-4A6E54862A69}" srcOrd="1" destOrd="0" parTransId="{353000DD-BBE5-4CAD-A72E-001F917C4F4F}" sibTransId="{FAB32938-45EE-41B7-8FBB-3D0079E94789}"/>
    <dgm:cxn modelId="{0FE89636-ACC5-43E8-9C96-C6676DEC12BE}" srcId="{E6C4EC9C-003D-4CF2-998E-5BB0C2615DBC}" destId="{32BC9094-77E6-46C5-8EC3-BDB5B330348F}" srcOrd="2" destOrd="0" parTransId="{753DCD2A-CBDF-473E-8506-7D226D935640}" sibTransId="{0061B6AE-8155-47A0-B071-DC5569D03BAD}"/>
    <dgm:cxn modelId="{DCDA6F29-5D3F-4882-AC5A-3ABC92B9DEB8}" srcId="{4BD4AF6E-DD80-46A5-8A2C-4506A3647C89}" destId="{06F2BAAE-977B-4461-95DA-5D44ADEA5544}" srcOrd="1" destOrd="0" parTransId="{B0889CF1-170E-438C-8EEB-4B40563ECBA5}" sibTransId="{E834B126-9B9B-4707-B1B6-BB3EB13D9335}"/>
    <dgm:cxn modelId="{A1FA17E0-78F0-436D-AD5C-424F05BB739F}" srcId="{02651DC6-2737-45E2-8520-9D9D780501BD}" destId="{C908D744-6054-4A9D-8209-FFDE7E7AAEE8}" srcOrd="2" destOrd="0" parTransId="{B872D9A9-090B-4DD1-A855-9801D7F4D6E6}" sibTransId="{90AE30A6-4509-44F3-A81B-70FD88959C56}"/>
    <dgm:cxn modelId="{BC1408BB-1D61-4690-9B72-14BED18615DD}" srcId="{6F045978-85B7-4200-8AD6-E8563ADD98CD}" destId="{4BD4AF6E-DD80-46A5-8A2C-4506A3647C89}" srcOrd="2" destOrd="0" parTransId="{F4AB7A8F-524E-461F-B962-A17AA208D4A0}" sibTransId="{07259874-C583-4D13-B44C-546C7FFD9F95}"/>
    <dgm:cxn modelId="{57C80267-EF53-494A-B7AB-AB32A212E140}" srcId="{6F045978-85B7-4200-8AD6-E8563ADD98CD}" destId="{02651DC6-2737-45E2-8520-9D9D780501BD}" srcOrd="0" destOrd="0" parTransId="{AEE89CBB-E2B7-4178-B234-166E243E8DF9}" sibTransId="{33565EF6-23A1-4938-AFC2-DF1A04D11EEF}"/>
    <dgm:cxn modelId="{0B7253D4-C680-4C6E-8DB9-73BD4B631CB4}" type="presOf" srcId="{E6C4EC9C-003D-4CF2-998E-5BB0C2615DBC}" destId="{8E1C7C36-B28E-463E-9B7C-CBD4F4A7DFE7}" srcOrd="0" destOrd="0" presId="urn:microsoft.com/office/officeart/2005/8/layout/vList5"/>
    <dgm:cxn modelId="{CCE44D0B-6BBE-4C73-A643-1F4201E40D6D}" type="presOf" srcId="{4BD4AF6E-DD80-46A5-8A2C-4506A3647C89}" destId="{D26BBCC6-3BAD-4683-92E0-56281F08A9CC}" srcOrd="0" destOrd="0" presId="urn:microsoft.com/office/officeart/2005/8/layout/vList5"/>
    <dgm:cxn modelId="{A009D41F-416C-42AD-B079-56E9073E5164}" type="presOf" srcId="{01AE0B1B-AE2F-43A2-9DB0-22AB9C0D8377}" destId="{50280043-6F05-48F6-B393-3A364DC4C2EB}" srcOrd="0" destOrd="0" presId="urn:microsoft.com/office/officeart/2005/8/layout/vList5"/>
    <dgm:cxn modelId="{C05B40B5-DFEB-47D9-A37E-D9D7F8A7089F}" srcId="{6F045978-85B7-4200-8AD6-E8563ADD98CD}" destId="{E6C4EC9C-003D-4CF2-998E-5BB0C2615DBC}" srcOrd="1" destOrd="0" parTransId="{946BDB17-F9DC-4846-AD83-FCCEDB43A335}" sibTransId="{A168F880-51A7-4709-9BC4-765F33A62EC2}"/>
    <dgm:cxn modelId="{AC89E0A7-9888-4578-BBEF-257181FE31E3}" type="presOf" srcId="{C908D744-6054-4A9D-8209-FFDE7E7AAEE8}" destId="{E2D4D233-7564-49A0-8EDD-DC2CD80526EB}" srcOrd="0" destOrd="2" presId="urn:microsoft.com/office/officeart/2005/8/layout/vList5"/>
    <dgm:cxn modelId="{13073168-FF87-49C3-90AD-463FCFBA04B4}" srcId="{4BD4AF6E-DD80-46A5-8A2C-4506A3647C89}" destId="{01AE0B1B-AE2F-43A2-9DB0-22AB9C0D8377}" srcOrd="0" destOrd="0" parTransId="{D8F89CA7-20B4-4517-8CEC-511BD39366B2}" sibTransId="{904BC02D-620D-4023-96C6-72347AD9CA34}"/>
    <dgm:cxn modelId="{098831F5-ED50-49A7-99CE-2CF00B41F67A}" type="presParOf" srcId="{D97A59DA-96EB-4C12-88AF-5281C0EE5795}" destId="{F8B0CABD-F5C7-41DC-B048-6DEFD3C5C735}" srcOrd="0" destOrd="0" presId="urn:microsoft.com/office/officeart/2005/8/layout/vList5"/>
    <dgm:cxn modelId="{CBD6FB0F-7D19-4BDD-9292-364CA36BFC05}" type="presParOf" srcId="{F8B0CABD-F5C7-41DC-B048-6DEFD3C5C735}" destId="{ED65357B-54B3-4C7F-B6A9-EDFB8B5312AA}" srcOrd="0" destOrd="0" presId="urn:microsoft.com/office/officeart/2005/8/layout/vList5"/>
    <dgm:cxn modelId="{8C7FE02F-4888-432F-AEF5-B6A49F8BAA04}" type="presParOf" srcId="{F8B0CABD-F5C7-41DC-B048-6DEFD3C5C735}" destId="{E2D4D233-7564-49A0-8EDD-DC2CD80526EB}" srcOrd="1" destOrd="0" presId="urn:microsoft.com/office/officeart/2005/8/layout/vList5"/>
    <dgm:cxn modelId="{FD37B03C-6423-40CD-BBA3-0100DA17DDA1}" type="presParOf" srcId="{D97A59DA-96EB-4C12-88AF-5281C0EE5795}" destId="{AC2D0E85-80F1-4746-9632-52B6406224BF}" srcOrd="1" destOrd="0" presId="urn:microsoft.com/office/officeart/2005/8/layout/vList5"/>
    <dgm:cxn modelId="{9469303D-47DE-4D26-AFC3-F0F79862577B}" type="presParOf" srcId="{D97A59DA-96EB-4C12-88AF-5281C0EE5795}" destId="{4FE600F4-98B6-4E76-9089-2B845485D62D}" srcOrd="2" destOrd="0" presId="urn:microsoft.com/office/officeart/2005/8/layout/vList5"/>
    <dgm:cxn modelId="{CA3B21FB-F59E-4933-A228-5912C47BF3EC}" type="presParOf" srcId="{4FE600F4-98B6-4E76-9089-2B845485D62D}" destId="{8E1C7C36-B28E-463E-9B7C-CBD4F4A7DFE7}" srcOrd="0" destOrd="0" presId="urn:microsoft.com/office/officeart/2005/8/layout/vList5"/>
    <dgm:cxn modelId="{313AD782-8003-4E0A-B885-32F569BE199D}" type="presParOf" srcId="{4FE600F4-98B6-4E76-9089-2B845485D62D}" destId="{A6723134-DB7F-4244-A7F5-DD68258B3C8C}" srcOrd="1" destOrd="0" presId="urn:microsoft.com/office/officeart/2005/8/layout/vList5"/>
    <dgm:cxn modelId="{3CAD0351-7358-4859-8DD6-A9CF48D25275}" type="presParOf" srcId="{D97A59DA-96EB-4C12-88AF-5281C0EE5795}" destId="{E6429E40-69A1-4D4D-A4C0-35BC7F6B302C}" srcOrd="3" destOrd="0" presId="urn:microsoft.com/office/officeart/2005/8/layout/vList5"/>
    <dgm:cxn modelId="{C29B7E6A-812C-4C8F-87D9-FFD6AA174C21}" type="presParOf" srcId="{D97A59DA-96EB-4C12-88AF-5281C0EE5795}" destId="{2221DDEC-89A0-4FFF-8B66-E3FF55ADBEC6}" srcOrd="4" destOrd="0" presId="urn:microsoft.com/office/officeart/2005/8/layout/vList5"/>
    <dgm:cxn modelId="{953E6C46-848A-47D8-8684-512C4AFECC6E}" type="presParOf" srcId="{2221DDEC-89A0-4FFF-8B66-E3FF55ADBEC6}" destId="{D26BBCC6-3BAD-4683-92E0-56281F08A9CC}" srcOrd="0" destOrd="0" presId="urn:microsoft.com/office/officeart/2005/8/layout/vList5"/>
    <dgm:cxn modelId="{B6933C9A-753A-4F48-8A74-B9B092E3E725}" type="presParOf" srcId="{2221DDEC-89A0-4FFF-8B66-E3FF55ADBEC6}" destId="{50280043-6F05-48F6-B393-3A364DC4C2EB}" srcOrd="1" destOrd="0" presId="urn:microsoft.com/office/officeart/2005/8/layout/vList5"/>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F045978-85B7-4200-8AD6-E8563ADD98C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fr-FR"/>
        </a:p>
      </dgm:t>
    </dgm:pt>
    <dgm:pt modelId="{02651DC6-2737-45E2-8520-9D9D780501BD}">
      <dgm:prSet phldrT="[Texte]" custT="1"/>
      <dgm:spPr>
        <a:solidFill>
          <a:srgbClr val="00B0F0"/>
        </a:solidFill>
      </dgm:spPr>
      <dgm:t>
        <a:bodyPr/>
        <a:lstStyle/>
        <a:p>
          <a:pPr algn="l"/>
          <a:r>
            <a:rPr lang="fr-FR" sz="2400" dirty="0" smtClean="0"/>
            <a:t>L’université est un lieu</a:t>
          </a:r>
          <a:endParaRPr lang="fr-FR" sz="2400" dirty="0"/>
        </a:p>
      </dgm:t>
    </dgm:pt>
    <dgm:pt modelId="{AEE89CBB-E2B7-4178-B234-166E243E8DF9}" type="parTrans" cxnId="{57C80267-EF53-494A-B7AB-AB32A212E140}">
      <dgm:prSet/>
      <dgm:spPr/>
      <dgm:t>
        <a:bodyPr/>
        <a:lstStyle/>
        <a:p>
          <a:endParaRPr lang="fr-FR"/>
        </a:p>
      </dgm:t>
    </dgm:pt>
    <dgm:pt modelId="{33565EF6-23A1-4938-AFC2-DF1A04D11EEF}" type="sibTrans" cxnId="{57C80267-EF53-494A-B7AB-AB32A212E140}">
      <dgm:prSet/>
      <dgm:spPr/>
      <dgm:t>
        <a:bodyPr/>
        <a:lstStyle/>
        <a:p>
          <a:endParaRPr lang="fr-FR"/>
        </a:p>
      </dgm:t>
    </dgm:pt>
    <dgm:pt modelId="{9DE68122-EEEC-45B3-82A7-206805A1C584}">
      <dgm:prSet phldrT="[Texte]"/>
      <dgm:spPr>
        <a:solidFill>
          <a:schemeClr val="accent1">
            <a:lumMod val="20000"/>
            <a:lumOff val="80000"/>
            <a:alpha val="90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fr-FR" baseline="0" dirty="0" smtClean="0">
              <a:solidFill>
                <a:schemeClr val="tx1"/>
              </a:solidFill>
            </a:rPr>
            <a:t>d’apprentissage  </a:t>
          </a:r>
          <a:r>
            <a:rPr lang="fr-FR" baseline="0" dirty="0" smtClean="0">
              <a:solidFill>
                <a:schemeClr val="tx1"/>
              </a:solidFill>
            </a:rPr>
            <a:t>(49 répondants/83)</a:t>
          </a:r>
          <a:endParaRPr lang="fr-FR" dirty="0"/>
        </a:p>
      </dgm:t>
    </dgm:pt>
    <dgm:pt modelId="{0485B0C6-C205-4D6F-8057-51D3811314C9}" type="parTrans" cxnId="{6984842B-7D28-4622-9762-1A6CB1751D5A}">
      <dgm:prSet/>
      <dgm:spPr/>
      <dgm:t>
        <a:bodyPr/>
        <a:lstStyle/>
        <a:p>
          <a:endParaRPr lang="fr-FR"/>
        </a:p>
      </dgm:t>
    </dgm:pt>
    <dgm:pt modelId="{0E6EA673-F334-4A78-B1DB-AE1135D20606}" type="sibTrans" cxnId="{6984842B-7D28-4622-9762-1A6CB1751D5A}">
      <dgm:prSet/>
      <dgm:spPr/>
      <dgm:t>
        <a:bodyPr/>
        <a:lstStyle/>
        <a:p>
          <a:endParaRPr lang="fr-FR"/>
        </a:p>
      </dgm:t>
    </dgm:pt>
    <dgm:pt modelId="{E6C4EC9C-003D-4CF2-998E-5BB0C2615DBC}">
      <dgm:prSet phldrT="[Texte]" custT="1"/>
      <dgm:spPr>
        <a:solidFill>
          <a:srgbClr val="00B0F0"/>
        </a:solidFill>
      </dgm:spPr>
      <dgm:t>
        <a:bodyPr/>
        <a:lstStyle/>
        <a:p>
          <a:pPr algn="l"/>
          <a:r>
            <a:rPr lang="fr-FR" sz="2400" dirty="0" smtClean="0"/>
            <a:t>Une formation universitaire permet</a:t>
          </a:r>
          <a:endParaRPr lang="fr-FR" sz="2400" dirty="0"/>
        </a:p>
      </dgm:t>
    </dgm:pt>
    <dgm:pt modelId="{946BDB17-F9DC-4846-AD83-FCCEDB43A335}" type="parTrans" cxnId="{C05B40B5-DFEB-47D9-A37E-D9D7F8A7089F}">
      <dgm:prSet/>
      <dgm:spPr/>
      <dgm:t>
        <a:bodyPr/>
        <a:lstStyle/>
        <a:p>
          <a:endParaRPr lang="fr-FR"/>
        </a:p>
      </dgm:t>
    </dgm:pt>
    <dgm:pt modelId="{A168F880-51A7-4709-9BC4-765F33A62EC2}" type="sibTrans" cxnId="{C05B40B5-DFEB-47D9-A37E-D9D7F8A7089F}">
      <dgm:prSet/>
      <dgm:spPr/>
      <dgm:t>
        <a:bodyPr/>
        <a:lstStyle/>
        <a:p>
          <a:endParaRPr lang="fr-FR"/>
        </a:p>
      </dgm:t>
    </dgm:pt>
    <dgm:pt modelId="{E68695E6-7F68-4F8E-9236-C2AE74143A77}">
      <dgm:prSet phldrT="[Texte]"/>
      <dgm:spPr>
        <a:solidFill>
          <a:schemeClr val="accent1">
            <a:lumMod val="20000"/>
            <a:lumOff val="80000"/>
            <a:alpha val="90000"/>
          </a:schemeClr>
        </a:solidFill>
      </dgm:spPr>
      <dgm:t>
        <a:bodyPr/>
        <a:lstStyle/>
        <a:p>
          <a:r>
            <a:rPr lang="fr-FR" baseline="0" dirty="0" smtClean="0">
              <a:solidFill>
                <a:schemeClr val="tx1"/>
              </a:solidFill>
            </a:rPr>
            <a:t>d’acquérir des savoirs et des savoir-faire </a:t>
          </a:r>
          <a:r>
            <a:rPr lang="fr-FR" baseline="0" dirty="0" smtClean="0">
              <a:solidFill>
                <a:schemeClr val="tx1"/>
              </a:solidFill>
            </a:rPr>
            <a:t>(32 répondants/83)</a:t>
          </a:r>
          <a:endParaRPr lang="fr-FR" dirty="0"/>
        </a:p>
      </dgm:t>
    </dgm:pt>
    <dgm:pt modelId="{6EA23FD2-117A-442A-8420-864FC1933487}" type="parTrans" cxnId="{19481007-E091-4547-AEFA-6C6DFBECECD1}">
      <dgm:prSet/>
      <dgm:spPr/>
      <dgm:t>
        <a:bodyPr/>
        <a:lstStyle/>
        <a:p>
          <a:endParaRPr lang="fr-FR"/>
        </a:p>
      </dgm:t>
    </dgm:pt>
    <dgm:pt modelId="{7411122F-AB0C-4B24-AA39-63F1324C670A}" type="sibTrans" cxnId="{19481007-E091-4547-AEFA-6C6DFBECECD1}">
      <dgm:prSet/>
      <dgm:spPr/>
      <dgm:t>
        <a:bodyPr/>
        <a:lstStyle/>
        <a:p>
          <a:endParaRPr lang="fr-FR"/>
        </a:p>
      </dgm:t>
    </dgm:pt>
    <dgm:pt modelId="{4BD4AF6E-DD80-46A5-8A2C-4506A3647C89}">
      <dgm:prSet phldrT="[Texte]" custT="1"/>
      <dgm:spPr>
        <a:solidFill>
          <a:srgbClr val="00B0F0"/>
        </a:solidFill>
      </dgm:spPr>
      <dgm:t>
        <a:bodyPr/>
        <a:lstStyle/>
        <a:p>
          <a:pPr algn="l"/>
          <a:r>
            <a:rPr lang="fr-FR" sz="2400" dirty="0" smtClean="0"/>
            <a:t>La réussite à l’université dépend </a:t>
          </a:r>
          <a:endParaRPr lang="fr-FR" sz="2400" dirty="0"/>
        </a:p>
      </dgm:t>
    </dgm:pt>
    <dgm:pt modelId="{F4AB7A8F-524E-461F-B962-A17AA208D4A0}" type="parTrans" cxnId="{BC1408BB-1D61-4690-9B72-14BED18615DD}">
      <dgm:prSet/>
      <dgm:spPr/>
      <dgm:t>
        <a:bodyPr/>
        <a:lstStyle/>
        <a:p>
          <a:endParaRPr lang="fr-FR"/>
        </a:p>
      </dgm:t>
    </dgm:pt>
    <dgm:pt modelId="{07259874-C583-4D13-B44C-546C7FFD9F95}" type="sibTrans" cxnId="{BC1408BB-1D61-4690-9B72-14BED18615DD}">
      <dgm:prSet/>
      <dgm:spPr/>
      <dgm:t>
        <a:bodyPr/>
        <a:lstStyle/>
        <a:p>
          <a:endParaRPr lang="fr-FR"/>
        </a:p>
      </dgm:t>
    </dgm:pt>
    <dgm:pt modelId="{73B1F5B6-6248-4170-A717-002F4E417E66}">
      <dgm:prSet phldrT="[Texte]"/>
      <dgm:spPr>
        <a:solidFill>
          <a:schemeClr val="accent1">
            <a:lumMod val="20000"/>
            <a:lumOff val="80000"/>
            <a:alpha val="90000"/>
          </a:schemeClr>
        </a:solidFill>
      </dgm:spPr>
      <dgm:t>
        <a:bodyPr/>
        <a:lstStyle/>
        <a:p>
          <a:r>
            <a:rPr lang="fr-FR" dirty="0" smtClean="0"/>
            <a:t>de la motivation </a:t>
          </a:r>
          <a:r>
            <a:rPr lang="fr-FR" baseline="0" dirty="0" smtClean="0">
              <a:solidFill>
                <a:schemeClr val="tx1"/>
              </a:solidFill>
            </a:rPr>
            <a:t>(69 répondants/83)</a:t>
          </a:r>
          <a:endParaRPr lang="fr-FR" dirty="0"/>
        </a:p>
      </dgm:t>
    </dgm:pt>
    <dgm:pt modelId="{885F406A-1887-4D8F-A2BB-6E854528C005}" type="parTrans" cxnId="{4045D8A9-06AE-44CA-8B87-31067F7836E8}">
      <dgm:prSet/>
      <dgm:spPr/>
      <dgm:t>
        <a:bodyPr/>
        <a:lstStyle/>
        <a:p>
          <a:endParaRPr lang="fr-FR"/>
        </a:p>
      </dgm:t>
    </dgm:pt>
    <dgm:pt modelId="{BFB5A55D-59A6-42AD-96EF-F263EAD70A3E}" type="sibTrans" cxnId="{4045D8A9-06AE-44CA-8B87-31067F7836E8}">
      <dgm:prSet/>
      <dgm:spPr/>
      <dgm:t>
        <a:bodyPr/>
        <a:lstStyle/>
        <a:p>
          <a:endParaRPr lang="fr-FR"/>
        </a:p>
      </dgm:t>
    </dgm:pt>
    <dgm:pt modelId="{C8D83450-8E29-4370-95F4-9E3D439F3CBC}">
      <dgm:prSet/>
      <dgm:spPr>
        <a:solidFill>
          <a:schemeClr val="accent1">
            <a:lumMod val="20000"/>
            <a:lumOff val="80000"/>
            <a:alpha val="90000"/>
          </a:schemeClr>
        </a:solidFill>
      </dgm:spPr>
      <dgm:t>
        <a:bodyPr/>
        <a:lstStyle/>
        <a:p>
          <a:r>
            <a:rPr lang="fr-FR" baseline="0" dirty="0" smtClean="0">
              <a:solidFill>
                <a:schemeClr val="tx1"/>
              </a:solidFill>
            </a:rPr>
            <a:t>de se préparer à un métier </a:t>
          </a:r>
          <a:r>
            <a:rPr lang="fr-FR" baseline="0" dirty="0" smtClean="0">
              <a:solidFill>
                <a:schemeClr val="tx1"/>
              </a:solidFill>
            </a:rPr>
            <a:t>(16 répondants/83)</a:t>
          </a:r>
          <a:endParaRPr lang="fr-FR" dirty="0">
            <a:noFill/>
          </a:endParaRPr>
        </a:p>
      </dgm:t>
    </dgm:pt>
    <dgm:pt modelId="{D6427EAB-6A49-45CC-A550-D6BCF584196D}" type="parTrans" cxnId="{C5017223-1BAD-4920-9F0D-5302E1F3BF81}">
      <dgm:prSet/>
      <dgm:spPr/>
      <dgm:t>
        <a:bodyPr/>
        <a:lstStyle/>
        <a:p>
          <a:endParaRPr lang="fr-FR"/>
        </a:p>
      </dgm:t>
    </dgm:pt>
    <dgm:pt modelId="{9D6E97AF-8001-446B-A0A5-DDE9530C36F9}" type="sibTrans" cxnId="{C5017223-1BAD-4920-9F0D-5302E1F3BF81}">
      <dgm:prSet/>
      <dgm:spPr/>
      <dgm:t>
        <a:bodyPr/>
        <a:lstStyle/>
        <a:p>
          <a:endParaRPr lang="fr-FR"/>
        </a:p>
      </dgm:t>
    </dgm:pt>
    <dgm:pt modelId="{2C265BA0-F2B2-41B3-9314-FFCA53780841}">
      <dgm:prSet phldrT="[Texte]"/>
      <dgm:spPr>
        <a:solidFill>
          <a:schemeClr val="accent1">
            <a:lumMod val="20000"/>
            <a:lumOff val="80000"/>
            <a:alpha val="90000"/>
          </a:schemeClr>
        </a:solidFill>
      </dgm:spPr>
      <dgm:t>
        <a:bodyPr/>
        <a:lstStyle/>
        <a:p>
          <a:r>
            <a:rPr lang="fr-FR" dirty="0" smtClean="0"/>
            <a:t>du travail régulier </a:t>
          </a:r>
          <a:r>
            <a:rPr lang="fr-FR" baseline="0" dirty="0" smtClean="0">
              <a:solidFill>
                <a:schemeClr val="tx1"/>
              </a:solidFill>
            </a:rPr>
            <a:t>(66 répondants/83)</a:t>
          </a:r>
          <a:endParaRPr lang="fr-FR" dirty="0"/>
        </a:p>
      </dgm:t>
    </dgm:pt>
    <dgm:pt modelId="{20B725BC-B8F7-48E4-AD03-C91D8025F73E}" type="parTrans" cxnId="{8CE7CCAD-7E46-48B7-BF61-CF7D793A5B36}">
      <dgm:prSet/>
      <dgm:spPr/>
      <dgm:t>
        <a:bodyPr/>
        <a:lstStyle/>
        <a:p>
          <a:endParaRPr lang="fr-FR"/>
        </a:p>
      </dgm:t>
    </dgm:pt>
    <dgm:pt modelId="{C40BF877-9C70-43CD-9EE4-97729921270B}" type="sibTrans" cxnId="{8CE7CCAD-7E46-48B7-BF61-CF7D793A5B36}">
      <dgm:prSet/>
      <dgm:spPr/>
      <dgm:t>
        <a:bodyPr/>
        <a:lstStyle/>
        <a:p>
          <a:endParaRPr lang="fr-FR"/>
        </a:p>
      </dgm:t>
    </dgm:pt>
    <dgm:pt modelId="{38B9D761-02B5-4AC4-9C26-A7B8DD4DA577}">
      <dgm:prSet phldrT="[Texte]"/>
      <dgm:spPr>
        <a:solidFill>
          <a:schemeClr val="accent1">
            <a:lumMod val="20000"/>
            <a:lumOff val="80000"/>
            <a:alpha val="90000"/>
          </a:schemeClr>
        </a:solidFill>
      </dgm:spPr>
      <dgm:t>
        <a:bodyPr/>
        <a:lstStyle/>
        <a:p>
          <a:r>
            <a:rPr lang="fr-FR" dirty="0" smtClean="0">
              <a:solidFill>
                <a:schemeClr val="tx1"/>
              </a:solidFill>
            </a:rPr>
            <a:t>de renforcer sa culture générale </a:t>
          </a:r>
          <a:r>
            <a:rPr lang="fr-FR" baseline="0" dirty="0" smtClean="0">
              <a:solidFill>
                <a:schemeClr val="tx1"/>
              </a:solidFill>
            </a:rPr>
            <a:t>(25 répondants/83)</a:t>
          </a:r>
          <a:endParaRPr lang="fr-FR" dirty="0"/>
        </a:p>
      </dgm:t>
    </dgm:pt>
    <dgm:pt modelId="{E3FADDDF-BDB7-403D-81B4-ECE3366B3062}" type="parTrans" cxnId="{64602A52-6EBE-4515-B270-2D415B4BD6EC}">
      <dgm:prSet/>
      <dgm:spPr/>
      <dgm:t>
        <a:bodyPr/>
        <a:lstStyle/>
        <a:p>
          <a:endParaRPr lang="fr-FR"/>
        </a:p>
      </dgm:t>
    </dgm:pt>
    <dgm:pt modelId="{2E9123C9-53D7-4456-9BB0-36150C7F3C50}" type="sibTrans" cxnId="{64602A52-6EBE-4515-B270-2D415B4BD6EC}">
      <dgm:prSet/>
      <dgm:spPr/>
      <dgm:t>
        <a:bodyPr/>
        <a:lstStyle/>
        <a:p>
          <a:endParaRPr lang="fr-FR"/>
        </a:p>
      </dgm:t>
    </dgm:pt>
    <dgm:pt modelId="{D751D64F-7849-496C-A1BD-A64B071FBCDB}">
      <dgm:prSet/>
      <dgm:spPr>
        <a:solidFill>
          <a:schemeClr val="accent1">
            <a:lumMod val="20000"/>
            <a:lumOff val="80000"/>
            <a:alpha val="90000"/>
          </a:schemeClr>
        </a:solidFill>
      </dgm:spPr>
      <dgm:t>
        <a:bodyPr/>
        <a:lstStyle/>
        <a:p>
          <a:r>
            <a:rPr lang="fr-FR" dirty="0" smtClean="0"/>
            <a:t>de préparer une réorientation, l’an prochain  </a:t>
          </a:r>
          <a:r>
            <a:rPr lang="fr-FR" baseline="0" dirty="0" smtClean="0">
              <a:solidFill>
                <a:schemeClr val="tx1"/>
              </a:solidFill>
            </a:rPr>
            <a:t>(10 répondants/83)</a:t>
          </a:r>
          <a:endParaRPr lang="fr-FR" dirty="0">
            <a:solidFill>
              <a:schemeClr val="tx1"/>
            </a:solidFill>
          </a:endParaRPr>
        </a:p>
      </dgm:t>
    </dgm:pt>
    <dgm:pt modelId="{8AF704FD-1509-46E9-A975-A0B14E58366D}" type="parTrans" cxnId="{B6EC7420-7E67-4C4F-89BF-68D7F8A2292B}">
      <dgm:prSet/>
      <dgm:spPr/>
    </dgm:pt>
    <dgm:pt modelId="{58C27749-9FC7-42AB-AD75-D960FE440134}" type="sibTrans" cxnId="{B6EC7420-7E67-4C4F-89BF-68D7F8A2292B}">
      <dgm:prSet/>
      <dgm:spPr/>
    </dgm:pt>
    <dgm:pt modelId="{2C04FD5C-1E9B-4193-8AF3-D2A70830E5F6}">
      <dgm:prSet/>
      <dgm:spPr>
        <a:solidFill>
          <a:schemeClr val="accent1">
            <a:lumMod val="20000"/>
            <a:lumOff val="80000"/>
            <a:alpha val="90000"/>
          </a:schemeClr>
        </a:solidFill>
      </dgm:spPr>
      <dgm:t>
        <a:bodyPr/>
        <a:lstStyle/>
        <a:p>
          <a:endParaRPr lang="fr-FR" dirty="0">
            <a:solidFill>
              <a:schemeClr val="tx1"/>
            </a:solidFill>
          </a:endParaRPr>
        </a:p>
      </dgm:t>
    </dgm:pt>
    <dgm:pt modelId="{A3CAC0E9-7C6B-46FE-B24D-E77BCD661D0B}" type="parTrans" cxnId="{5BF56F1D-2603-494E-A292-6AAEA631EA57}">
      <dgm:prSet/>
      <dgm:spPr/>
    </dgm:pt>
    <dgm:pt modelId="{B2EE998E-8E27-45DF-A6A3-F2CEA58FABCE}" type="sibTrans" cxnId="{5BF56F1D-2603-494E-A292-6AAEA631EA57}">
      <dgm:prSet/>
      <dgm:spPr/>
    </dgm:pt>
    <dgm:pt modelId="{AAB93B05-F818-4862-8500-73C285EF7C63}">
      <dgm:prSet/>
      <dgm:spPr>
        <a:solidFill>
          <a:schemeClr val="accent1">
            <a:lumMod val="20000"/>
            <a:lumOff val="80000"/>
            <a:alpha val="90000"/>
          </a:schemeClr>
        </a:solidFill>
      </dgm:spPr>
      <dgm:t>
        <a:bodyPr/>
        <a:lstStyle/>
        <a:p>
          <a:r>
            <a:rPr lang="fr-FR" dirty="0" smtClean="0">
              <a:solidFill>
                <a:schemeClr val="tx1"/>
              </a:solidFill>
            </a:rPr>
            <a:t>De développer des capacités d’analyse </a:t>
          </a:r>
          <a:r>
            <a:rPr lang="fr-FR" baseline="0" dirty="0" smtClean="0">
              <a:solidFill>
                <a:schemeClr val="tx1"/>
              </a:solidFill>
            </a:rPr>
            <a:t>(11 répondants/83)</a:t>
          </a:r>
          <a:endParaRPr lang="fr-FR" dirty="0">
            <a:solidFill>
              <a:schemeClr val="tx1"/>
            </a:solidFill>
          </a:endParaRPr>
        </a:p>
      </dgm:t>
    </dgm:pt>
    <dgm:pt modelId="{60FE5720-39D8-47A4-8E6D-FA51421CD660}" type="parTrans" cxnId="{68492CD8-0F71-4B3D-BC13-ED650E4CD5CF}">
      <dgm:prSet/>
      <dgm:spPr/>
    </dgm:pt>
    <dgm:pt modelId="{8E6D6258-EA6C-460E-980C-3B04E5D90D7A}" type="sibTrans" cxnId="{68492CD8-0F71-4B3D-BC13-ED650E4CD5CF}">
      <dgm:prSet/>
      <dgm:spPr/>
    </dgm:pt>
    <dgm:pt modelId="{4254D948-7F4F-4F8E-B0FD-BC744D5C5AF0}">
      <dgm:prSet phldrT="[Texte]"/>
      <dgm:spPr>
        <a:solidFill>
          <a:schemeClr val="accent1">
            <a:lumMod val="20000"/>
            <a:lumOff val="80000"/>
            <a:alpha val="90000"/>
          </a:schemeClr>
        </a:solidFill>
      </dgm:spPr>
      <dgm:t>
        <a:bodyPr/>
        <a:lstStyle/>
        <a:p>
          <a:r>
            <a:rPr lang="fr-FR" dirty="0" smtClean="0"/>
            <a:t>de l’intérêt pour la discipline </a:t>
          </a:r>
          <a:r>
            <a:rPr lang="fr-FR" baseline="0" dirty="0" smtClean="0">
              <a:solidFill>
                <a:schemeClr val="tx1"/>
              </a:solidFill>
            </a:rPr>
            <a:t>(11 répondants/83)</a:t>
          </a:r>
          <a:endParaRPr lang="fr-FR" dirty="0"/>
        </a:p>
      </dgm:t>
    </dgm:pt>
    <dgm:pt modelId="{535BF2B8-35CE-4E69-A4AB-DDC4F9326B97}" type="parTrans" cxnId="{3C33158F-5314-4815-8116-9EFDA6BE878B}">
      <dgm:prSet/>
      <dgm:spPr/>
    </dgm:pt>
    <dgm:pt modelId="{CB065535-3EE8-42A9-9BC8-260D311B3984}" type="sibTrans" cxnId="{3C33158F-5314-4815-8116-9EFDA6BE878B}">
      <dgm:prSet/>
      <dgm:spPr/>
    </dgm:pt>
    <dgm:pt modelId="{721D8D00-D655-45B8-9925-CA818296BD89}">
      <dgm:prSet phldrT="[Texte]"/>
      <dgm:spPr>
        <a:solidFill>
          <a:schemeClr val="accent1">
            <a:lumMod val="20000"/>
            <a:lumOff val="80000"/>
            <a:alpha val="90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fr-FR" baseline="0" dirty="0" smtClean="0">
              <a:solidFill>
                <a:schemeClr val="tx1"/>
              </a:solidFill>
            </a:rPr>
            <a:t>de savoir </a:t>
          </a:r>
          <a:r>
            <a:rPr lang="fr-FR" baseline="0" dirty="0" smtClean="0">
              <a:solidFill>
                <a:schemeClr val="tx1"/>
              </a:solidFill>
            </a:rPr>
            <a:t>(44 répondants/83)</a:t>
          </a:r>
          <a:endParaRPr lang="fr-FR" dirty="0"/>
        </a:p>
      </dgm:t>
    </dgm:pt>
    <dgm:pt modelId="{689C0CFC-765C-4BD2-A1BD-BA6B89ED21BB}" type="parTrans" cxnId="{09AD4F5A-9D8B-4F35-8561-2B54A56FB52A}">
      <dgm:prSet/>
      <dgm:spPr/>
    </dgm:pt>
    <dgm:pt modelId="{DA487A24-498E-4162-803B-1470DC62E83A}" type="sibTrans" cxnId="{09AD4F5A-9D8B-4F35-8561-2B54A56FB52A}">
      <dgm:prSet/>
      <dgm:spPr/>
    </dgm:pt>
    <dgm:pt modelId="{4BB9F627-8F16-4E99-BD7A-E5939D17971E}">
      <dgm:prSet phldrT="[Texte]"/>
      <dgm:spPr>
        <a:solidFill>
          <a:schemeClr val="accent1">
            <a:lumMod val="20000"/>
            <a:lumOff val="80000"/>
            <a:alpha val="90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fr-FR" baseline="0" dirty="0" smtClean="0">
              <a:solidFill>
                <a:schemeClr val="tx1"/>
              </a:solidFill>
            </a:rPr>
            <a:t>d’autonomie  </a:t>
          </a:r>
          <a:r>
            <a:rPr lang="fr-FR" baseline="0" dirty="0" smtClean="0">
              <a:solidFill>
                <a:schemeClr val="tx1"/>
              </a:solidFill>
            </a:rPr>
            <a:t>(37 répondants/83)</a:t>
          </a:r>
          <a:endParaRPr lang="fr-FR" dirty="0"/>
        </a:p>
      </dgm:t>
    </dgm:pt>
    <dgm:pt modelId="{D3A80C94-8DEE-40DA-BE04-33F471978E01}" type="parTrans" cxnId="{5310324E-B086-4984-9AD4-E8D39F907658}">
      <dgm:prSet/>
      <dgm:spPr/>
    </dgm:pt>
    <dgm:pt modelId="{49B8F9E3-631B-4C81-9235-A5CBD597BFB4}" type="sibTrans" cxnId="{5310324E-B086-4984-9AD4-E8D39F907658}">
      <dgm:prSet/>
      <dgm:spPr/>
    </dgm:pt>
    <dgm:pt modelId="{E31A0AA1-8032-4E00-99C0-5739838969A9}">
      <dgm:prSet phldrT="[Texte]"/>
      <dgm:spPr>
        <a:solidFill>
          <a:schemeClr val="accent1">
            <a:lumMod val="20000"/>
            <a:lumOff val="80000"/>
            <a:alpha val="90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fr-FR" baseline="0" dirty="0" smtClean="0">
              <a:solidFill>
                <a:schemeClr val="tx1"/>
              </a:solidFill>
            </a:rPr>
            <a:t>de rencontres </a:t>
          </a:r>
          <a:r>
            <a:rPr lang="fr-FR" baseline="0" dirty="0" smtClean="0">
              <a:solidFill>
                <a:schemeClr val="tx1"/>
              </a:solidFill>
            </a:rPr>
            <a:t>(32 répondants/83)</a:t>
          </a:r>
          <a:endParaRPr lang="fr-FR" dirty="0"/>
        </a:p>
      </dgm:t>
    </dgm:pt>
    <dgm:pt modelId="{D1DAFCD7-CA3B-4F8A-9AC5-F4028A457B07}" type="parTrans" cxnId="{2371F322-444D-447A-AAEE-9FB9A94D1692}">
      <dgm:prSet/>
      <dgm:spPr/>
    </dgm:pt>
    <dgm:pt modelId="{76FD7E5E-339E-47BC-B5DF-5B2501ADE2A7}" type="sibTrans" cxnId="{2371F322-444D-447A-AAEE-9FB9A94D1692}">
      <dgm:prSet/>
      <dgm:spPr/>
    </dgm:pt>
    <dgm:pt modelId="{DC664F7E-E95A-4DEA-A7D3-0C3548BD8C51}">
      <dgm:prSet phldrT="[Texte]"/>
      <dgm:spPr>
        <a:solidFill>
          <a:schemeClr val="accent1">
            <a:lumMod val="20000"/>
            <a:lumOff val="80000"/>
            <a:alpha val="90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fr-FR" dirty="0" smtClean="0"/>
            <a:t>de construction de son avenir professionnel </a:t>
          </a:r>
          <a:r>
            <a:rPr lang="fr-FR" baseline="0" dirty="0" smtClean="0">
              <a:solidFill>
                <a:schemeClr val="tx1"/>
              </a:solidFill>
            </a:rPr>
            <a:t>(20 répondants/83)</a:t>
          </a:r>
          <a:endParaRPr lang="fr-FR" dirty="0"/>
        </a:p>
      </dgm:t>
    </dgm:pt>
    <dgm:pt modelId="{C351B0D9-8B8C-40F4-AF92-C3366CF3A593}" type="parTrans" cxnId="{B528790B-E665-4060-9BCA-96515919717E}">
      <dgm:prSet/>
      <dgm:spPr/>
    </dgm:pt>
    <dgm:pt modelId="{F0B5E320-5075-4EF3-8E58-FD6EB254BD18}" type="sibTrans" cxnId="{B528790B-E665-4060-9BCA-96515919717E}">
      <dgm:prSet/>
      <dgm:spPr/>
    </dgm:pt>
    <dgm:pt modelId="{AD79F11F-F5E3-4424-B4DC-708522B877A4}">
      <dgm:prSet phldrT="[Texte]"/>
      <dgm:spPr>
        <a:solidFill>
          <a:schemeClr val="accent1">
            <a:lumMod val="20000"/>
            <a:lumOff val="80000"/>
            <a:alpha val="90000"/>
          </a:schemeClr>
        </a:solidFill>
      </dgm:spPr>
      <dgm:t>
        <a:bodyPr/>
        <a:lstStyle/>
        <a:p>
          <a:r>
            <a:rPr lang="fr-FR" dirty="0" smtClean="0"/>
            <a:t>de l’assiduité </a:t>
          </a:r>
          <a:r>
            <a:rPr lang="fr-FR" baseline="0" dirty="0" smtClean="0">
              <a:solidFill>
                <a:schemeClr val="tx1"/>
              </a:solidFill>
            </a:rPr>
            <a:t>(36 répondants/83)</a:t>
          </a:r>
          <a:endParaRPr lang="fr-FR" dirty="0"/>
        </a:p>
      </dgm:t>
    </dgm:pt>
    <dgm:pt modelId="{093E1AD1-F666-4058-BAF2-3F66E52AB360}" type="parTrans" cxnId="{79DCEA74-1322-4B22-B26C-159084E33A07}">
      <dgm:prSet/>
      <dgm:spPr/>
    </dgm:pt>
    <dgm:pt modelId="{423A4EA8-DE0E-472F-8D77-6E8521E90ABB}" type="sibTrans" cxnId="{79DCEA74-1322-4B22-B26C-159084E33A07}">
      <dgm:prSet/>
      <dgm:spPr/>
    </dgm:pt>
    <dgm:pt modelId="{D5B8E409-16F7-4FA0-A467-D41E5EAB6117}">
      <dgm:prSet phldrT="[Texte]"/>
      <dgm:spPr>
        <a:solidFill>
          <a:schemeClr val="accent1">
            <a:lumMod val="20000"/>
            <a:lumOff val="80000"/>
            <a:alpha val="90000"/>
          </a:schemeClr>
        </a:solidFill>
      </dgm:spPr>
      <dgm:t>
        <a:bodyPr/>
        <a:lstStyle/>
        <a:p>
          <a:r>
            <a:rPr lang="fr-FR" dirty="0" smtClean="0"/>
            <a:t>Du contenu pédagogique des enseignements </a:t>
          </a:r>
          <a:r>
            <a:rPr lang="fr-FR" baseline="0" dirty="0" smtClean="0">
              <a:solidFill>
                <a:schemeClr val="tx1"/>
              </a:solidFill>
            </a:rPr>
            <a:t>(10 répondants/83)</a:t>
          </a:r>
          <a:endParaRPr lang="fr-FR" dirty="0"/>
        </a:p>
      </dgm:t>
    </dgm:pt>
    <dgm:pt modelId="{E180B4A5-9C3A-4F2A-A23C-902DF5E66B41}" type="parTrans" cxnId="{5FA2E9AF-B414-4EB0-9463-BE7E1C11C844}">
      <dgm:prSet/>
      <dgm:spPr/>
    </dgm:pt>
    <dgm:pt modelId="{989978F3-2D47-494A-B9E2-EB1A657FC6E8}" type="sibTrans" cxnId="{5FA2E9AF-B414-4EB0-9463-BE7E1C11C844}">
      <dgm:prSet/>
      <dgm:spPr/>
    </dgm:pt>
    <dgm:pt modelId="{D97A59DA-96EB-4C12-88AF-5281C0EE5795}" type="pres">
      <dgm:prSet presAssocID="{6F045978-85B7-4200-8AD6-E8563ADD98CD}" presName="Name0" presStyleCnt="0">
        <dgm:presLayoutVars>
          <dgm:dir/>
          <dgm:animLvl val="lvl"/>
          <dgm:resizeHandles val="exact"/>
        </dgm:presLayoutVars>
      </dgm:prSet>
      <dgm:spPr/>
      <dgm:t>
        <a:bodyPr/>
        <a:lstStyle/>
        <a:p>
          <a:endParaRPr lang="fr-FR"/>
        </a:p>
      </dgm:t>
    </dgm:pt>
    <dgm:pt modelId="{F8B0CABD-F5C7-41DC-B048-6DEFD3C5C735}" type="pres">
      <dgm:prSet presAssocID="{02651DC6-2737-45E2-8520-9D9D780501BD}" presName="linNode" presStyleCnt="0"/>
      <dgm:spPr/>
    </dgm:pt>
    <dgm:pt modelId="{ED65357B-54B3-4C7F-B6A9-EDFB8B5312AA}" type="pres">
      <dgm:prSet presAssocID="{02651DC6-2737-45E2-8520-9D9D780501BD}" presName="parentText" presStyleLbl="node1" presStyleIdx="0" presStyleCnt="3">
        <dgm:presLayoutVars>
          <dgm:chMax val="1"/>
          <dgm:bulletEnabled val="1"/>
        </dgm:presLayoutVars>
      </dgm:prSet>
      <dgm:spPr/>
      <dgm:t>
        <a:bodyPr/>
        <a:lstStyle/>
        <a:p>
          <a:endParaRPr lang="fr-FR"/>
        </a:p>
      </dgm:t>
    </dgm:pt>
    <dgm:pt modelId="{E2D4D233-7564-49A0-8EDD-DC2CD80526EB}" type="pres">
      <dgm:prSet presAssocID="{02651DC6-2737-45E2-8520-9D9D780501BD}" presName="descendantText" presStyleLbl="alignAccFollowNode1" presStyleIdx="0" presStyleCnt="3" custLinFactNeighborX="1353" custLinFactNeighborY="-755">
        <dgm:presLayoutVars>
          <dgm:bulletEnabled val="1"/>
        </dgm:presLayoutVars>
      </dgm:prSet>
      <dgm:spPr/>
      <dgm:t>
        <a:bodyPr/>
        <a:lstStyle/>
        <a:p>
          <a:endParaRPr lang="fr-FR"/>
        </a:p>
      </dgm:t>
    </dgm:pt>
    <dgm:pt modelId="{AC2D0E85-80F1-4746-9632-52B6406224BF}" type="pres">
      <dgm:prSet presAssocID="{33565EF6-23A1-4938-AFC2-DF1A04D11EEF}" presName="sp" presStyleCnt="0"/>
      <dgm:spPr/>
    </dgm:pt>
    <dgm:pt modelId="{4FE600F4-98B6-4E76-9089-2B845485D62D}" type="pres">
      <dgm:prSet presAssocID="{E6C4EC9C-003D-4CF2-998E-5BB0C2615DBC}" presName="linNode" presStyleCnt="0"/>
      <dgm:spPr/>
    </dgm:pt>
    <dgm:pt modelId="{8E1C7C36-B28E-463E-9B7C-CBD4F4A7DFE7}" type="pres">
      <dgm:prSet presAssocID="{E6C4EC9C-003D-4CF2-998E-5BB0C2615DBC}" presName="parentText" presStyleLbl="node1" presStyleIdx="1" presStyleCnt="3">
        <dgm:presLayoutVars>
          <dgm:chMax val="1"/>
          <dgm:bulletEnabled val="1"/>
        </dgm:presLayoutVars>
      </dgm:prSet>
      <dgm:spPr/>
      <dgm:t>
        <a:bodyPr/>
        <a:lstStyle/>
        <a:p>
          <a:endParaRPr lang="fr-FR"/>
        </a:p>
      </dgm:t>
    </dgm:pt>
    <dgm:pt modelId="{A6723134-DB7F-4244-A7F5-DD68258B3C8C}" type="pres">
      <dgm:prSet presAssocID="{E6C4EC9C-003D-4CF2-998E-5BB0C2615DBC}" presName="descendantText" presStyleLbl="alignAccFollowNode1" presStyleIdx="1" presStyleCnt="3" custScaleY="113380">
        <dgm:presLayoutVars>
          <dgm:bulletEnabled val="1"/>
        </dgm:presLayoutVars>
      </dgm:prSet>
      <dgm:spPr/>
      <dgm:t>
        <a:bodyPr/>
        <a:lstStyle/>
        <a:p>
          <a:endParaRPr lang="fr-FR"/>
        </a:p>
      </dgm:t>
    </dgm:pt>
    <dgm:pt modelId="{E6429E40-69A1-4D4D-A4C0-35BC7F6B302C}" type="pres">
      <dgm:prSet presAssocID="{A168F880-51A7-4709-9BC4-765F33A62EC2}" presName="sp" presStyleCnt="0"/>
      <dgm:spPr/>
    </dgm:pt>
    <dgm:pt modelId="{2221DDEC-89A0-4FFF-8B66-E3FF55ADBEC6}" type="pres">
      <dgm:prSet presAssocID="{4BD4AF6E-DD80-46A5-8A2C-4506A3647C89}" presName="linNode" presStyleCnt="0"/>
      <dgm:spPr/>
    </dgm:pt>
    <dgm:pt modelId="{D26BBCC6-3BAD-4683-92E0-56281F08A9CC}" type="pres">
      <dgm:prSet presAssocID="{4BD4AF6E-DD80-46A5-8A2C-4506A3647C89}" presName="parentText" presStyleLbl="node1" presStyleIdx="2" presStyleCnt="3">
        <dgm:presLayoutVars>
          <dgm:chMax val="1"/>
          <dgm:bulletEnabled val="1"/>
        </dgm:presLayoutVars>
      </dgm:prSet>
      <dgm:spPr/>
      <dgm:t>
        <a:bodyPr/>
        <a:lstStyle/>
        <a:p>
          <a:endParaRPr lang="fr-FR"/>
        </a:p>
      </dgm:t>
    </dgm:pt>
    <dgm:pt modelId="{50280043-6F05-48F6-B393-3A364DC4C2EB}" type="pres">
      <dgm:prSet presAssocID="{4BD4AF6E-DD80-46A5-8A2C-4506A3647C89}" presName="descendantText" presStyleLbl="alignAccFollowNode1" presStyleIdx="2" presStyleCnt="3" custLinFactNeighborX="-1314" custLinFactNeighborY="-691">
        <dgm:presLayoutVars>
          <dgm:bulletEnabled val="1"/>
        </dgm:presLayoutVars>
      </dgm:prSet>
      <dgm:spPr/>
      <dgm:t>
        <a:bodyPr/>
        <a:lstStyle/>
        <a:p>
          <a:endParaRPr lang="fr-FR"/>
        </a:p>
      </dgm:t>
    </dgm:pt>
  </dgm:ptLst>
  <dgm:cxnLst>
    <dgm:cxn modelId="{BC1408BB-1D61-4690-9B72-14BED18615DD}" srcId="{6F045978-85B7-4200-8AD6-E8563ADD98CD}" destId="{4BD4AF6E-DD80-46A5-8A2C-4506A3647C89}" srcOrd="2" destOrd="0" parTransId="{F4AB7A8F-524E-461F-B962-A17AA208D4A0}" sibTransId="{07259874-C583-4D13-B44C-546C7FFD9F95}"/>
    <dgm:cxn modelId="{A0BEE812-0829-4FCC-ADA6-AAAB0A9A17B4}" type="presOf" srcId="{38B9D761-02B5-4AC4-9C26-A7B8DD4DA577}" destId="{A6723134-DB7F-4244-A7F5-DD68258B3C8C}" srcOrd="0" destOrd="1" presId="urn:microsoft.com/office/officeart/2005/8/layout/vList5"/>
    <dgm:cxn modelId="{18255A1A-8128-411B-8D23-C828618DF035}" type="presOf" srcId="{D751D64F-7849-496C-A1BD-A64B071FBCDB}" destId="{A6723134-DB7F-4244-A7F5-DD68258B3C8C}" srcOrd="0" destOrd="4" presId="urn:microsoft.com/office/officeart/2005/8/layout/vList5"/>
    <dgm:cxn modelId="{5D3C03B5-9695-45AA-92FD-CCA36B467342}" type="presOf" srcId="{4BD4AF6E-DD80-46A5-8A2C-4506A3647C89}" destId="{D26BBCC6-3BAD-4683-92E0-56281F08A9CC}" srcOrd="0" destOrd="0" presId="urn:microsoft.com/office/officeart/2005/8/layout/vList5"/>
    <dgm:cxn modelId="{92FA8AA1-7093-4DC3-A3AA-175DA0F22531}" type="presOf" srcId="{4254D948-7F4F-4F8E-B0FD-BC744D5C5AF0}" destId="{50280043-6F05-48F6-B393-3A364DC4C2EB}" srcOrd="0" destOrd="3" presId="urn:microsoft.com/office/officeart/2005/8/layout/vList5"/>
    <dgm:cxn modelId="{F79DAC30-AD14-4943-919F-3D591CAAD660}" type="presOf" srcId="{AD79F11F-F5E3-4424-B4DC-708522B877A4}" destId="{50280043-6F05-48F6-B393-3A364DC4C2EB}" srcOrd="0" destOrd="2" presId="urn:microsoft.com/office/officeart/2005/8/layout/vList5"/>
    <dgm:cxn modelId="{AB7B4465-7A40-48F4-B556-DDC7265280B8}" type="presOf" srcId="{DC664F7E-E95A-4DEA-A7D3-0C3548BD8C51}" destId="{E2D4D233-7564-49A0-8EDD-DC2CD80526EB}" srcOrd="0" destOrd="4" presId="urn:microsoft.com/office/officeart/2005/8/layout/vList5"/>
    <dgm:cxn modelId="{5BF56F1D-2603-494E-A292-6AAEA631EA57}" srcId="{E6C4EC9C-003D-4CF2-998E-5BB0C2615DBC}" destId="{2C04FD5C-1E9B-4193-8AF3-D2A70830E5F6}" srcOrd="5" destOrd="0" parTransId="{A3CAC0E9-7C6B-46FE-B24D-E77BCD661D0B}" sibTransId="{B2EE998E-8E27-45DF-A6A3-F2CEA58FABCE}"/>
    <dgm:cxn modelId="{68492CD8-0F71-4B3D-BC13-ED650E4CD5CF}" srcId="{E6C4EC9C-003D-4CF2-998E-5BB0C2615DBC}" destId="{AAB93B05-F818-4862-8500-73C285EF7C63}" srcOrd="3" destOrd="0" parTransId="{60FE5720-39D8-47A4-8E6D-FA51421CD660}" sibTransId="{8E6D6258-EA6C-460E-980C-3B04E5D90D7A}"/>
    <dgm:cxn modelId="{D576F108-2FE3-4534-B4A6-38036D22CE3C}" type="presOf" srcId="{E68695E6-7F68-4F8E-9236-C2AE74143A77}" destId="{A6723134-DB7F-4244-A7F5-DD68258B3C8C}" srcOrd="0" destOrd="0" presId="urn:microsoft.com/office/officeart/2005/8/layout/vList5"/>
    <dgm:cxn modelId="{8CE7CCAD-7E46-48B7-BF61-CF7D793A5B36}" srcId="{4BD4AF6E-DD80-46A5-8A2C-4506A3647C89}" destId="{2C265BA0-F2B2-41B3-9314-FFCA53780841}" srcOrd="1" destOrd="0" parTransId="{20B725BC-B8F7-48E4-AD03-C91D8025F73E}" sibTransId="{C40BF877-9C70-43CD-9EE4-97729921270B}"/>
    <dgm:cxn modelId="{BCF543B2-B3C6-49F2-8DB9-55D92B860636}" type="presOf" srcId="{9DE68122-EEEC-45B3-82A7-206805A1C584}" destId="{E2D4D233-7564-49A0-8EDD-DC2CD80526EB}" srcOrd="0" destOrd="0" presId="urn:microsoft.com/office/officeart/2005/8/layout/vList5"/>
    <dgm:cxn modelId="{FD1E485A-C67C-49BF-BE13-C84A0914BBA3}" type="presOf" srcId="{AAB93B05-F818-4862-8500-73C285EF7C63}" destId="{A6723134-DB7F-4244-A7F5-DD68258B3C8C}" srcOrd="0" destOrd="3" presId="urn:microsoft.com/office/officeart/2005/8/layout/vList5"/>
    <dgm:cxn modelId="{432A182F-C391-4953-8EBD-EB36211DE08F}" type="presOf" srcId="{2C04FD5C-1E9B-4193-8AF3-D2A70830E5F6}" destId="{A6723134-DB7F-4244-A7F5-DD68258B3C8C}" srcOrd="0" destOrd="5" presId="urn:microsoft.com/office/officeart/2005/8/layout/vList5"/>
    <dgm:cxn modelId="{56029166-0CC7-457A-B6FE-E39CC7812183}" type="presOf" srcId="{02651DC6-2737-45E2-8520-9D9D780501BD}" destId="{ED65357B-54B3-4C7F-B6A9-EDFB8B5312AA}" srcOrd="0" destOrd="0" presId="urn:microsoft.com/office/officeart/2005/8/layout/vList5"/>
    <dgm:cxn modelId="{FC4DA066-8BB7-4688-8E39-4A6578AC225B}" type="presOf" srcId="{E6C4EC9C-003D-4CF2-998E-5BB0C2615DBC}" destId="{8E1C7C36-B28E-463E-9B7C-CBD4F4A7DFE7}" srcOrd="0" destOrd="0" presId="urn:microsoft.com/office/officeart/2005/8/layout/vList5"/>
    <dgm:cxn modelId="{19481007-E091-4547-AEFA-6C6DFBECECD1}" srcId="{E6C4EC9C-003D-4CF2-998E-5BB0C2615DBC}" destId="{E68695E6-7F68-4F8E-9236-C2AE74143A77}" srcOrd="0" destOrd="0" parTransId="{6EA23FD2-117A-442A-8420-864FC1933487}" sibTransId="{7411122F-AB0C-4B24-AA39-63F1324C670A}"/>
    <dgm:cxn modelId="{09AD4F5A-9D8B-4F35-8561-2B54A56FB52A}" srcId="{02651DC6-2737-45E2-8520-9D9D780501BD}" destId="{721D8D00-D655-45B8-9925-CA818296BD89}" srcOrd="1" destOrd="0" parTransId="{689C0CFC-765C-4BD2-A1BD-BA6B89ED21BB}" sibTransId="{DA487A24-498E-4162-803B-1470DC62E83A}"/>
    <dgm:cxn modelId="{DAF5EC84-44C0-45DD-948F-D4194E91D0AB}" type="presOf" srcId="{C8D83450-8E29-4370-95F4-9E3D439F3CBC}" destId="{A6723134-DB7F-4244-A7F5-DD68258B3C8C}" srcOrd="0" destOrd="2" presId="urn:microsoft.com/office/officeart/2005/8/layout/vList5"/>
    <dgm:cxn modelId="{79DCEA74-1322-4B22-B26C-159084E33A07}" srcId="{4BD4AF6E-DD80-46A5-8A2C-4506A3647C89}" destId="{AD79F11F-F5E3-4424-B4DC-708522B877A4}" srcOrd="2" destOrd="0" parTransId="{093E1AD1-F666-4058-BAF2-3F66E52AB360}" sibTransId="{423A4EA8-DE0E-472F-8D77-6E8521E90ABB}"/>
    <dgm:cxn modelId="{5FA2E9AF-B414-4EB0-9463-BE7E1C11C844}" srcId="{4BD4AF6E-DD80-46A5-8A2C-4506A3647C89}" destId="{D5B8E409-16F7-4FA0-A467-D41E5EAB6117}" srcOrd="4" destOrd="0" parTransId="{E180B4A5-9C3A-4F2A-A23C-902DF5E66B41}" sibTransId="{989978F3-2D47-494A-B9E2-EB1A657FC6E8}"/>
    <dgm:cxn modelId="{C05B40B5-DFEB-47D9-A37E-D9D7F8A7089F}" srcId="{6F045978-85B7-4200-8AD6-E8563ADD98CD}" destId="{E6C4EC9C-003D-4CF2-998E-5BB0C2615DBC}" srcOrd="1" destOrd="0" parTransId="{946BDB17-F9DC-4846-AD83-FCCEDB43A335}" sibTransId="{A168F880-51A7-4709-9BC4-765F33A62EC2}"/>
    <dgm:cxn modelId="{6984842B-7D28-4622-9762-1A6CB1751D5A}" srcId="{02651DC6-2737-45E2-8520-9D9D780501BD}" destId="{9DE68122-EEEC-45B3-82A7-206805A1C584}" srcOrd="0" destOrd="0" parTransId="{0485B0C6-C205-4D6F-8057-51D3811314C9}" sibTransId="{0E6EA673-F334-4A78-B1DB-AE1135D20606}"/>
    <dgm:cxn modelId="{CBF65176-B9DD-4939-98DD-F832773D2578}" type="presOf" srcId="{73B1F5B6-6248-4170-A717-002F4E417E66}" destId="{50280043-6F05-48F6-B393-3A364DC4C2EB}" srcOrd="0" destOrd="0" presId="urn:microsoft.com/office/officeart/2005/8/layout/vList5"/>
    <dgm:cxn modelId="{B528790B-E665-4060-9BCA-96515919717E}" srcId="{02651DC6-2737-45E2-8520-9D9D780501BD}" destId="{DC664F7E-E95A-4DEA-A7D3-0C3548BD8C51}" srcOrd="4" destOrd="0" parTransId="{C351B0D9-8B8C-40F4-AF92-C3366CF3A593}" sibTransId="{F0B5E320-5075-4EF3-8E58-FD6EB254BD18}"/>
    <dgm:cxn modelId="{028F18EB-0C2B-4693-B6B5-A0084B5A08D8}" type="presOf" srcId="{D5B8E409-16F7-4FA0-A467-D41E5EAB6117}" destId="{50280043-6F05-48F6-B393-3A364DC4C2EB}" srcOrd="0" destOrd="4" presId="urn:microsoft.com/office/officeart/2005/8/layout/vList5"/>
    <dgm:cxn modelId="{64602A52-6EBE-4515-B270-2D415B4BD6EC}" srcId="{E6C4EC9C-003D-4CF2-998E-5BB0C2615DBC}" destId="{38B9D761-02B5-4AC4-9C26-A7B8DD4DA577}" srcOrd="1" destOrd="0" parTransId="{E3FADDDF-BDB7-403D-81B4-ECE3366B3062}" sibTransId="{2E9123C9-53D7-4456-9BB0-36150C7F3C50}"/>
    <dgm:cxn modelId="{2371F322-444D-447A-AAEE-9FB9A94D1692}" srcId="{02651DC6-2737-45E2-8520-9D9D780501BD}" destId="{E31A0AA1-8032-4E00-99C0-5739838969A9}" srcOrd="3" destOrd="0" parTransId="{D1DAFCD7-CA3B-4F8A-9AC5-F4028A457B07}" sibTransId="{76FD7E5E-339E-47BC-B5DF-5B2501ADE2A7}"/>
    <dgm:cxn modelId="{159798F2-B5F6-4E80-8522-37D128F01D1F}" type="presOf" srcId="{2C265BA0-F2B2-41B3-9314-FFCA53780841}" destId="{50280043-6F05-48F6-B393-3A364DC4C2EB}" srcOrd="0" destOrd="1" presId="urn:microsoft.com/office/officeart/2005/8/layout/vList5"/>
    <dgm:cxn modelId="{B6EC7420-7E67-4C4F-89BF-68D7F8A2292B}" srcId="{E6C4EC9C-003D-4CF2-998E-5BB0C2615DBC}" destId="{D751D64F-7849-496C-A1BD-A64B071FBCDB}" srcOrd="4" destOrd="0" parTransId="{8AF704FD-1509-46E9-A975-A0B14E58366D}" sibTransId="{58C27749-9FC7-42AB-AD75-D960FE440134}"/>
    <dgm:cxn modelId="{4045D8A9-06AE-44CA-8B87-31067F7836E8}" srcId="{4BD4AF6E-DD80-46A5-8A2C-4506A3647C89}" destId="{73B1F5B6-6248-4170-A717-002F4E417E66}" srcOrd="0" destOrd="0" parTransId="{885F406A-1887-4D8F-A2BB-6E854528C005}" sibTransId="{BFB5A55D-59A6-42AD-96EF-F263EAD70A3E}"/>
    <dgm:cxn modelId="{C5017223-1BAD-4920-9F0D-5302E1F3BF81}" srcId="{E6C4EC9C-003D-4CF2-998E-5BB0C2615DBC}" destId="{C8D83450-8E29-4370-95F4-9E3D439F3CBC}" srcOrd="2" destOrd="0" parTransId="{D6427EAB-6A49-45CC-A550-D6BCF584196D}" sibTransId="{9D6E97AF-8001-446B-A0A5-DDE9530C36F9}"/>
    <dgm:cxn modelId="{3C33158F-5314-4815-8116-9EFDA6BE878B}" srcId="{4BD4AF6E-DD80-46A5-8A2C-4506A3647C89}" destId="{4254D948-7F4F-4F8E-B0FD-BC744D5C5AF0}" srcOrd="3" destOrd="0" parTransId="{535BF2B8-35CE-4E69-A4AB-DDC4F9326B97}" sibTransId="{CB065535-3EE8-42A9-9BC8-260D311B3984}"/>
    <dgm:cxn modelId="{2686D989-0DD8-4435-80ED-F71F0716E48F}" type="presOf" srcId="{6F045978-85B7-4200-8AD6-E8563ADD98CD}" destId="{D97A59DA-96EB-4C12-88AF-5281C0EE5795}" srcOrd="0" destOrd="0" presId="urn:microsoft.com/office/officeart/2005/8/layout/vList5"/>
    <dgm:cxn modelId="{C8A892A6-B7E9-4BAF-AE50-982EC4B6CC82}" type="presOf" srcId="{E31A0AA1-8032-4E00-99C0-5739838969A9}" destId="{E2D4D233-7564-49A0-8EDD-DC2CD80526EB}" srcOrd="0" destOrd="3" presId="urn:microsoft.com/office/officeart/2005/8/layout/vList5"/>
    <dgm:cxn modelId="{D292244E-EFAA-49F9-BF3A-4EFC32505186}" type="presOf" srcId="{721D8D00-D655-45B8-9925-CA818296BD89}" destId="{E2D4D233-7564-49A0-8EDD-DC2CD80526EB}" srcOrd="0" destOrd="1" presId="urn:microsoft.com/office/officeart/2005/8/layout/vList5"/>
    <dgm:cxn modelId="{57C80267-EF53-494A-B7AB-AB32A212E140}" srcId="{6F045978-85B7-4200-8AD6-E8563ADD98CD}" destId="{02651DC6-2737-45E2-8520-9D9D780501BD}" srcOrd="0" destOrd="0" parTransId="{AEE89CBB-E2B7-4178-B234-166E243E8DF9}" sibTransId="{33565EF6-23A1-4938-AFC2-DF1A04D11EEF}"/>
    <dgm:cxn modelId="{555867B3-5B2D-4BE5-8E92-20639954018D}" type="presOf" srcId="{4BB9F627-8F16-4E99-BD7A-E5939D17971E}" destId="{E2D4D233-7564-49A0-8EDD-DC2CD80526EB}" srcOrd="0" destOrd="2" presId="urn:microsoft.com/office/officeart/2005/8/layout/vList5"/>
    <dgm:cxn modelId="{5310324E-B086-4984-9AD4-E8D39F907658}" srcId="{02651DC6-2737-45E2-8520-9D9D780501BD}" destId="{4BB9F627-8F16-4E99-BD7A-E5939D17971E}" srcOrd="2" destOrd="0" parTransId="{D3A80C94-8DEE-40DA-BE04-33F471978E01}" sibTransId="{49B8F9E3-631B-4C81-9235-A5CBD597BFB4}"/>
    <dgm:cxn modelId="{1828C39F-8AB1-4F7C-9A77-14C62ACC8197}" type="presParOf" srcId="{D97A59DA-96EB-4C12-88AF-5281C0EE5795}" destId="{F8B0CABD-F5C7-41DC-B048-6DEFD3C5C735}" srcOrd="0" destOrd="0" presId="urn:microsoft.com/office/officeart/2005/8/layout/vList5"/>
    <dgm:cxn modelId="{C4C060A6-DA49-46B9-92EB-6CC435C368DA}" type="presParOf" srcId="{F8B0CABD-F5C7-41DC-B048-6DEFD3C5C735}" destId="{ED65357B-54B3-4C7F-B6A9-EDFB8B5312AA}" srcOrd="0" destOrd="0" presId="urn:microsoft.com/office/officeart/2005/8/layout/vList5"/>
    <dgm:cxn modelId="{E8385015-1076-4157-8FF9-A60F8CFBC506}" type="presParOf" srcId="{F8B0CABD-F5C7-41DC-B048-6DEFD3C5C735}" destId="{E2D4D233-7564-49A0-8EDD-DC2CD80526EB}" srcOrd="1" destOrd="0" presId="urn:microsoft.com/office/officeart/2005/8/layout/vList5"/>
    <dgm:cxn modelId="{74817882-4D28-41EF-AC89-9B1066737CBF}" type="presParOf" srcId="{D97A59DA-96EB-4C12-88AF-5281C0EE5795}" destId="{AC2D0E85-80F1-4746-9632-52B6406224BF}" srcOrd="1" destOrd="0" presId="urn:microsoft.com/office/officeart/2005/8/layout/vList5"/>
    <dgm:cxn modelId="{BCDEF064-F398-4EDB-BCF8-19C63E93CE31}" type="presParOf" srcId="{D97A59DA-96EB-4C12-88AF-5281C0EE5795}" destId="{4FE600F4-98B6-4E76-9089-2B845485D62D}" srcOrd="2" destOrd="0" presId="urn:microsoft.com/office/officeart/2005/8/layout/vList5"/>
    <dgm:cxn modelId="{C31D8239-F729-473E-9205-AA5B13EDC871}" type="presParOf" srcId="{4FE600F4-98B6-4E76-9089-2B845485D62D}" destId="{8E1C7C36-B28E-463E-9B7C-CBD4F4A7DFE7}" srcOrd="0" destOrd="0" presId="urn:microsoft.com/office/officeart/2005/8/layout/vList5"/>
    <dgm:cxn modelId="{A10DFB97-E81B-4CF0-A2A1-1E7DD95A831F}" type="presParOf" srcId="{4FE600F4-98B6-4E76-9089-2B845485D62D}" destId="{A6723134-DB7F-4244-A7F5-DD68258B3C8C}" srcOrd="1" destOrd="0" presId="urn:microsoft.com/office/officeart/2005/8/layout/vList5"/>
    <dgm:cxn modelId="{EE886917-8F08-41A5-B899-C8245C9EDEC3}" type="presParOf" srcId="{D97A59DA-96EB-4C12-88AF-5281C0EE5795}" destId="{E6429E40-69A1-4D4D-A4C0-35BC7F6B302C}" srcOrd="3" destOrd="0" presId="urn:microsoft.com/office/officeart/2005/8/layout/vList5"/>
    <dgm:cxn modelId="{23CCDCEA-143D-4233-87CC-E929E1E60664}" type="presParOf" srcId="{D97A59DA-96EB-4C12-88AF-5281C0EE5795}" destId="{2221DDEC-89A0-4FFF-8B66-E3FF55ADBEC6}" srcOrd="4" destOrd="0" presId="urn:microsoft.com/office/officeart/2005/8/layout/vList5"/>
    <dgm:cxn modelId="{CEB95428-9DE2-460A-92AD-A679F678FF4B}" type="presParOf" srcId="{2221DDEC-89A0-4FFF-8B66-E3FF55ADBEC6}" destId="{D26BBCC6-3BAD-4683-92E0-56281F08A9CC}" srcOrd="0" destOrd="0" presId="urn:microsoft.com/office/officeart/2005/8/layout/vList5"/>
    <dgm:cxn modelId="{59B19ED9-04CD-4E9C-88FA-B0962667F126}" type="presParOf" srcId="{2221DDEC-89A0-4FFF-8B66-E3FF55ADBEC6}" destId="{50280043-6F05-48F6-B393-3A364DC4C2EB}" srcOrd="1" destOrd="0" presId="urn:microsoft.com/office/officeart/2005/8/layout/vList5"/>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F045978-85B7-4200-8AD6-E8563ADD98C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fr-FR"/>
        </a:p>
      </dgm:t>
    </dgm:pt>
    <dgm:pt modelId="{02651DC6-2737-45E2-8520-9D9D780501BD}">
      <dgm:prSet phldrT="[Texte]" custT="1"/>
      <dgm:spPr>
        <a:solidFill>
          <a:srgbClr val="00B0F0"/>
        </a:solidFill>
      </dgm:spPr>
      <dgm:t>
        <a:bodyPr/>
        <a:lstStyle/>
        <a:p>
          <a:pPr algn="l"/>
          <a:r>
            <a:rPr lang="fr-FR" sz="2800" dirty="0" smtClean="0">
              <a:solidFill>
                <a:schemeClr val="bg1"/>
              </a:solidFill>
            </a:rPr>
            <a:t>Pour les étudiants de L1, qui arrivent à l’UTM, l’université doit répondre à plusieurs attentes</a:t>
          </a:r>
          <a:endParaRPr lang="fr-FR" sz="3500" dirty="0">
            <a:solidFill>
              <a:schemeClr val="bg1"/>
            </a:solidFill>
          </a:endParaRPr>
        </a:p>
      </dgm:t>
    </dgm:pt>
    <dgm:pt modelId="{AEE89CBB-E2B7-4178-B234-166E243E8DF9}" type="parTrans" cxnId="{57C80267-EF53-494A-B7AB-AB32A212E140}">
      <dgm:prSet/>
      <dgm:spPr/>
      <dgm:t>
        <a:bodyPr/>
        <a:lstStyle/>
        <a:p>
          <a:endParaRPr lang="fr-FR">
            <a:solidFill>
              <a:schemeClr val="tx1"/>
            </a:solidFill>
          </a:endParaRPr>
        </a:p>
      </dgm:t>
    </dgm:pt>
    <dgm:pt modelId="{33565EF6-23A1-4938-AFC2-DF1A04D11EEF}" type="sibTrans" cxnId="{57C80267-EF53-494A-B7AB-AB32A212E140}">
      <dgm:prSet/>
      <dgm:spPr/>
      <dgm:t>
        <a:bodyPr/>
        <a:lstStyle/>
        <a:p>
          <a:endParaRPr lang="fr-FR">
            <a:solidFill>
              <a:schemeClr val="tx1"/>
            </a:solidFill>
          </a:endParaRPr>
        </a:p>
      </dgm:t>
    </dgm:pt>
    <dgm:pt modelId="{D97A59DA-96EB-4C12-88AF-5281C0EE5795}" type="pres">
      <dgm:prSet presAssocID="{6F045978-85B7-4200-8AD6-E8563ADD98CD}" presName="Name0" presStyleCnt="0">
        <dgm:presLayoutVars>
          <dgm:dir/>
          <dgm:animLvl val="lvl"/>
          <dgm:resizeHandles val="exact"/>
        </dgm:presLayoutVars>
      </dgm:prSet>
      <dgm:spPr/>
      <dgm:t>
        <a:bodyPr/>
        <a:lstStyle/>
        <a:p>
          <a:endParaRPr lang="fr-FR"/>
        </a:p>
      </dgm:t>
    </dgm:pt>
    <dgm:pt modelId="{F8B0CABD-F5C7-41DC-B048-6DEFD3C5C735}" type="pres">
      <dgm:prSet presAssocID="{02651DC6-2737-45E2-8520-9D9D780501BD}" presName="linNode" presStyleCnt="0"/>
      <dgm:spPr/>
    </dgm:pt>
    <dgm:pt modelId="{ED65357B-54B3-4C7F-B6A9-EDFB8B5312AA}" type="pres">
      <dgm:prSet presAssocID="{02651DC6-2737-45E2-8520-9D9D780501BD}" presName="parentText" presStyleLbl="node1" presStyleIdx="0" presStyleCnt="1" custScaleY="83099" custLinFactNeighborX="-86222" custLinFactNeighborY="0">
        <dgm:presLayoutVars>
          <dgm:chMax val="1"/>
          <dgm:bulletEnabled val="1"/>
        </dgm:presLayoutVars>
      </dgm:prSet>
      <dgm:spPr/>
      <dgm:t>
        <a:bodyPr/>
        <a:lstStyle/>
        <a:p>
          <a:endParaRPr lang="fr-FR"/>
        </a:p>
      </dgm:t>
    </dgm:pt>
  </dgm:ptLst>
  <dgm:cxnLst>
    <dgm:cxn modelId="{FB7FA20C-B871-4620-826D-73E4C225A119}" type="presOf" srcId="{02651DC6-2737-45E2-8520-9D9D780501BD}" destId="{ED65357B-54B3-4C7F-B6A9-EDFB8B5312AA}" srcOrd="0" destOrd="0" presId="urn:microsoft.com/office/officeart/2005/8/layout/vList5"/>
    <dgm:cxn modelId="{57C80267-EF53-494A-B7AB-AB32A212E140}" srcId="{6F045978-85B7-4200-8AD6-E8563ADD98CD}" destId="{02651DC6-2737-45E2-8520-9D9D780501BD}" srcOrd="0" destOrd="0" parTransId="{AEE89CBB-E2B7-4178-B234-166E243E8DF9}" sibTransId="{33565EF6-23A1-4938-AFC2-DF1A04D11EEF}"/>
    <dgm:cxn modelId="{393FF32D-1EBA-4974-B940-AA0FA6C5138B}" type="presOf" srcId="{6F045978-85B7-4200-8AD6-E8563ADD98CD}" destId="{D97A59DA-96EB-4C12-88AF-5281C0EE5795}" srcOrd="0" destOrd="0" presId="urn:microsoft.com/office/officeart/2005/8/layout/vList5"/>
    <dgm:cxn modelId="{944E3ED6-A64E-428A-B697-6A2C12C38BF7}" type="presParOf" srcId="{D97A59DA-96EB-4C12-88AF-5281C0EE5795}" destId="{F8B0CABD-F5C7-41DC-B048-6DEFD3C5C735}" srcOrd="0" destOrd="0" presId="urn:microsoft.com/office/officeart/2005/8/layout/vList5"/>
    <dgm:cxn modelId="{37BDAB37-2164-452F-BE11-6AAD51D8C851}" type="presParOf" srcId="{F8B0CABD-F5C7-41DC-B048-6DEFD3C5C735}" destId="{ED65357B-54B3-4C7F-B6A9-EDFB8B5312AA}" srcOrd="0" destOrd="0" presId="urn:microsoft.com/office/officeart/2005/8/layout/vList5"/>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F045978-85B7-4200-8AD6-E8563ADD98C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fr-FR"/>
        </a:p>
      </dgm:t>
    </dgm:pt>
    <dgm:pt modelId="{02651DC6-2737-45E2-8520-9D9D780501BD}">
      <dgm:prSet phldrT="[Texte]" custT="1"/>
      <dgm:spPr>
        <a:solidFill>
          <a:srgbClr val="00B0F0"/>
        </a:solidFill>
      </dgm:spPr>
      <dgm:t>
        <a:bodyPr/>
        <a:lstStyle/>
        <a:p>
          <a:pPr algn="l"/>
          <a:r>
            <a:rPr lang="fr-FR" sz="2400" dirty="0" smtClean="0"/>
            <a:t>L’accueil et l’accompagnement à la rentrée</a:t>
          </a:r>
          <a:endParaRPr lang="fr-FR" sz="2400" dirty="0"/>
        </a:p>
      </dgm:t>
    </dgm:pt>
    <dgm:pt modelId="{AEE89CBB-E2B7-4178-B234-166E243E8DF9}" type="parTrans" cxnId="{57C80267-EF53-494A-B7AB-AB32A212E140}">
      <dgm:prSet/>
      <dgm:spPr/>
      <dgm:t>
        <a:bodyPr/>
        <a:lstStyle/>
        <a:p>
          <a:endParaRPr lang="fr-FR"/>
        </a:p>
      </dgm:t>
    </dgm:pt>
    <dgm:pt modelId="{33565EF6-23A1-4938-AFC2-DF1A04D11EEF}" type="sibTrans" cxnId="{57C80267-EF53-494A-B7AB-AB32A212E140}">
      <dgm:prSet/>
      <dgm:spPr/>
      <dgm:t>
        <a:bodyPr/>
        <a:lstStyle/>
        <a:p>
          <a:endParaRPr lang="fr-FR"/>
        </a:p>
      </dgm:t>
    </dgm:pt>
    <dgm:pt modelId="{9DE68122-EEEC-45B3-82A7-206805A1C584}">
      <dgm:prSet phldrT="[Texte]" custT="1"/>
      <dgm:spPr>
        <a:solidFill>
          <a:schemeClr val="accent1">
            <a:lumMod val="20000"/>
            <a:lumOff val="80000"/>
            <a:alpha val="90000"/>
          </a:schemeClr>
        </a:solidFill>
      </dgm:spPr>
      <dgm:t>
        <a:bodyPr/>
        <a:lstStyle/>
        <a:p>
          <a:pPr algn="just"/>
          <a:r>
            <a:rPr lang="fr-FR" sz="1100" dirty="0" smtClean="0"/>
            <a:t>53 étudiants / 83 sont </a:t>
          </a:r>
          <a:r>
            <a:rPr lang="fr-FR" sz="1100" dirty="0" smtClean="0"/>
            <a:t>satisfaits des informations obtenues, de l’accueil et de l’accompagnement dont ils ont bénéficié avant les inscriptions (réunions de rentrée, accueil des bacheliers…).</a:t>
          </a:r>
          <a:endParaRPr lang="fr-FR" sz="1100" dirty="0"/>
        </a:p>
      </dgm:t>
    </dgm:pt>
    <dgm:pt modelId="{0485B0C6-C205-4D6F-8057-51D3811314C9}" type="parTrans" cxnId="{6984842B-7D28-4622-9762-1A6CB1751D5A}">
      <dgm:prSet/>
      <dgm:spPr/>
      <dgm:t>
        <a:bodyPr/>
        <a:lstStyle/>
        <a:p>
          <a:endParaRPr lang="fr-FR"/>
        </a:p>
      </dgm:t>
    </dgm:pt>
    <dgm:pt modelId="{0E6EA673-F334-4A78-B1DB-AE1135D20606}" type="sibTrans" cxnId="{6984842B-7D28-4622-9762-1A6CB1751D5A}">
      <dgm:prSet/>
      <dgm:spPr/>
      <dgm:t>
        <a:bodyPr/>
        <a:lstStyle/>
        <a:p>
          <a:endParaRPr lang="fr-FR"/>
        </a:p>
      </dgm:t>
    </dgm:pt>
    <dgm:pt modelId="{E6C4EC9C-003D-4CF2-998E-5BB0C2615DBC}">
      <dgm:prSet phldrT="[Texte]" custT="1"/>
      <dgm:spPr>
        <a:solidFill>
          <a:srgbClr val="00B0F0"/>
        </a:solidFill>
      </dgm:spPr>
      <dgm:t>
        <a:bodyPr/>
        <a:lstStyle/>
        <a:p>
          <a:pPr algn="l"/>
          <a:r>
            <a:rPr lang="fr-FR" sz="2400" dirty="0" smtClean="0"/>
            <a:t>La vie étudiante sur le campus</a:t>
          </a:r>
          <a:endParaRPr lang="fr-FR" sz="2400" dirty="0"/>
        </a:p>
      </dgm:t>
    </dgm:pt>
    <dgm:pt modelId="{946BDB17-F9DC-4846-AD83-FCCEDB43A335}" type="parTrans" cxnId="{C05B40B5-DFEB-47D9-A37E-D9D7F8A7089F}">
      <dgm:prSet/>
      <dgm:spPr/>
      <dgm:t>
        <a:bodyPr/>
        <a:lstStyle/>
        <a:p>
          <a:endParaRPr lang="fr-FR"/>
        </a:p>
      </dgm:t>
    </dgm:pt>
    <dgm:pt modelId="{A168F880-51A7-4709-9BC4-765F33A62EC2}" type="sibTrans" cxnId="{C05B40B5-DFEB-47D9-A37E-D9D7F8A7089F}">
      <dgm:prSet/>
      <dgm:spPr/>
      <dgm:t>
        <a:bodyPr/>
        <a:lstStyle/>
        <a:p>
          <a:endParaRPr lang="fr-FR"/>
        </a:p>
      </dgm:t>
    </dgm:pt>
    <dgm:pt modelId="{E68695E6-7F68-4F8E-9236-C2AE74143A77}">
      <dgm:prSet phldrT="[Texte]" custT="1"/>
      <dgm:spPr>
        <a:solidFill>
          <a:schemeClr val="accent1">
            <a:lumMod val="20000"/>
            <a:lumOff val="80000"/>
            <a:alpha val="90000"/>
          </a:schemeClr>
        </a:solidFill>
      </dgm:spPr>
      <dgm:t>
        <a:bodyPr anchor="t"/>
        <a:lstStyle/>
        <a:p>
          <a:pPr algn="just"/>
          <a:r>
            <a:rPr lang="fr-FR" sz="1100" dirty="0" smtClean="0"/>
            <a:t>33/83 </a:t>
          </a:r>
          <a:r>
            <a:rPr lang="fr-FR" sz="1100" dirty="0" smtClean="0"/>
            <a:t>envisagent d’adhérer à une association étudiante,</a:t>
          </a:r>
          <a:endParaRPr lang="fr-FR" sz="1000" dirty="0"/>
        </a:p>
      </dgm:t>
    </dgm:pt>
    <dgm:pt modelId="{6EA23FD2-117A-442A-8420-864FC1933487}" type="parTrans" cxnId="{19481007-E091-4547-AEFA-6C6DFBECECD1}">
      <dgm:prSet/>
      <dgm:spPr/>
      <dgm:t>
        <a:bodyPr/>
        <a:lstStyle/>
        <a:p>
          <a:endParaRPr lang="fr-FR"/>
        </a:p>
      </dgm:t>
    </dgm:pt>
    <dgm:pt modelId="{7411122F-AB0C-4B24-AA39-63F1324C670A}" type="sibTrans" cxnId="{19481007-E091-4547-AEFA-6C6DFBECECD1}">
      <dgm:prSet/>
      <dgm:spPr/>
      <dgm:t>
        <a:bodyPr/>
        <a:lstStyle/>
        <a:p>
          <a:endParaRPr lang="fr-FR"/>
        </a:p>
      </dgm:t>
    </dgm:pt>
    <dgm:pt modelId="{4BD4AF6E-DD80-46A5-8A2C-4506A3647C89}">
      <dgm:prSet phldrT="[Texte]" custT="1"/>
      <dgm:spPr>
        <a:solidFill>
          <a:srgbClr val="00B0F0"/>
        </a:solidFill>
      </dgm:spPr>
      <dgm:t>
        <a:bodyPr/>
        <a:lstStyle/>
        <a:p>
          <a:pPr algn="l"/>
          <a:r>
            <a:rPr lang="fr-FR" sz="2400" dirty="0" smtClean="0"/>
            <a:t>Les sources d’informations </a:t>
          </a:r>
          <a:endParaRPr lang="fr-FR" sz="2400" dirty="0"/>
        </a:p>
      </dgm:t>
    </dgm:pt>
    <dgm:pt modelId="{F4AB7A8F-524E-461F-B962-A17AA208D4A0}" type="parTrans" cxnId="{BC1408BB-1D61-4690-9B72-14BED18615DD}">
      <dgm:prSet/>
      <dgm:spPr/>
      <dgm:t>
        <a:bodyPr/>
        <a:lstStyle/>
        <a:p>
          <a:endParaRPr lang="fr-FR"/>
        </a:p>
      </dgm:t>
    </dgm:pt>
    <dgm:pt modelId="{07259874-C583-4D13-B44C-546C7FFD9F95}" type="sibTrans" cxnId="{BC1408BB-1D61-4690-9B72-14BED18615DD}">
      <dgm:prSet/>
      <dgm:spPr/>
      <dgm:t>
        <a:bodyPr/>
        <a:lstStyle/>
        <a:p>
          <a:endParaRPr lang="fr-FR"/>
        </a:p>
      </dgm:t>
    </dgm:pt>
    <dgm:pt modelId="{01AE0B1B-AE2F-43A2-9DB0-22AB9C0D8377}">
      <dgm:prSet phldrT="[Texte]" custT="1"/>
      <dgm:spPr>
        <a:solidFill>
          <a:schemeClr val="accent1">
            <a:lumMod val="20000"/>
            <a:lumOff val="80000"/>
            <a:alpha val="90000"/>
          </a:schemeClr>
        </a:solidFill>
      </dgm:spPr>
      <dgm:t>
        <a:bodyPr anchor="t"/>
        <a:lstStyle/>
        <a:p>
          <a:pPr algn="just"/>
          <a:r>
            <a:rPr lang="fr-FR" sz="1100" dirty="0" smtClean="0"/>
            <a:t>70 répondants/83 </a:t>
          </a:r>
          <a:r>
            <a:rPr lang="fr-FR" sz="1100" dirty="0" smtClean="0"/>
            <a:t>se sont informés avant de s’inscrire à l’université.</a:t>
          </a:r>
          <a:endParaRPr lang="fr-FR" sz="800" dirty="0"/>
        </a:p>
      </dgm:t>
    </dgm:pt>
    <dgm:pt modelId="{D8F89CA7-20B4-4517-8CEC-511BD39366B2}" type="parTrans" cxnId="{13073168-FF87-49C3-90AD-463FCFBA04B4}">
      <dgm:prSet/>
      <dgm:spPr/>
      <dgm:t>
        <a:bodyPr/>
        <a:lstStyle/>
        <a:p>
          <a:endParaRPr lang="fr-FR"/>
        </a:p>
      </dgm:t>
    </dgm:pt>
    <dgm:pt modelId="{904BC02D-620D-4023-96C6-72347AD9CA34}" type="sibTrans" cxnId="{13073168-FF87-49C3-90AD-463FCFBA04B4}">
      <dgm:prSet/>
      <dgm:spPr/>
      <dgm:t>
        <a:bodyPr/>
        <a:lstStyle/>
        <a:p>
          <a:endParaRPr lang="fr-FR"/>
        </a:p>
      </dgm:t>
    </dgm:pt>
    <dgm:pt modelId="{377BF0AA-B0C6-4B2B-B142-E9299B669902}">
      <dgm:prSet phldrT="[Texte]" custT="1"/>
      <dgm:spPr>
        <a:solidFill>
          <a:schemeClr val="accent1">
            <a:lumMod val="20000"/>
            <a:lumOff val="80000"/>
            <a:alpha val="90000"/>
          </a:schemeClr>
        </a:solidFill>
      </dgm:spPr>
      <dgm:t>
        <a:bodyPr anchor="t"/>
        <a:lstStyle/>
        <a:p>
          <a:pPr algn="just"/>
          <a:r>
            <a:rPr lang="fr-FR" sz="1100" dirty="0" smtClean="0"/>
            <a:t>20 étudiants souhaitent </a:t>
          </a:r>
          <a:r>
            <a:rPr lang="fr-FR" sz="1100" dirty="0" smtClean="0"/>
            <a:t>participer à des activités organisées par leur département (foyer, théâtre…).</a:t>
          </a:r>
          <a:endParaRPr lang="fr-FR" sz="1100" dirty="0"/>
        </a:p>
      </dgm:t>
    </dgm:pt>
    <dgm:pt modelId="{80FCD2CC-BDE5-4722-8CA3-A532BA39E752}" type="parTrans" cxnId="{9E38E478-58C8-450D-804B-1C1FA37BB89D}">
      <dgm:prSet/>
      <dgm:spPr/>
      <dgm:t>
        <a:bodyPr/>
        <a:lstStyle/>
        <a:p>
          <a:endParaRPr lang="fr-FR"/>
        </a:p>
      </dgm:t>
    </dgm:pt>
    <dgm:pt modelId="{F2C92F69-AD88-40F4-9CF8-521B2BAF88FB}" type="sibTrans" cxnId="{9E38E478-58C8-450D-804B-1C1FA37BB89D}">
      <dgm:prSet/>
      <dgm:spPr/>
      <dgm:t>
        <a:bodyPr/>
        <a:lstStyle/>
        <a:p>
          <a:endParaRPr lang="fr-FR"/>
        </a:p>
      </dgm:t>
    </dgm:pt>
    <dgm:pt modelId="{6148E9EA-C56D-4BC7-9772-DAC97B6064DD}">
      <dgm:prSet phldrT="[Texte]" custT="1"/>
      <dgm:spPr>
        <a:solidFill>
          <a:schemeClr val="accent1">
            <a:lumMod val="20000"/>
            <a:lumOff val="80000"/>
            <a:alpha val="90000"/>
          </a:schemeClr>
        </a:solidFill>
      </dgm:spPr>
      <dgm:t>
        <a:bodyPr anchor="t"/>
        <a:lstStyle/>
        <a:p>
          <a:pPr algn="just"/>
          <a:r>
            <a:rPr lang="fr-FR" sz="1100" dirty="0" smtClean="0"/>
            <a:t>59 pensent </a:t>
          </a:r>
          <a:r>
            <a:rPr lang="fr-FR" sz="1100" dirty="0" smtClean="0"/>
            <a:t>fréquenter la bibliothèque de l’UFR. </a:t>
          </a:r>
          <a:endParaRPr lang="fr-FR" sz="1100" dirty="0"/>
        </a:p>
      </dgm:t>
    </dgm:pt>
    <dgm:pt modelId="{DDB895BD-936D-4427-8DBB-9C4D4CE6EF24}" type="parTrans" cxnId="{147E56F2-9EAF-46E8-91BA-81FB5410AB85}">
      <dgm:prSet/>
      <dgm:spPr/>
      <dgm:t>
        <a:bodyPr/>
        <a:lstStyle/>
        <a:p>
          <a:endParaRPr lang="fr-FR"/>
        </a:p>
      </dgm:t>
    </dgm:pt>
    <dgm:pt modelId="{032D74DA-AA75-4DD0-B726-7ABEC4F9685F}" type="sibTrans" cxnId="{147E56F2-9EAF-46E8-91BA-81FB5410AB85}">
      <dgm:prSet/>
      <dgm:spPr/>
      <dgm:t>
        <a:bodyPr/>
        <a:lstStyle/>
        <a:p>
          <a:endParaRPr lang="fr-FR"/>
        </a:p>
      </dgm:t>
    </dgm:pt>
    <dgm:pt modelId="{D2AAF450-1E97-4AF4-A1BD-2A32BCA661B5}">
      <dgm:prSet phldrT="[Texte]" custT="1"/>
      <dgm:spPr>
        <a:solidFill>
          <a:schemeClr val="accent1">
            <a:lumMod val="20000"/>
            <a:lumOff val="80000"/>
            <a:alpha val="90000"/>
          </a:schemeClr>
        </a:solidFill>
      </dgm:spPr>
      <dgm:t>
        <a:bodyPr anchor="t"/>
        <a:lstStyle/>
        <a:p>
          <a:pPr algn="just"/>
          <a:r>
            <a:rPr lang="fr-FR" sz="1100" dirty="0" smtClean="0"/>
            <a:t>45 envisagent </a:t>
          </a:r>
          <a:r>
            <a:rPr lang="fr-FR" sz="1100" dirty="0" smtClean="0"/>
            <a:t>de se rendre régulièrement à la bibliothèque centrale.</a:t>
          </a:r>
          <a:endParaRPr lang="fr-FR" sz="1100" dirty="0"/>
        </a:p>
      </dgm:t>
    </dgm:pt>
    <dgm:pt modelId="{DF371FE1-22E9-4E16-AAA4-EAF9571C0D82}" type="parTrans" cxnId="{3CF97135-F7BB-4EAB-AFC9-AC0997B63EF1}">
      <dgm:prSet/>
      <dgm:spPr/>
      <dgm:t>
        <a:bodyPr/>
        <a:lstStyle/>
        <a:p>
          <a:endParaRPr lang="fr-FR"/>
        </a:p>
      </dgm:t>
    </dgm:pt>
    <dgm:pt modelId="{663EFFD2-5F85-4C40-BEE0-425EFE3C902E}" type="sibTrans" cxnId="{3CF97135-F7BB-4EAB-AFC9-AC0997B63EF1}">
      <dgm:prSet/>
      <dgm:spPr/>
      <dgm:t>
        <a:bodyPr/>
        <a:lstStyle/>
        <a:p>
          <a:endParaRPr lang="fr-FR"/>
        </a:p>
      </dgm:t>
    </dgm:pt>
    <dgm:pt modelId="{2CFD3B3C-DCDF-4CF3-AF2C-D4ED3DADCFBA}">
      <dgm:prSet phldrT="[Texte]" custT="1"/>
      <dgm:spPr>
        <a:solidFill>
          <a:schemeClr val="accent1">
            <a:lumMod val="20000"/>
            <a:lumOff val="80000"/>
            <a:alpha val="90000"/>
          </a:schemeClr>
        </a:solidFill>
      </dgm:spPr>
      <dgm:t>
        <a:bodyPr/>
        <a:lstStyle/>
        <a:p>
          <a:pPr algn="just"/>
          <a:r>
            <a:rPr lang="fr-FR" sz="1100" dirty="0" smtClean="0"/>
            <a:t>À la rentrée 2012/2013, </a:t>
          </a:r>
          <a:r>
            <a:rPr lang="fr-FR" sz="1100" dirty="0" smtClean="0"/>
            <a:t>10 répondants </a:t>
          </a:r>
          <a:r>
            <a:rPr lang="fr-FR" sz="1100" dirty="0" smtClean="0"/>
            <a:t>ont bénéficié du dispositif de parrainage. </a:t>
          </a:r>
          <a:r>
            <a:rPr lang="fr-FR" sz="1100" dirty="0" smtClean="0">
              <a:solidFill>
                <a:schemeClr val="tx1"/>
              </a:solidFill>
            </a:rPr>
            <a:t>Ils jugent ce dispositif satisfaisant et utile.</a:t>
          </a:r>
          <a:endParaRPr lang="fr-FR" sz="1100" dirty="0">
            <a:solidFill>
              <a:schemeClr val="tx1"/>
            </a:solidFill>
          </a:endParaRPr>
        </a:p>
      </dgm:t>
    </dgm:pt>
    <dgm:pt modelId="{0D78980E-67D1-4229-8422-5CFB5D470A34}" type="parTrans" cxnId="{2291B268-899B-4844-9470-E15FAE341F11}">
      <dgm:prSet/>
      <dgm:spPr/>
      <dgm:t>
        <a:bodyPr/>
        <a:lstStyle/>
        <a:p>
          <a:endParaRPr lang="fr-FR"/>
        </a:p>
      </dgm:t>
    </dgm:pt>
    <dgm:pt modelId="{17AD3749-539E-4042-8175-F9BB220BF3E9}" type="sibTrans" cxnId="{2291B268-899B-4844-9470-E15FAE341F11}">
      <dgm:prSet/>
      <dgm:spPr/>
      <dgm:t>
        <a:bodyPr/>
        <a:lstStyle/>
        <a:p>
          <a:endParaRPr lang="fr-FR"/>
        </a:p>
      </dgm:t>
    </dgm:pt>
    <dgm:pt modelId="{3F9DBDAD-A3D8-4758-9552-9BD6516BC4C2}">
      <dgm:prSet phldrT="[Texte]" custT="1"/>
      <dgm:spPr>
        <a:solidFill>
          <a:schemeClr val="accent1">
            <a:lumMod val="20000"/>
            <a:lumOff val="80000"/>
            <a:alpha val="90000"/>
          </a:schemeClr>
        </a:solidFill>
      </dgm:spPr>
      <dgm:t>
        <a:bodyPr anchor="t"/>
        <a:lstStyle/>
        <a:p>
          <a:pPr algn="just"/>
          <a:r>
            <a:rPr lang="fr-FR" sz="1100" dirty="0" smtClean="0"/>
            <a:t>25 ont </a:t>
          </a:r>
          <a:r>
            <a:rPr lang="fr-FR" sz="1100" dirty="0" smtClean="0"/>
            <a:t>assisté une journée de découverte de l’UTM lorsqu’ils étaient en première.</a:t>
          </a:r>
          <a:endParaRPr lang="fr-FR" sz="1100" dirty="0"/>
        </a:p>
      </dgm:t>
    </dgm:pt>
    <dgm:pt modelId="{D1C61518-F556-452A-BED0-D5662B71FE28}" type="parTrans" cxnId="{F971002D-03DA-4A53-8292-38B30D0F31BC}">
      <dgm:prSet/>
      <dgm:spPr/>
      <dgm:t>
        <a:bodyPr/>
        <a:lstStyle/>
        <a:p>
          <a:endParaRPr lang="fr-FR"/>
        </a:p>
      </dgm:t>
    </dgm:pt>
    <dgm:pt modelId="{D29302A9-6B4D-46F5-89EB-957BBF0B2898}" type="sibTrans" cxnId="{F971002D-03DA-4A53-8292-38B30D0F31BC}">
      <dgm:prSet/>
      <dgm:spPr/>
      <dgm:t>
        <a:bodyPr/>
        <a:lstStyle/>
        <a:p>
          <a:endParaRPr lang="fr-FR"/>
        </a:p>
      </dgm:t>
    </dgm:pt>
    <dgm:pt modelId="{893C8FE0-C831-40A7-99C6-6A79E8EA9E64}">
      <dgm:prSet phldrT="[Texte]" custT="1"/>
      <dgm:spPr>
        <a:solidFill>
          <a:schemeClr val="accent1">
            <a:lumMod val="20000"/>
            <a:lumOff val="80000"/>
            <a:alpha val="90000"/>
          </a:schemeClr>
        </a:solidFill>
      </dgm:spPr>
      <dgm:t>
        <a:bodyPr anchor="t"/>
        <a:lstStyle/>
        <a:p>
          <a:pPr algn="just"/>
          <a:r>
            <a:rPr lang="fr-FR" sz="1100" dirty="0" smtClean="0"/>
            <a:t>70 ont </a:t>
          </a:r>
          <a:r>
            <a:rPr lang="fr-FR" sz="1100" dirty="0" smtClean="0"/>
            <a:t>activé leur ENT et messagerie étudiante.</a:t>
          </a:r>
          <a:endParaRPr lang="fr-FR" sz="1100" dirty="0"/>
        </a:p>
      </dgm:t>
    </dgm:pt>
    <dgm:pt modelId="{A65662B0-99EF-4439-8604-4A9FD7F86C60}" type="parTrans" cxnId="{2220FB87-A037-4E87-B347-1EC07E08EF5A}">
      <dgm:prSet/>
      <dgm:spPr/>
      <dgm:t>
        <a:bodyPr/>
        <a:lstStyle/>
        <a:p>
          <a:endParaRPr lang="fr-FR"/>
        </a:p>
      </dgm:t>
    </dgm:pt>
    <dgm:pt modelId="{BBC0845B-5BC3-4AB7-BC12-291B5103E86C}" type="sibTrans" cxnId="{2220FB87-A037-4E87-B347-1EC07E08EF5A}">
      <dgm:prSet/>
      <dgm:spPr/>
      <dgm:t>
        <a:bodyPr/>
        <a:lstStyle/>
        <a:p>
          <a:endParaRPr lang="fr-FR"/>
        </a:p>
      </dgm:t>
    </dgm:pt>
    <dgm:pt modelId="{06492A3A-E376-4737-BC4E-5963038BAFF0}">
      <dgm:prSet phldrT="[Texte]" custT="1"/>
      <dgm:spPr>
        <a:solidFill>
          <a:schemeClr val="accent1">
            <a:lumMod val="20000"/>
            <a:lumOff val="80000"/>
            <a:alpha val="90000"/>
          </a:schemeClr>
        </a:solidFill>
      </dgm:spPr>
      <dgm:t>
        <a:bodyPr/>
        <a:lstStyle/>
        <a:p>
          <a:pPr algn="l"/>
          <a:r>
            <a:rPr lang="fr-FR" sz="1100" dirty="0" smtClean="0"/>
            <a:t>18 ont consulté les articles de </a:t>
          </a:r>
          <a:r>
            <a:rPr lang="fr-FR" sz="1100" dirty="0" smtClean="0"/>
            <a:t>la presse locale.</a:t>
          </a:r>
          <a:endParaRPr lang="fr-FR" sz="1100" dirty="0"/>
        </a:p>
      </dgm:t>
    </dgm:pt>
    <dgm:pt modelId="{BAF27270-2DEF-4010-87E3-EBB655F0B814}" type="parTrans" cxnId="{30D27B55-6406-436A-8152-44EAA26B0686}">
      <dgm:prSet/>
      <dgm:spPr/>
      <dgm:t>
        <a:bodyPr/>
        <a:lstStyle/>
        <a:p>
          <a:endParaRPr lang="fr-FR"/>
        </a:p>
      </dgm:t>
    </dgm:pt>
    <dgm:pt modelId="{FA396728-B1F1-414C-A774-84741EC231C0}" type="sibTrans" cxnId="{30D27B55-6406-436A-8152-44EAA26B0686}">
      <dgm:prSet/>
      <dgm:spPr/>
      <dgm:t>
        <a:bodyPr/>
        <a:lstStyle/>
        <a:p>
          <a:endParaRPr lang="fr-FR"/>
        </a:p>
      </dgm:t>
    </dgm:pt>
    <dgm:pt modelId="{F68B6610-C0E1-4B66-84AB-243E35BB24CC}">
      <dgm:prSet phldrT="[Texte]" custT="1"/>
      <dgm:spPr>
        <a:solidFill>
          <a:schemeClr val="accent1">
            <a:lumMod val="20000"/>
            <a:lumOff val="80000"/>
            <a:alpha val="90000"/>
          </a:schemeClr>
        </a:solidFill>
      </dgm:spPr>
      <dgm:t>
        <a:bodyPr anchor="t"/>
        <a:lstStyle/>
        <a:p>
          <a:pPr algn="just"/>
          <a:r>
            <a:rPr lang="fr-FR" sz="1100" dirty="0" smtClean="0"/>
            <a:t>52 étudiants </a:t>
          </a:r>
          <a:r>
            <a:rPr lang="fr-FR" sz="1100" dirty="0" smtClean="0"/>
            <a:t>répondants ont consulté le site internet pour se documenter sur la formation et les procédures d’inscription.</a:t>
          </a:r>
          <a:endParaRPr lang="fr-FR" sz="800" dirty="0"/>
        </a:p>
      </dgm:t>
    </dgm:pt>
    <dgm:pt modelId="{E71D15D8-23C1-4D60-A354-00C53E6DB53C}" type="parTrans" cxnId="{ED167720-2557-48E8-AC9B-F6498A61584D}">
      <dgm:prSet/>
      <dgm:spPr/>
      <dgm:t>
        <a:bodyPr/>
        <a:lstStyle/>
        <a:p>
          <a:endParaRPr lang="fr-FR"/>
        </a:p>
      </dgm:t>
    </dgm:pt>
    <dgm:pt modelId="{2E2A8FF7-B227-48D3-A2AC-0073003033C0}" type="sibTrans" cxnId="{ED167720-2557-48E8-AC9B-F6498A61584D}">
      <dgm:prSet/>
      <dgm:spPr/>
      <dgm:t>
        <a:bodyPr/>
        <a:lstStyle/>
        <a:p>
          <a:endParaRPr lang="fr-FR"/>
        </a:p>
      </dgm:t>
    </dgm:pt>
    <dgm:pt modelId="{D97A59DA-96EB-4C12-88AF-5281C0EE5795}" type="pres">
      <dgm:prSet presAssocID="{6F045978-85B7-4200-8AD6-E8563ADD98CD}" presName="Name0" presStyleCnt="0">
        <dgm:presLayoutVars>
          <dgm:dir/>
          <dgm:animLvl val="lvl"/>
          <dgm:resizeHandles val="exact"/>
        </dgm:presLayoutVars>
      </dgm:prSet>
      <dgm:spPr/>
      <dgm:t>
        <a:bodyPr/>
        <a:lstStyle/>
        <a:p>
          <a:endParaRPr lang="fr-FR"/>
        </a:p>
      </dgm:t>
    </dgm:pt>
    <dgm:pt modelId="{F8B0CABD-F5C7-41DC-B048-6DEFD3C5C735}" type="pres">
      <dgm:prSet presAssocID="{02651DC6-2737-45E2-8520-9D9D780501BD}" presName="linNode" presStyleCnt="0"/>
      <dgm:spPr/>
    </dgm:pt>
    <dgm:pt modelId="{ED65357B-54B3-4C7F-B6A9-EDFB8B5312AA}" type="pres">
      <dgm:prSet presAssocID="{02651DC6-2737-45E2-8520-9D9D780501BD}" presName="parentText" presStyleLbl="node1" presStyleIdx="0" presStyleCnt="3">
        <dgm:presLayoutVars>
          <dgm:chMax val="1"/>
          <dgm:bulletEnabled val="1"/>
        </dgm:presLayoutVars>
      </dgm:prSet>
      <dgm:spPr/>
      <dgm:t>
        <a:bodyPr/>
        <a:lstStyle/>
        <a:p>
          <a:endParaRPr lang="fr-FR"/>
        </a:p>
      </dgm:t>
    </dgm:pt>
    <dgm:pt modelId="{E2D4D233-7564-49A0-8EDD-DC2CD80526EB}" type="pres">
      <dgm:prSet presAssocID="{02651DC6-2737-45E2-8520-9D9D780501BD}" presName="descendantText" presStyleLbl="alignAccFollowNode1" presStyleIdx="0" presStyleCnt="3" custScaleY="125091">
        <dgm:presLayoutVars>
          <dgm:bulletEnabled val="1"/>
        </dgm:presLayoutVars>
      </dgm:prSet>
      <dgm:spPr/>
      <dgm:t>
        <a:bodyPr/>
        <a:lstStyle/>
        <a:p>
          <a:endParaRPr lang="fr-FR"/>
        </a:p>
      </dgm:t>
    </dgm:pt>
    <dgm:pt modelId="{AC2D0E85-80F1-4746-9632-52B6406224BF}" type="pres">
      <dgm:prSet presAssocID="{33565EF6-23A1-4938-AFC2-DF1A04D11EEF}" presName="sp" presStyleCnt="0"/>
      <dgm:spPr/>
    </dgm:pt>
    <dgm:pt modelId="{4FE600F4-98B6-4E76-9089-2B845485D62D}" type="pres">
      <dgm:prSet presAssocID="{E6C4EC9C-003D-4CF2-998E-5BB0C2615DBC}" presName="linNode" presStyleCnt="0"/>
      <dgm:spPr/>
    </dgm:pt>
    <dgm:pt modelId="{8E1C7C36-B28E-463E-9B7C-CBD4F4A7DFE7}" type="pres">
      <dgm:prSet presAssocID="{E6C4EC9C-003D-4CF2-998E-5BB0C2615DBC}" presName="parentText" presStyleLbl="node1" presStyleIdx="1" presStyleCnt="3" custScaleY="136132">
        <dgm:presLayoutVars>
          <dgm:chMax val="1"/>
          <dgm:bulletEnabled val="1"/>
        </dgm:presLayoutVars>
      </dgm:prSet>
      <dgm:spPr/>
      <dgm:t>
        <a:bodyPr/>
        <a:lstStyle/>
        <a:p>
          <a:endParaRPr lang="fr-FR"/>
        </a:p>
      </dgm:t>
    </dgm:pt>
    <dgm:pt modelId="{A6723134-DB7F-4244-A7F5-DD68258B3C8C}" type="pres">
      <dgm:prSet presAssocID="{E6C4EC9C-003D-4CF2-998E-5BB0C2615DBC}" presName="descendantText" presStyleLbl="alignAccFollowNode1" presStyleIdx="1" presStyleCnt="3" custScaleY="171538">
        <dgm:presLayoutVars>
          <dgm:bulletEnabled val="1"/>
        </dgm:presLayoutVars>
      </dgm:prSet>
      <dgm:spPr/>
      <dgm:t>
        <a:bodyPr/>
        <a:lstStyle/>
        <a:p>
          <a:endParaRPr lang="fr-FR"/>
        </a:p>
      </dgm:t>
    </dgm:pt>
    <dgm:pt modelId="{E6429E40-69A1-4D4D-A4C0-35BC7F6B302C}" type="pres">
      <dgm:prSet presAssocID="{A168F880-51A7-4709-9BC4-765F33A62EC2}" presName="sp" presStyleCnt="0"/>
      <dgm:spPr/>
    </dgm:pt>
    <dgm:pt modelId="{2221DDEC-89A0-4FFF-8B66-E3FF55ADBEC6}" type="pres">
      <dgm:prSet presAssocID="{4BD4AF6E-DD80-46A5-8A2C-4506A3647C89}" presName="linNode" presStyleCnt="0"/>
      <dgm:spPr/>
    </dgm:pt>
    <dgm:pt modelId="{D26BBCC6-3BAD-4683-92E0-56281F08A9CC}" type="pres">
      <dgm:prSet presAssocID="{4BD4AF6E-DD80-46A5-8A2C-4506A3647C89}" presName="parentText" presStyleLbl="node1" presStyleIdx="2" presStyleCnt="3" custScaleY="113262" custLinFactNeighborX="-76" custLinFactNeighborY="3461">
        <dgm:presLayoutVars>
          <dgm:chMax val="1"/>
          <dgm:bulletEnabled val="1"/>
        </dgm:presLayoutVars>
      </dgm:prSet>
      <dgm:spPr/>
      <dgm:t>
        <a:bodyPr/>
        <a:lstStyle/>
        <a:p>
          <a:endParaRPr lang="fr-FR"/>
        </a:p>
      </dgm:t>
    </dgm:pt>
    <dgm:pt modelId="{50280043-6F05-48F6-B393-3A364DC4C2EB}" type="pres">
      <dgm:prSet presAssocID="{4BD4AF6E-DD80-46A5-8A2C-4506A3647C89}" presName="descendantText" presStyleLbl="alignAccFollowNode1" presStyleIdx="2" presStyleCnt="3" custScaleY="144583" custLinFactNeighborX="136" custLinFactNeighborY="2156">
        <dgm:presLayoutVars>
          <dgm:bulletEnabled val="1"/>
        </dgm:presLayoutVars>
      </dgm:prSet>
      <dgm:spPr/>
      <dgm:t>
        <a:bodyPr/>
        <a:lstStyle/>
        <a:p>
          <a:endParaRPr lang="fr-FR"/>
        </a:p>
      </dgm:t>
    </dgm:pt>
  </dgm:ptLst>
  <dgm:cxnLst>
    <dgm:cxn modelId="{81C6A8CF-A0F2-4338-9408-89C6A2F67B4A}" type="presOf" srcId="{E68695E6-7F68-4F8E-9236-C2AE74143A77}" destId="{A6723134-DB7F-4244-A7F5-DD68258B3C8C}" srcOrd="0" destOrd="0" presId="urn:microsoft.com/office/officeart/2005/8/layout/vList5"/>
    <dgm:cxn modelId="{F971002D-03DA-4A53-8292-38B30D0F31BC}" srcId="{4BD4AF6E-DD80-46A5-8A2C-4506A3647C89}" destId="{3F9DBDAD-A3D8-4758-9552-9BD6516BC4C2}" srcOrd="2" destOrd="0" parTransId="{D1C61518-F556-452A-BED0-D5662B71FE28}" sibTransId="{D29302A9-6B4D-46F5-89EB-957BBF0B2898}"/>
    <dgm:cxn modelId="{3CF97135-F7BB-4EAB-AFC9-AC0997B63EF1}" srcId="{E6C4EC9C-003D-4CF2-998E-5BB0C2615DBC}" destId="{D2AAF450-1E97-4AF4-A1BD-2A32BCA661B5}" srcOrd="3" destOrd="0" parTransId="{DF371FE1-22E9-4E16-AAA4-EAF9571C0D82}" sibTransId="{663EFFD2-5F85-4C40-BEE0-425EFE3C902E}"/>
    <dgm:cxn modelId="{BC1408BB-1D61-4690-9B72-14BED18615DD}" srcId="{6F045978-85B7-4200-8AD6-E8563ADD98CD}" destId="{4BD4AF6E-DD80-46A5-8A2C-4506A3647C89}" srcOrd="2" destOrd="0" parTransId="{F4AB7A8F-524E-461F-B962-A17AA208D4A0}" sibTransId="{07259874-C583-4D13-B44C-546C7FFD9F95}"/>
    <dgm:cxn modelId="{9E38E478-58C8-450D-804B-1C1FA37BB89D}" srcId="{E6C4EC9C-003D-4CF2-998E-5BB0C2615DBC}" destId="{377BF0AA-B0C6-4B2B-B142-E9299B669902}" srcOrd="1" destOrd="0" parTransId="{80FCD2CC-BDE5-4722-8CA3-A532BA39E752}" sibTransId="{F2C92F69-AD88-40F4-9CF8-521B2BAF88FB}"/>
    <dgm:cxn modelId="{19481007-E091-4547-AEFA-6C6DFBECECD1}" srcId="{E6C4EC9C-003D-4CF2-998E-5BB0C2615DBC}" destId="{E68695E6-7F68-4F8E-9236-C2AE74143A77}" srcOrd="0" destOrd="0" parTransId="{6EA23FD2-117A-442A-8420-864FC1933487}" sibTransId="{7411122F-AB0C-4B24-AA39-63F1324C670A}"/>
    <dgm:cxn modelId="{595D09C2-41F4-4364-80BF-40B7EB4B59C3}" type="presOf" srcId="{D2AAF450-1E97-4AF4-A1BD-2A32BCA661B5}" destId="{A6723134-DB7F-4244-A7F5-DD68258B3C8C}" srcOrd="0" destOrd="3" presId="urn:microsoft.com/office/officeart/2005/8/layout/vList5"/>
    <dgm:cxn modelId="{92141A6E-4E95-4A31-8D9B-46AD2AAB2118}" type="presOf" srcId="{9DE68122-EEEC-45B3-82A7-206805A1C584}" destId="{E2D4D233-7564-49A0-8EDD-DC2CD80526EB}" srcOrd="0" destOrd="0" presId="urn:microsoft.com/office/officeart/2005/8/layout/vList5"/>
    <dgm:cxn modelId="{ED8D0530-2849-46FE-8B21-0A6023B161DF}" type="presOf" srcId="{2CFD3B3C-DCDF-4CF3-AF2C-D4ED3DADCFBA}" destId="{E2D4D233-7564-49A0-8EDD-DC2CD80526EB}" srcOrd="0" destOrd="1" presId="urn:microsoft.com/office/officeart/2005/8/layout/vList5"/>
    <dgm:cxn modelId="{2220FB87-A037-4E87-B347-1EC07E08EF5A}" srcId="{E6C4EC9C-003D-4CF2-998E-5BB0C2615DBC}" destId="{893C8FE0-C831-40A7-99C6-6A79E8EA9E64}" srcOrd="4" destOrd="0" parTransId="{A65662B0-99EF-4439-8604-4A9FD7F86C60}" sibTransId="{BBC0845B-5BC3-4AB7-BC12-291B5103E86C}"/>
    <dgm:cxn modelId="{30D27B55-6406-436A-8152-44EAA26B0686}" srcId="{4BD4AF6E-DD80-46A5-8A2C-4506A3647C89}" destId="{06492A3A-E376-4737-BC4E-5963038BAFF0}" srcOrd="3" destOrd="0" parTransId="{BAF27270-2DEF-4010-87E3-EBB655F0B814}" sibTransId="{FA396728-B1F1-414C-A774-84741EC231C0}"/>
    <dgm:cxn modelId="{93C60DAB-355A-4776-A8D5-12807C45EE43}" type="presOf" srcId="{893C8FE0-C831-40A7-99C6-6A79E8EA9E64}" destId="{A6723134-DB7F-4244-A7F5-DD68258B3C8C}" srcOrd="0" destOrd="4" presId="urn:microsoft.com/office/officeart/2005/8/layout/vList5"/>
    <dgm:cxn modelId="{7C30C6EB-6BD9-4968-A913-CA8C265BCE8E}" type="presOf" srcId="{F68B6610-C0E1-4B66-84AB-243E35BB24CC}" destId="{50280043-6F05-48F6-B393-3A364DC4C2EB}" srcOrd="0" destOrd="1" presId="urn:microsoft.com/office/officeart/2005/8/layout/vList5"/>
    <dgm:cxn modelId="{3DB58800-8F1E-44B3-8831-CE9D90B0AC95}" type="presOf" srcId="{06492A3A-E376-4737-BC4E-5963038BAFF0}" destId="{50280043-6F05-48F6-B393-3A364DC4C2EB}" srcOrd="0" destOrd="3" presId="urn:microsoft.com/office/officeart/2005/8/layout/vList5"/>
    <dgm:cxn modelId="{81A7FC82-F6D1-4C69-881B-CD25C6CE4317}" type="presOf" srcId="{02651DC6-2737-45E2-8520-9D9D780501BD}" destId="{ED65357B-54B3-4C7F-B6A9-EDFB8B5312AA}" srcOrd="0" destOrd="0" presId="urn:microsoft.com/office/officeart/2005/8/layout/vList5"/>
    <dgm:cxn modelId="{147E56F2-9EAF-46E8-91BA-81FB5410AB85}" srcId="{E6C4EC9C-003D-4CF2-998E-5BB0C2615DBC}" destId="{6148E9EA-C56D-4BC7-9772-DAC97B6064DD}" srcOrd="2" destOrd="0" parTransId="{DDB895BD-936D-4427-8DBB-9C4D4CE6EF24}" sibTransId="{032D74DA-AA75-4DD0-B726-7ABEC4F9685F}"/>
    <dgm:cxn modelId="{ED167720-2557-48E8-AC9B-F6498A61584D}" srcId="{4BD4AF6E-DD80-46A5-8A2C-4506A3647C89}" destId="{F68B6610-C0E1-4B66-84AB-243E35BB24CC}" srcOrd="1" destOrd="0" parTransId="{E71D15D8-23C1-4D60-A354-00C53E6DB53C}" sibTransId="{2E2A8FF7-B227-48D3-A2AC-0073003033C0}"/>
    <dgm:cxn modelId="{13073168-FF87-49C3-90AD-463FCFBA04B4}" srcId="{4BD4AF6E-DD80-46A5-8A2C-4506A3647C89}" destId="{01AE0B1B-AE2F-43A2-9DB0-22AB9C0D8377}" srcOrd="0" destOrd="0" parTransId="{D8F89CA7-20B4-4517-8CEC-511BD39366B2}" sibTransId="{904BC02D-620D-4023-96C6-72347AD9CA34}"/>
    <dgm:cxn modelId="{463D3837-A1D7-4C62-94F8-3662EFCB4970}" type="presOf" srcId="{E6C4EC9C-003D-4CF2-998E-5BB0C2615DBC}" destId="{8E1C7C36-B28E-463E-9B7C-CBD4F4A7DFE7}" srcOrd="0" destOrd="0" presId="urn:microsoft.com/office/officeart/2005/8/layout/vList5"/>
    <dgm:cxn modelId="{C05B40B5-DFEB-47D9-A37E-D9D7F8A7089F}" srcId="{6F045978-85B7-4200-8AD6-E8563ADD98CD}" destId="{E6C4EC9C-003D-4CF2-998E-5BB0C2615DBC}" srcOrd="1" destOrd="0" parTransId="{946BDB17-F9DC-4846-AD83-FCCEDB43A335}" sibTransId="{A168F880-51A7-4709-9BC4-765F33A62EC2}"/>
    <dgm:cxn modelId="{98EBC209-2E2E-4283-88F1-3FBC6908E308}" type="presOf" srcId="{6148E9EA-C56D-4BC7-9772-DAC97B6064DD}" destId="{A6723134-DB7F-4244-A7F5-DD68258B3C8C}" srcOrd="0" destOrd="2" presId="urn:microsoft.com/office/officeart/2005/8/layout/vList5"/>
    <dgm:cxn modelId="{72D0242F-C912-4F2A-9B66-970DB162F413}" type="presOf" srcId="{4BD4AF6E-DD80-46A5-8A2C-4506A3647C89}" destId="{D26BBCC6-3BAD-4683-92E0-56281F08A9CC}" srcOrd="0" destOrd="0" presId="urn:microsoft.com/office/officeart/2005/8/layout/vList5"/>
    <dgm:cxn modelId="{B5979939-FA5F-46BA-AEDD-7B4F3F8D3E27}" type="presOf" srcId="{377BF0AA-B0C6-4B2B-B142-E9299B669902}" destId="{A6723134-DB7F-4244-A7F5-DD68258B3C8C}" srcOrd="0" destOrd="1" presId="urn:microsoft.com/office/officeart/2005/8/layout/vList5"/>
    <dgm:cxn modelId="{57C80267-EF53-494A-B7AB-AB32A212E140}" srcId="{6F045978-85B7-4200-8AD6-E8563ADD98CD}" destId="{02651DC6-2737-45E2-8520-9D9D780501BD}" srcOrd="0" destOrd="0" parTransId="{AEE89CBB-E2B7-4178-B234-166E243E8DF9}" sibTransId="{33565EF6-23A1-4938-AFC2-DF1A04D11EEF}"/>
    <dgm:cxn modelId="{26C05419-2655-4B57-8E53-3C8B0B2D73F0}" type="presOf" srcId="{01AE0B1B-AE2F-43A2-9DB0-22AB9C0D8377}" destId="{50280043-6F05-48F6-B393-3A364DC4C2EB}" srcOrd="0" destOrd="0" presId="urn:microsoft.com/office/officeart/2005/8/layout/vList5"/>
    <dgm:cxn modelId="{2291B268-899B-4844-9470-E15FAE341F11}" srcId="{02651DC6-2737-45E2-8520-9D9D780501BD}" destId="{2CFD3B3C-DCDF-4CF3-AF2C-D4ED3DADCFBA}" srcOrd="1" destOrd="0" parTransId="{0D78980E-67D1-4229-8422-5CFB5D470A34}" sibTransId="{17AD3749-539E-4042-8175-F9BB220BF3E9}"/>
    <dgm:cxn modelId="{2E7F1296-91FE-45D3-8AFE-1889257D88DC}" type="presOf" srcId="{3F9DBDAD-A3D8-4758-9552-9BD6516BC4C2}" destId="{50280043-6F05-48F6-B393-3A364DC4C2EB}" srcOrd="0" destOrd="2" presId="urn:microsoft.com/office/officeart/2005/8/layout/vList5"/>
    <dgm:cxn modelId="{1F60C0B1-BB26-46B3-9DB1-FFA14C3B364E}" type="presOf" srcId="{6F045978-85B7-4200-8AD6-E8563ADD98CD}" destId="{D97A59DA-96EB-4C12-88AF-5281C0EE5795}" srcOrd="0" destOrd="0" presId="urn:microsoft.com/office/officeart/2005/8/layout/vList5"/>
    <dgm:cxn modelId="{6984842B-7D28-4622-9762-1A6CB1751D5A}" srcId="{02651DC6-2737-45E2-8520-9D9D780501BD}" destId="{9DE68122-EEEC-45B3-82A7-206805A1C584}" srcOrd="0" destOrd="0" parTransId="{0485B0C6-C205-4D6F-8057-51D3811314C9}" sibTransId="{0E6EA673-F334-4A78-B1DB-AE1135D20606}"/>
    <dgm:cxn modelId="{3E813A93-DFD3-40EC-9B31-4BE23764FE55}" type="presParOf" srcId="{D97A59DA-96EB-4C12-88AF-5281C0EE5795}" destId="{F8B0CABD-F5C7-41DC-B048-6DEFD3C5C735}" srcOrd="0" destOrd="0" presId="urn:microsoft.com/office/officeart/2005/8/layout/vList5"/>
    <dgm:cxn modelId="{9DC0034A-1151-41F5-9996-0952D38AD162}" type="presParOf" srcId="{F8B0CABD-F5C7-41DC-B048-6DEFD3C5C735}" destId="{ED65357B-54B3-4C7F-B6A9-EDFB8B5312AA}" srcOrd="0" destOrd="0" presId="urn:microsoft.com/office/officeart/2005/8/layout/vList5"/>
    <dgm:cxn modelId="{2E344D11-6B88-4331-847F-B39EFF5740CC}" type="presParOf" srcId="{F8B0CABD-F5C7-41DC-B048-6DEFD3C5C735}" destId="{E2D4D233-7564-49A0-8EDD-DC2CD80526EB}" srcOrd="1" destOrd="0" presId="urn:microsoft.com/office/officeart/2005/8/layout/vList5"/>
    <dgm:cxn modelId="{4FCB4EA8-FA9E-4443-986F-12942EF51231}" type="presParOf" srcId="{D97A59DA-96EB-4C12-88AF-5281C0EE5795}" destId="{AC2D0E85-80F1-4746-9632-52B6406224BF}" srcOrd="1" destOrd="0" presId="urn:microsoft.com/office/officeart/2005/8/layout/vList5"/>
    <dgm:cxn modelId="{1C9F719C-73AD-4C14-B2E0-B22CC40B5C03}" type="presParOf" srcId="{D97A59DA-96EB-4C12-88AF-5281C0EE5795}" destId="{4FE600F4-98B6-4E76-9089-2B845485D62D}" srcOrd="2" destOrd="0" presId="urn:microsoft.com/office/officeart/2005/8/layout/vList5"/>
    <dgm:cxn modelId="{D8478ACE-891F-4263-8787-D99EFA14F1CF}" type="presParOf" srcId="{4FE600F4-98B6-4E76-9089-2B845485D62D}" destId="{8E1C7C36-B28E-463E-9B7C-CBD4F4A7DFE7}" srcOrd="0" destOrd="0" presId="urn:microsoft.com/office/officeart/2005/8/layout/vList5"/>
    <dgm:cxn modelId="{2F6DFAEF-E373-4AE9-A872-C7C4F5B578B4}" type="presParOf" srcId="{4FE600F4-98B6-4E76-9089-2B845485D62D}" destId="{A6723134-DB7F-4244-A7F5-DD68258B3C8C}" srcOrd="1" destOrd="0" presId="urn:microsoft.com/office/officeart/2005/8/layout/vList5"/>
    <dgm:cxn modelId="{0E72BCD5-291F-4197-984B-DF464DFEF65C}" type="presParOf" srcId="{D97A59DA-96EB-4C12-88AF-5281C0EE5795}" destId="{E6429E40-69A1-4D4D-A4C0-35BC7F6B302C}" srcOrd="3" destOrd="0" presId="urn:microsoft.com/office/officeart/2005/8/layout/vList5"/>
    <dgm:cxn modelId="{17CC7DE5-36C2-4325-B58B-8F3A8A3D9BB9}" type="presParOf" srcId="{D97A59DA-96EB-4C12-88AF-5281C0EE5795}" destId="{2221DDEC-89A0-4FFF-8B66-E3FF55ADBEC6}" srcOrd="4" destOrd="0" presId="urn:microsoft.com/office/officeart/2005/8/layout/vList5"/>
    <dgm:cxn modelId="{BB5770BB-E78C-4DF4-9BF7-E8CF7D2902F5}" type="presParOf" srcId="{2221DDEC-89A0-4FFF-8B66-E3FF55ADBEC6}" destId="{D26BBCC6-3BAD-4683-92E0-56281F08A9CC}" srcOrd="0" destOrd="0" presId="urn:microsoft.com/office/officeart/2005/8/layout/vList5"/>
    <dgm:cxn modelId="{5EAD203E-E78C-4298-8EAD-0983B5C0434D}" type="presParOf" srcId="{2221DDEC-89A0-4FFF-8B66-E3FF55ADBEC6}" destId="{50280043-6F05-48F6-B393-3A364DC4C2EB}" srcOrd="1" destOrd="0" presId="urn:microsoft.com/office/officeart/2005/8/layout/vList5"/>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F39E502-2F07-4F80-B98D-6C6166D93FB5}">
      <dsp:nvSpPr>
        <dsp:cNvPr id="0" name=""/>
        <dsp:cNvSpPr/>
      </dsp:nvSpPr>
      <dsp:spPr>
        <a:xfrm>
          <a:off x="216032" y="72000"/>
          <a:ext cx="2699766" cy="1786839"/>
        </a:xfrm>
        <a:prstGeom prst="roundRect">
          <a:avLst/>
        </a:prstGeom>
        <a:solidFill>
          <a:srgbClr val="00B0F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lvl="0" algn="ctr" defTabSz="533400">
            <a:lnSpc>
              <a:spcPct val="90000"/>
            </a:lnSpc>
            <a:spcBef>
              <a:spcPct val="0"/>
            </a:spcBef>
            <a:spcAft>
              <a:spcPct val="35000"/>
            </a:spcAft>
          </a:pPr>
          <a:r>
            <a:rPr lang="fr-FR" sz="1200" b="1" kern="1200" dirty="0" smtClean="0"/>
            <a:t>Effectif total 2012/2013</a:t>
          </a:r>
        </a:p>
        <a:p>
          <a:pPr lvl="0" algn="ctr" defTabSz="533400">
            <a:lnSpc>
              <a:spcPct val="90000"/>
            </a:lnSpc>
            <a:spcBef>
              <a:spcPct val="0"/>
            </a:spcBef>
            <a:spcAft>
              <a:spcPct val="35000"/>
            </a:spcAft>
          </a:pPr>
          <a:r>
            <a:rPr lang="fr-FR" sz="1200" kern="1200" dirty="0" smtClean="0"/>
            <a:t>23 541 étudiants </a:t>
          </a:r>
        </a:p>
        <a:p>
          <a:pPr lvl="0" algn="ctr" defTabSz="533400">
            <a:lnSpc>
              <a:spcPct val="90000"/>
            </a:lnSpc>
            <a:spcBef>
              <a:spcPct val="0"/>
            </a:spcBef>
            <a:spcAft>
              <a:spcPct val="35000"/>
            </a:spcAft>
          </a:pPr>
          <a:r>
            <a:rPr lang="fr-FR" sz="1200" kern="1200" dirty="0" smtClean="0"/>
            <a:t>33% d’hommes</a:t>
          </a:r>
        </a:p>
        <a:p>
          <a:pPr lvl="0" algn="ctr" defTabSz="533400">
            <a:lnSpc>
              <a:spcPct val="90000"/>
            </a:lnSpc>
            <a:spcBef>
              <a:spcPct val="0"/>
            </a:spcBef>
            <a:spcAft>
              <a:spcPct val="35000"/>
            </a:spcAft>
          </a:pPr>
          <a:r>
            <a:rPr lang="fr-FR" sz="1200" kern="1200" dirty="0" smtClean="0"/>
            <a:t>67% de femmes</a:t>
          </a:r>
        </a:p>
        <a:p>
          <a:pPr lvl="0" algn="ctr" defTabSz="533400">
            <a:lnSpc>
              <a:spcPct val="90000"/>
            </a:lnSpc>
            <a:spcBef>
              <a:spcPct val="0"/>
            </a:spcBef>
            <a:spcAft>
              <a:spcPct val="35000"/>
            </a:spcAft>
          </a:pPr>
          <a:r>
            <a:rPr lang="fr-FR" sz="1200" kern="1200" dirty="0" smtClean="0"/>
            <a:t>5 950 étudiants inscrits </a:t>
          </a:r>
        </a:p>
        <a:p>
          <a:pPr lvl="0" algn="ctr" defTabSz="533400">
            <a:lnSpc>
              <a:spcPct val="90000"/>
            </a:lnSpc>
            <a:spcBef>
              <a:spcPct val="0"/>
            </a:spcBef>
            <a:spcAft>
              <a:spcPct val="35000"/>
            </a:spcAft>
          </a:pPr>
          <a:r>
            <a:rPr lang="fr-FR" sz="1200" kern="1200" smtClean="0"/>
            <a:t>en L1 soit 25% de l’effectif total</a:t>
          </a:r>
          <a:endParaRPr lang="fr-FR" sz="1200" kern="1200" dirty="0"/>
        </a:p>
      </dsp:txBody>
      <dsp:txXfrm>
        <a:off x="216032" y="72000"/>
        <a:ext cx="2699766" cy="1786839"/>
      </dsp:txXfrm>
    </dsp:sp>
    <dsp:sp modelId="{A1B2FAE8-85E0-4876-877B-2C479A6C16DE}">
      <dsp:nvSpPr>
        <dsp:cNvPr id="0" name=""/>
        <dsp:cNvSpPr/>
      </dsp:nvSpPr>
      <dsp:spPr>
        <a:xfrm>
          <a:off x="239547" y="1885571"/>
          <a:ext cx="2699766" cy="1786839"/>
        </a:xfrm>
        <a:prstGeom prst="roundRect">
          <a:avLst/>
        </a:prstGeom>
        <a:solidFill>
          <a:srgbClr val="00B0F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lvl="0" algn="ctr" defTabSz="533400">
            <a:lnSpc>
              <a:spcPct val="90000"/>
            </a:lnSpc>
            <a:spcBef>
              <a:spcPct val="0"/>
            </a:spcBef>
            <a:spcAft>
              <a:spcPct val="35000"/>
            </a:spcAft>
          </a:pPr>
          <a:r>
            <a:rPr lang="fr-FR" sz="1200" b="1" kern="1200" dirty="0" smtClean="0">
              <a:solidFill>
                <a:schemeClr val="bg1"/>
              </a:solidFill>
            </a:rPr>
            <a:t>Effectif UFR LLCE  2012/2013</a:t>
          </a:r>
        </a:p>
        <a:p>
          <a:pPr lvl="0" algn="ctr" defTabSz="533400">
            <a:lnSpc>
              <a:spcPct val="90000"/>
            </a:lnSpc>
            <a:spcBef>
              <a:spcPct val="0"/>
            </a:spcBef>
            <a:spcAft>
              <a:spcPct val="35000"/>
            </a:spcAft>
          </a:pPr>
          <a:r>
            <a:rPr lang="fr-FR" sz="1200" kern="1200" dirty="0" smtClean="0">
              <a:solidFill>
                <a:schemeClr val="bg1"/>
              </a:solidFill>
            </a:rPr>
            <a:t>5 338 étudiants </a:t>
          </a:r>
        </a:p>
        <a:p>
          <a:pPr lvl="0" algn="ctr" defTabSz="533400">
            <a:lnSpc>
              <a:spcPct val="90000"/>
            </a:lnSpc>
            <a:spcBef>
              <a:spcPct val="0"/>
            </a:spcBef>
            <a:spcAft>
              <a:spcPct val="35000"/>
            </a:spcAft>
          </a:pPr>
          <a:r>
            <a:rPr lang="fr-FR" sz="1200" kern="1200" dirty="0" smtClean="0">
              <a:solidFill>
                <a:schemeClr val="bg1"/>
              </a:solidFill>
            </a:rPr>
            <a:t>2 061 étudiants inscrits en L1 :</a:t>
          </a:r>
        </a:p>
        <a:p>
          <a:pPr lvl="0" algn="ctr" defTabSz="533400">
            <a:lnSpc>
              <a:spcPct val="90000"/>
            </a:lnSpc>
            <a:spcBef>
              <a:spcPct val="0"/>
            </a:spcBef>
            <a:spcAft>
              <a:spcPct val="35000"/>
            </a:spcAft>
          </a:pPr>
          <a:r>
            <a:rPr lang="fr-FR" sz="1200" kern="1200" dirty="0" smtClean="0">
              <a:solidFill>
                <a:schemeClr val="bg1"/>
              </a:solidFill>
            </a:rPr>
            <a:t>30% d’hommes</a:t>
          </a:r>
        </a:p>
        <a:p>
          <a:pPr lvl="0" algn="ctr" defTabSz="533400">
            <a:lnSpc>
              <a:spcPct val="90000"/>
            </a:lnSpc>
            <a:spcBef>
              <a:spcPct val="0"/>
            </a:spcBef>
            <a:spcAft>
              <a:spcPct val="35000"/>
            </a:spcAft>
          </a:pPr>
          <a:r>
            <a:rPr lang="fr-FR" sz="1200" kern="1200" dirty="0" smtClean="0">
              <a:solidFill>
                <a:schemeClr val="bg1"/>
              </a:solidFill>
            </a:rPr>
            <a:t>70% de femmes</a:t>
          </a:r>
        </a:p>
        <a:p>
          <a:pPr lvl="0" algn="ctr" defTabSz="533400">
            <a:lnSpc>
              <a:spcPct val="90000"/>
            </a:lnSpc>
            <a:spcBef>
              <a:spcPct val="0"/>
            </a:spcBef>
            <a:spcAft>
              <a:spcPct val="35000"/>
            </a:spcAft>
          </a:pPr>
          <a:r>
            <a:rPr lang="fr-FR" sz="1200" kern="1200" dirty="0" smtClean="0">
              <a:solidFill>
                <a:schemeClr val="bg1"/>
              </a:solidFill>
            </a:rPr>
            <a:t>Âge moyen : 20 ans</a:t>
          </a:r>
        </a:p>
        <a:p>
          <a:pPr lvl="0" algn="ctr" defTabSz="533400">
            <a:lnSpc>
              <a:spcPct val="90000"/>
            </a:lnSpc>
            <a:spcBef>
              <a:spcPct val="0"/>
            </a:spcBef>
            <a:spcAft>
              <a:spcPct val="35000"/>
            </a:spcAft>
          </a:pPr>
          <a:r>
            <a:rPr lang="fr-FR" sz="1200" kern="1200" dirty="0" smtClean="0">
              <a:solidFill>
                <a:schemeClr val="bg1"/>
              </a:solidFill>
            </a:rPr>
            <a:t>40% de bacheliers</a:t>
          </a:r>
          <a:endParaRPr lang="fr-FR" sz="1200" kern="1200" dirty="0">
            <a:solidFill>
              <a:schemeClr val="bg1"/>
            </a:solidFill>
          </a:endParaRPr>
        </a:p>
      </dsp:txBody>
      <dsp:txXfrm>
        <a:off x="239547" y="1885571"/>
        <a:ext cx="2699766" cy="1786839"/>
      </dsp:txXfrm>
    </dsp:sp>
    <dsp:sp modelId="{43A0A384-4A19-4EC8-A392-D3517BEBF6BB}">
      <dsp:nvSpPr>
        <dsp:cNvPr id="0" name=""/>
        <dsp:cNvSpPr/>
      </dsp:nvSpPr>
      <dsp:spPr>
        <a:xfrm>
          <a:off x="239547" y="3755069"/>
          <a:ext cx="2699766" cy="1786839"/>
        </a:xfrm>
        <a:prstGeom prst="roundRect">
          <a:avLst/>
        </a:prstGeom>
        <a:solidFill>
          <a:srgbClr val="00B0F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lvl="0" algn="ctr" defTabSz="533400">
            <a:lnSpc>
              <a:spcPct val="90000"/>
            </a:lnSpc>
            <a:spcBef>
              <a:spcPct val="0"/>
            </a:spcBef>
            <a:spcAft>
              <a:spcPct val="35000"/>
            </a:spcAft>
          </a:pPr>
          <a:r>
            <a:rPr lang="fr-FR" sz="1200" b="1" kern="1200" dirty="0" smtClean="0"/>
            <a:t>Effectif département </a:t>
          </a:r>
        </a:p>
        <a:p>
          <a:pPr lvl="0" algn="ctr" defTabSz="533400">
            <a:lnSpc>
              <a:spcPct val="90000"/>
            </a:lnSpc>
            <a:spcBef>
              <a:spcPct val="0"/>
            </a:spcBef>
            <a:spcAft>
              <a:spcPct val="35000"/>
            </a:spcAft>
          </a:pPr>
          <a:r>
            <a:rPr lang="fr-FR" sz="1200" b="1" kern="1200" dirty="0" smtClean="0"/>
            <a:t>« </a:t>
          </a:r>
          <a:r>
            <a:rPr lang="fr-FR" sz="1200" b="1" kern="1200" dirty="0" smtClean="0"/>
            <a:t>Langues étrangères</a:t>
          </a:r>
          <a:r>
            <a:rPr lang="fr-FR" sz="1200" b="1" kern="1200" dirty="0" smtClean="0"/>
            <a:t> » 2012/2013</a:t>
          </a:r>
        </a:p>
        <a:p>
          <a:pPr lvl="0" algn="ctr" defTabSz="533400">
            <a:lnSpc>
              <a:spcPct val="90000"/>
            </a:lnSpc>
            <a:spcBef>
              <a:spcPct val="0"/>
            </a:spcBef>
            <a:spcAft>
              <a:spcPct val="35000"/>
            </a:spcAft>
          </a:pPr>
          <a:r>
            <a:rPr lang="fr-FR" sz="1200" kern="1200" dirty="0" smtClean="0"/>
            <a:t>852 étudiants </a:t>
          </a:r>
        </a:p>
        <a:p>
          <a:pPr lvl="0" algn="ctr" defTabSz="533400">
            <a:lnSpc>
              <a:spcPct val="90000"/>
            </a:lnSpc>
            <a:spcBef>
              <a:spcPct val="0"/>
            </a:spcBef>
            <a:spcAft>
              <a:spcPct val="35000"/>
            </a:spcAft>
          </a:pPr>
          <a:r>
            <a:rPr lang="fr-FR" sz="1200" kern="1200" dirty="0" smtClean="0"/>
            <a:t>331 étudiants inscrits en L1 :</a:t>
          </a:r>
        </a:p>
        <a:p>
          <a:pPr lvl="0" algn="ctr" defTabSz="533400">
            <a:lnSpc>
              <a:spcPct val="90000"/>
            </a:lnSpc>
            <a:spcBef>
              <a:spcPct val="0"/>
            </a:spcBef>
            <a:spcAft>
              <a:spcPct val="35000"/>
            </a:spcAft>
          </a:pPr>
          <a:r>
            <a:rPr lang="fr-FR" sz="1200" kern="1200" dirty="0" smtClean="0"/>
            <a:t>37% d’hommes</a:t>
          </a:r>
        </a:p>
        <a:p>
          <a:pPr lvl="0" algn="ctr" defTabSz="533400">
            <a:lnSpc>
              <a:spcPct val="90000"/>
            </a:lnSpc>
            <a:spcBef>
              <a:spcPct val="0"/>
            </a:spcBef>
            <a:spcAft>
              <a:spcPct val="35000"/>
            </a:spcAft>
          </a:pPr>
          <a:r>
            <a:rPr lang="fr-FR" sz="1200" kern="1200" dirty="0" smtClean="0"/>
            <a:t>63% de femmes</a:t>
          </a:r>
        </a:p>
        <a:p>
          <a:pPr lvl="0" algn="ctr" defTabSz="533400">
            <a:lnSpc>
              <a:spcPct val="90000"/>
            </a:lnSpc>
            <a:spcBef>
              <a:spcPct val="0"/>
            </a:spcBef>
            <a:spcAft>
              <a:spcPct val="35000"/>
            </a:spcAft>
          </a:pPr>
          <a:endParaRPr lang="fr-FR" sz="1200" kern="1200" dirty="0"/>
        </a:p>
      </dsp:txBody>
      <dsp:txXfrm>
        <a:off x="239547" y="3755069"/>
        <a:ext cx="2699766" cy="1786839"/>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2D4D233-7564-49A0-8EDD-DC2CD80526EB}">
      <dsp:nvSpPr>
        <dsp:cNvPr id="0" name=""/>
        <dsp:cNvSpPr/>
      </dsp:nvSpPr>
      <dsp:spPr>
        <a:xfrm rot="5400000">
          <a:off x="4549589" y="-1797390"/>
          <a:ext cx="1278810" cy="4880252"/>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622300">
            <a:lnSpc>
              <a:spcPct val="90000"/>
            </a:lnSpc>
            <a:spcBef>
              <a:spcPct val="0"/>
            </a:spcBef>
            <a:spcAft>
              <a:spcPct val="15000"/>
            </a:spcAft>
            <a:buChar char="••"/>
          </a:pPr>
          <a:r>
            <a:rPr lang="fr-FR" sz="1400" kern="1200" dirty="0" smtClean="0"/>
            <a:t>33 étudiants sur 83 se </a:t>
          </a:r>
          <a:r>
            <a:rPr lang="fr-FR" sz="1400" kern="1200" dirty="0" smtClean="0"/>
            <a:t>sont informés sur les débouchés de la discipline ou du domaine.</a:t>
          </a:r>
          <a:endParaRPr lang="fr-FR" sz="1400" kern="1200" dirty="0"/>
        </a:p>
        <a:p>
          <a:pPr marL="114300" lvl="1" indent="-114300" algn="just" defTabSz="622300">
            <a:lnSpc>
              <a:spcPct val="90000"/>
            </a:lnSpc>
            <a:spcBef>
              <a:spcPct val="0"/>
            </a:spcBef>
            <a:spcAft>
              <a:spcPct val="15000"/>
            </a:spcAft>
            <a:buChar char="••"/>
          </a:pPr>
          <a:r>
            <a:rPr lang="fr-FR" sz="1400" kern="1200" dirty="0" smtClean="0">
              <a:solidFill>
                <a:schemeClr val="tx1"/>
              </a:solidFill>
            </a:rPr>
            <a:t>57 ont </a:t>
          </a:r>
          <a:r>
            <a:rPr lang="fr-FR" sz="1400" kern="1200" dirty="0" smtClean="0">
              <a:solidFill>
                <a:schemeClr val="tx1"/>
              </a:solidFill>
            </a:rPr>
            <a:t>un projet professionnel précis.</a:t>
          </a:r>
          <a:endParaRPr lang="fr-FR" sz="1400" kern="1200" dirty="0">
            <a:solidFill>
              <a:schemeClr val="tx1"/>
            </a:solidFill>
          </a:endParaRPr>
        </a:p>
        <a:p>
          <a:pPr marL="114300" lvl="1" indent="-114300" algn="just" defTabSz="622300">
            <a:lnSpc>
              <a:spcPct val="90000"/>
            </a:lnSpc>
            <a:spcBef>
              <a:spcPct val="0"/>
            </a:spcBef>
            <a:spcAft>
              <a:spcPct val="15000"/>
            </a:spcAft>
            <a:buChar char="••"/>
          </a:pPr>
          <a:r>
            <a:rPr lang="fr-FR" sz="1400" b="0" kern="1200" dirty="0" smtClean="0">
              <a:solidFill>
                <a:schemeClr val="tx1"/>
              </a:solidFill>
            </a:rPr>
            <a:t>Pour </a:t>
          </a:r>
          <a:r>
            <a:rPr lang="fr-FR" sz="1400" b="0" kern="1200" dirty="0" smtClean="0">
              <a:solidFill>
                <a:schemeClr val="tx1"/>
              </a:solidFill>
            </a:rPr>
            <a:t>43 répondants</a:t>
          </a:r>
          <a:r>
            <a:rPr lang="fr-FR" sz="1400" b="0" kern="1200" dirty="0" smtClean="0">
              <a:solidFill>
                <a:schemeClr val="tx1"/>
              </a:solidFill>
            </a:rPr>
            <a:t>, la discipline est utile pour réaliser leur projet professionnel.</a:t>
          </a:r>
          <a:endParaRPr lang="fr-FR" sz="1400" kern="1200" dirty="0"/>
        </a:p>
      </dsp:txBody>
      <dsp:txXfrm rot="5400000">
        <a:off x="4549589" y="-1797390"/>
        <a:ext cx="1278810" cy="4880252"/>
      </dsp:txXfrm>
    </dsp:sp>
    <dsp:sp modelId="{ED65357B-54B3-4C7F-B6A9-EDFB8B5312AA}">
      <dsp:nvSpPr>
        <dsp:cNvPr id="0" name=""/>
        <dsp:cNvSpPr/>
      </dsp:nvSpPr>
      <dsp:spPr>
        <a:xfrm>
          <a:off x="3726" y="1"/>
          <a:ext cx="2745141" cy="1285470"/>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l" defTabSz="1066800">
            <a:lnSpc>
              <a:spcPct val="100000"/>
            </a:lnSpc>
            <a:spcBef>
              <a:spcPct val="0"/>
            </a:spcBef>
            <a:spcAft>
              <a:spcPts val="0"/>
            </a:spcAft>
          </a:pPr>
          <a:r>
            <a:rPr lang="fr-FR" sz="2400" kern="1200" dirty="0" smtClean="0"/>
            <a:t>La réalisation </a:t>
          </a:r>
        </a:p>
        <a:p>
          <a:pPr lvl="0" algn="l" defTabSz="1066800">
            <a:lnSpc>
              <a:spcPct val="100000"/>
            </a:lnSpc>
            <a:spcBef>
              <a:spcPct val="0"/>
            </a:spcBef>
            <a:spcAft>
              <a:spcPts val="0"/>
            </a:spcAft>
          </a:pPr>
          <a:r>
            <a:rPr lang="fr-FR" sz="2400" kern="1200" dirty="0" smtClean="0"/>
            <a:t>d’un projet professionnel</a:t>
          </a:r>
          <a:endParaRPr lang="fr-FR" sz="2400" kern="1200" dirty="0"/>
        </a:p>
      </dsp:txBody>
      <dsp:txXfrm>
        <a:off x="3726" y="1"/>
        <a:ext cx="2745141" cy="1285470"/>
      </dsp:txXfrm>
    </dsp:sp>
    <dsp:sp modelId="{A6723134-DB7F-4244-A7F5-DD68258B3C8C}">
      <dsp:nvSpPr>
        <dsp:cNvPr id="0" name=""/>
        <dsp:cNvSpPr/>
      </dsp:nvSpPr>
      <dsp:spPr>
        <a:xfrm rot="5400000">
          <a:off x="4311145" y="1510979"/>
          <a:ext cx="1746860" cy="4880252"/>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fr-FR" sz="1400" kern="1200" dirty="0" smtClean="0"/>
            <a:t>Pour 66 répondants / 83, </a:t>
          </a:r>
          <a:r>
            <a:rPr lang="fr-FR" sz="1400" kern="1200" dirty="0" smtClean="0"/>
            <a:t>la filière choisie correspond à un intérêt pour la discipline.</a:t>
          </a:r>
          <a:endParaRPr lang="fr-FR" sz="1400" kern="1200" dirty="0"/>
        </a:p>
        <a:p>
          <a:pPr marL="114300" lvl="1" indent="-114300" algn="just" defTabSz="622300">
            <a:lnSpc>
              <a:spcPct val="90000"/>
            </a:lnSpc>
            <a:spcBef>
              <a:spcPct val="0"/>
            </a:spcBef>
            <a:spcAft>
              <a:spcPct val="15000"/>
            </a:spcAft>
            <a:buChar char="••"/>
          </a:pPr>
          <a:r>
            <a:rPr lang="fr-FR" sz="1400" kern="1200" dirty="0" smtClean="0"/>
            <a:t>20 estiment </a:t>
          </a:r>
          <a:r>
            <a:rPr lang="fr-FR" sz="1400" kern="1200" dirty="0" smtClean="0"/>
            <a:t>avoir des aptitudes dans la discipline choisie.</a:t>
          </a:r>
          <a:endParaRPr lang="fr-FR" sz="1400" kern="1200" dirty="0"/>
        </a:p>
        <a:p>
          <a:pPr marL="114300" lvl="1" indent="-114300" algn="just" defTabSz="622300">
            <a:lnSpc>
              <a:spcPct val="90000"/>
            </a:lnSpc>
            <a:spcBef>
              <a:spcPct val="0"/>
            </a:spcBef>
            <a:spcAft>
              <a:spcPct val="15000"/>
            </a:spcAft>
            <a:buChar char="••"/>
          </a:pPr>
          <a:r>
            <a:rPr lang="fr-FR" sz="1400" kern="1200" dirty="0" smtClean="0"/>
            <a:t>53 étudiants connaissent </a:t>
          </a:r>
          <a:r>
            <a:rPr lang="fr-FR" sz="1400" kern="1200" dirty="0" smtClean="0"/>
            <a:t>les poursuites d’études proposées dans leur discipline. </a:t>
          </a:r>
          <a:endParaRPr lang="fr-FR" sz="1400" kern="1200" dirty="0"/>
        </a:p>
      </dsp:txBody>
      <dsp:txXfrm rot="5400000">
        <a:off x="4311145" y="1510979"/>
        <a:ext cx="1746860" cy="4880252"/>
      </dsp:txXfrm>
    </dsp:sp>
    <dsp:sp modelId="{8E1C7C36-B28E-463E-9B7C-CBD4F4A7DFE7}">
      <dsp:nvSpPr>
        <dsp:cNvPr id="0" name=""/>
        <dsp:cNvSpPr/>
      </dsp:nvSpPr>
      <dsp:spPr>
        <a:xfrm>
          <a:off x="3726" y="3046709"/>
          <a:ext cx="2745141" cy="1777826"/>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l" defTabSz="1066800">
            <a:lnSpc>
              <a:spcPct val="90000"/>
            </a:lnSpc>
            <a:spcBef>
              <a:spcPct val="0"/>
            </a:spcBef>
            <a:spcAft>
              <a:spcPct val="35000"/>
            </a:spcAft>
          </a:pPr>
          <a:r>
            <a:rPr lang="fr-FR" sz="2400" kern="1200" dirty="0" smtClean="0">
              <a:solidFill>
                <a:schemeClr val="bg1"/>
              </a:solidFill>
            </a:rPr>
            <a:t>L’intérêt pour une discipline</a:t>
          </a:r>
          <a:endParaRPr lang="fr-FR" sz="2400" kern="1200" dirty="0"/>
        </a:p>
      </dsp:txBody>
      <dsp:txXfrm>
        <a:off x="3726" y="3046709"/>
        <a:ext cx="2745141" cy="1777826"/>
      </dsp:txXfrm>
    </dsp:sp>
    <dsp:sp modelId="{50280043-6F05-48F6-B393-3A364DC4C2EB}">
      <dsp:nvSpPr>
        <dsp:cNvPr id="0" name=""/>
        <dsp:cNvSpPr/>
      </dsp:nvSpPr>
      <dsp:spPr>
        <a:xfrm rot="5400000">
          <a:off x="4429049" y="-236292"/>
          <a:ext cx="1527345" cy="4880252"/>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t" anchorCtr="0">
          <a:noAutofit/>
        </a:bodyPr>
        <a:lstStyle/>
        <a:p>
          <a:pPr marL="114300" lvl="1" indent="-114300" algn="just" defTabSz="622300">
            <a:lnSpc>
              <a:spcPct val="90000"/>
            </a:lnSpc>
            <a:spcBef>
              <a:spcPct val="0"/>
            </a:spcBef>
            <a:spcAft>
              <a:spcPct val="15000"/>
            </a:spcAft>
            <a:buChar char="••"/>
          </a:pPr>
          <a:r>
            <a:rPr lang="fr-FR" sz="1400" kern="1200" dirty="0" smtClean="0"/>
            <a:t>51/83 répondants </a:t>
          </a:r>
          <a:r>
            <a:rPr lang="fr-FR" sz="1400" kern="1200" dirty="0" smtClean="0"/>
            <a:t>souhaitent entreprendre des études universitaires</a:t>
          </a:r>
          <a:endParaRPr lang="fr-FR" sz="1400" kern="1200" dirty="0"/>
        </a:p>
        <a:p>
          <a:pPr marL="114300" lvl="1" indent="-114300" algn="just" defTabSz="622300">
            <a:lnSpc>
              <a:spcPct val="90000"/>
            </a:lnSpc>
            <a:spcBef>
              <a:spcPct val="0"/>
            </a:spcBef>
            <a:spcAft>
              <a:spcPct val="15000"/>
            </a:spcAft>
            <a:buChar char="••"/>
          </a:pPr>
          <a:r>
            <a:rPr lang="fr-FR" sz="1400" kern="1200" dirty="0" smtClean="0"/>
            <a:t>53 étudiants </a:t>
          </a:r>
          <a:r>
            <a:rPr lang="fr-FR" sz="1400" kern="1200" dirty="0" smtClean="0"/>
            <a:t>répondants ont choisi l’UTM comme 1</a:t>
          </a:r>
          <a:r>
            <a:rPr lang="fr-FR" sz="1400" kern="1200" baseline="30000" dirty="0" smtClean="0"/>
            <a:t>er</a:t>
          </a:r>
          <a:r>
            <a:rPr lang="fr-FR" sz="1400" kern="1200" dirty="0" smtClean="0"/>
            <a:t> vœu d’affectation </a:t>
          </a:r>
          <a:r>
            <a:rPr lang="fr-FR" sz="1400" kern="1200" dirty="0" err="1" smtClean="0"/>
            <a:t>Postbac</a:t>
          </a:r>
          <a:r>
            <a:rPr lang="fr-FR" sz="1400" kern="1200" dirty="0" smtClean="0"/>
            <a:t>.</a:t>
          </a:r>
          <a:endParaRPr lang="fr-FR" sz="1400" kern="1200" dirty="0"/>
        </a:p>
        <a:p>
          <a:pPr marL="114300" lvl="1" indent="-114300" algn="just" defTabSz="622300">
            <a:lnSpc>
              <a:spcPct val="90000"/>
            </a:lnSpc>
            <a:spcBef>
              <a:spcPct val="0"/>
            </a:spcBef>
            <a:spcAft>
              <a:spcPct val="15000"/>
            </a:spcAft>
            <a:buChar char="••"/>
          </a:pPr>
          <a:r>
            <a:rPr lang="fr-FR" sz="1400" kern="1200" dirty="0" smtClean="0"/>
            <a:t>34 répondants </a:t>
          </a:r>
          <a:r>
            <a:rPr lang="fr-FR" sz="1400" kern="1200" dirty="0" smtClean="0"/>
            <a:t>envisagent de suivre un parcours d’études long (master 2).</a:t>
          </a:r>
          <a:endParaRPr lang="fr-FR" sz="1400" kern="1200" dirty="0"/>
        </a:p>
      </dsp:txBody>
      <dsp:txXfrm rot="5400000">
        <a:off x="4429049" y="-236292"/>
        <a:ext cx="1527345" cy="4880252"/>
      </dsp:txXfrm>
    </dsp:sp>
    <dsp:sp modelId="{D26BBCC6-3BAD-4683-92E0-56281F08A9CC}">
      <dsp:nvSpPr>
        <dsp:cNvPr id="0" name=""/>
        <dsp:cNvSpPr/>
      </dsp:nvSpPr>
      <dsp:spPr>
        <a:xfrm>
          <a:off x="3726" y="1354592"/>
          <a:ext cx="2745141" cy="1638268"/>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l" defTabSz="1066800">
            <a:lnSpc>
              <a:spcPct val="90000"/>
            </a:lnSpc>
            <a:spcBef>
              <a:spcPct val="0"/>
            </a:spcBef>
            <a:spcAft>
              <a:spcPct val="35000"/>
            </a:spcAft>
          </a:pPr>
          <a:r>
            <a:rPr lang="fr-FR" sz="2400" kern="1200" dirty="0" smtClean="0"/>
            <a:t>Le choix d’un parcours universitaire</a:t>
          </a:r>
          <a:endParaRPr lang="fr-FR" sz="2400" kern="1200" dirty="0"/>
        </a:p>
      </dsp:txBody>
      <dsp:txXfrm>
        <a:off x="3726" y="1354592"/>
        <a:ext cx="2745141" cy="1638268"/>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2D4D233-7564-49A0-8EDD-DC2CD80526EB}">
      <dsp:nvSpPr>
        <dsp:cNvPr id="0" name=""/>
        <dsp:cNvSpPr/>
      </dsp:nvSpPr>
      <dsp:spPr>
        <a:xfrm rot="5400000">
          <a:off x="4496209" y="-1652431"/>
          <a:ext cx="1206696" cy="4799584"/>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0" marR="0" lvl="1" indent="0" algn="l" defTabSz="914400" eaLnBrk="1" fontAlgn="auto" latinLnBrk="0" hangingPunct="1">
            <a:lnSpc>
              <a:spcPct val="100000"/>
            </a:lnSpc>
            <a:spcBef>
              <a:spcPct val="0"/>
            </a:spcBef>
            <a:spcAft>
              <a:spcPts val="0"/>
            </a:spcAft>
            <a:buClrTx/>
            <a:buSzTx/>
            <a:buFontTx/>
            <a:buChar char="••"/>
            <a:tabLst/>
            <a:defRPr/>
          </a:pPr>
          <a:r>
            <a:rPr lang="fr-FR" sz="1200" kern="1200" baseline="0" dirty="0" smtClean="0">
              <a:solidFill>
                <a:schemeClr val="tx1"/>
              </a:solidFill>
            </a:rPr>
            <a:t>d’apprentissage  </a:t>
          </a:r>
          <a:r>
            <a:rPr lang="fr-FR" sz="1200" kern="1200" baseline="0" dirty="0" smtClean="0">
              <a:solidFill>
                <a:schemeClr val="tx1"/>
              </a:solidFill>
            </a:rPr>
            <a:t>(49 répondants/83)</a:t>
          </a:r>
          <a:endParaRPr lang="fr-FR" sz="1200" kern="1200" dirty="0"/>
        </a:p>
        <a:p>
          <a:pPr marL="0" marR="0" lvl="1" indent="0" algn="l" defTabSz="914400" eaLnBrk="1" fontAlgn="auto" latinLnBrk="0" hangingPunct="1">
            <a:lnSpc>
              <a:spcPct val="100000"/>
            </a:lnSpc>
            <a:spcBef>
              <a:spcPct val="0"/>
            </a:spcBef>
            <a:spcAft>
              <a:spcPts val="0"/>
            </a:spcAft>
            <a:buClrTx/>
            <a:buSzTx/>
            <a:buFontTx/>
            <a:buChar char="••"/>
            <a:tabLst/>
            <a:defRPr/>
          </a:pPr>
          <a:r>
            <a:rPr lang="fr-FR" sz="1200" kern="1200" baseline="0" dirty="0" smtClean="0">
              <a:solidFill>
                <a:schemeClr val="tx1"/>
              </a:solidFill>
            </a:rPr>
            <a:t>de savoir </a:t>
          </a:r>
          <a:r>
            <a:rPr lang="fr-FR" sz="1200" kern="1200" baseline="0" dirty="0" smtClean="0">
              <a:solidFill>
                <a:schemeClr val="tx1"/>
              </a:solidFill>
            </a:rPr>
            <a:t>(44 répondants/83)</a:t>
          </a:r>
          <a:endParaRPr lang="fr-FR" sz="1200" kern="1200" dirty="0"/>
        </a:p>
        <a:p>
          <a:pPr marL="0" marR="0" lvl="1" indent="0" algn="l" defTabSz="914400" eaLnBrk="1" fontAlgn="auto" latinLnBrk="0" hangingPunct="1">
            <a:lnSpc>
              <a:spcPct val="100000"/>
            </a:lnSpc>
            <a:spcBef>
              <a:spcPct val="0"/>
            </a:spcBef>
            <a:spcAft>
              <a:spcPts val="0"/>
            </a:spcAft>
            <a:buClrTx/>
            <a:buSzTx/>
            <a:buFontTx/>
            <a:buChar char="••"/>
            <a:tabLst/>
            <a:defRPr/>
          </a:pPr>
          <a:r>
            <a:rPr lang="fr-FR" sz="1200" kern="1200" baseline="0" dirty="0" smtClean="0">
              <a:solidFill>
                <a:schemeClr val="tx1"/>
              </a:solidFill>
            </a:rPr>
            <a:t>d’autonomie  </a:t>
          </a:r>
          <a:r>
            <a:rPr lang="fr-FR" sz="1200" kern="1200" baseline="0" dirty="0" smtClean="0">
              <a:solidFill>
                <a:schemeClr val="tx1"/>
              </a:solidFill>
            </a:rPr>
            <a:t>(37 répondants/83)</a:t>
          </a:r>
          <a:endParaRPr lang="fr-FR" sz="1200" kern="1200" dirty="0"/>
        </a:p>
        <a:p>
          <a:pPr marL="0" marR="0" lvl="1" indent="0" algn="l" defTabSz="914400" eaLnBrk="1" fontAlgn="auto" latinLnBrk="0" hangingPunct="1">
            <a:lnSpc>
              <a:spcPct val="100000"/>
            </a:lnSpc>
            <a:spcBef>
              <a:spcPct val="0"/>
            </a:spcBef>
            <a:spcAft>
              <a:spcPts val="0"/>
            </a:spcAft>
            <a:buClrTx/>
            <a:buSzTx/>
            <a:buFontTx/>
            <a:buChar char="••"/>
            <a:tabLst/>
            <a:defRPr/>
          </a:pPr>
          <a:r>
            <a:rPr lang="fr-FR" sz="1200" kern="1200" baseline="0" dirty="0" smtClean="0">
              <a:solidFill>
                <a:schemeClr val="tx1"/>
              </a:solidFill>
            </a:rPr>
            <a:t>de rencontres </a:t>
          </a:r>
          <a:r>
            <a:rPr lang="fr-FR" sz="1200" kern="1200" baseline="0" dirty="0" smtClean="0">
              <a:solidFill>
                <a:schemeClr val="tx1"/>
              </a:solidFill>
            </a:rPr>
            <a:t>(32 répondants/83)</a:t>
          </a:r>
          <a:endParaRPr lang="fr-FR" sz="1200" kern="1200" dirty="0"/>
        </a:p>
        <a:p>
          <a:pPr marL="0" marR="0" lvl="1" indent="0" algn="l" defTabSz="914400" eaLnBrk="1" fontAlgn="auto" latinLnBrk="0" hangingPunct="1">
            <a:lnSpc>
              <a:spcPct val="100000"/>
            </a:lnSpc>
            <a:spcBef>
              <a:spcPct val="0"/>
            </a:spcBef>
            <a:spcAft>
              <a:spcPts val="0"/>
            </a:spcAft>
            <a:buClrTx/>
            <a:buSzTx/>
            <a:buFontTx/>
            <a:buChar char="••"/>
            <a:tabLst/>
            <a:defRPr/>
          </a:pPr>
          <a:r>
            <a:rPr lang="fr-FR" sz="1200" kern="1200" dirty="0" smtClean="0"/>
            <a:t>de construction de son avenir professionnel </a:t>
          </a:r>
          <a:r>
            <a:rPr lang="fr-FR" sz="1200" kern="1200" baseline="0" dirty="0" smtClean="0">
              <a:solidFill>
                <a:schemeClr val="tx1"/>
              </a:solidFill>
            </a:rPr>
            <a:t>(20 répondants/83)</a:t>
          </a:r>
          <a:endParaRPr lang="fr-FR" sz="1200" kern="1200" dirty="0"/>
        </a:p>
      </dsp:txBody>
      <dsp:txXfrm rot="5400000">
        <a:off x="4496209" y="-1652431"/>
        <a:ext cx="1206696" cy="4799584"/>
      </dsp:txXfrm>
    </dsp:sp>
    <dsp:sp modelId="{ED65357B-54B3-4C7F-B6A9-EDFB8B5312AA}">
      <dsp:nvSpPr>
        <dsp:cNvPr id="0" name=""/>
        <dsp:cNvSpPr/>
      </dsp:nvSpPr>
      <dsp:spPr>
        <a:xfrm>
          <a:off x="0" y="2285"/>
          <a:ext cx="2699766" cy="1508370"/>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l" defTabSz="1066800">
            <a:lnSpc>
              <a:spcPct val="90000"/>
            </a:lnSpc>
            <a:spcBef>
              <a:spcPct val="0"/>
            </a:spcBef>
            <a:spcAft>
              <a:spcPct val="35000"/>
            </a:spcAft>
          </a:pPr>
          <a:r>
            <a:rPr lang="fr-FR" sz="2400" kern="1200" dirty="0" smtClean="0"/>
            <a:t>L’université est un lieu</a:t>
          </a:r>
          <a:endParaRPr lang="fr-FR" sz="2400" kern="1200" dirty="0"/>
        </a:p>
      </dsp:txBody>
      <dsp:txXfrm>
        <a:off x="0" y="2285"/>
        <a:ext cx="2699766" cy="1508370"/>
      </dsp:txXfrm>
    </dsp:sp>
    <dsp:sp modelId="{A6723134-DB7F-4244-A7F5-DD68258B3C8C}">
      <dsp:nvSpPr>
        <dsp:cNvPr id="0" name=""/>
        <dsp:cNvSpPr/>
      </dsp:nvSpPr>
      <dsp:spPr>
        <a:xfrm rot="5400000">
          <a:off x="4415481" y="-59532"/>
          <a:ext cx="1368152" cy="4799584"/>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fr-FR" sz="1200" kern="1200" baseline="0" dirty="0" smtClean="0">
              <a:solidFill>
                <a:schemeClr val="tx1"/>
              </a:solidFill>
            </a:rPr>
            <a:t>d’acquérir des savoirs et des savoir-faire </a:t>
          </a:r>
          <a:r>
            <a:rPr lang="fr-FR" sz="1200" kern="1200" baseline="0" dirty="0" smtClean="0">
              <a:solidFill>
                <a:schemeClr val="tx1"/>
              </a:solidFill>
            </a:rPr>
            <a:t>(32 répondants/83)</a:t>
          </a:r>
          <a:endParaRPr lang="fr-FR" sz="1200" kern="1200" dirty="0"/>
        </a:p>
        <a:p>
          <a:pPr marL="114300" lvl="1" indent="-114300" algn="l" defTabSz="533400">
            <a:lnSpc>
              <a:spcPct val="90000"/>
            </a:lnSpc>
            <a:spcBef>
              <a:spcPct val="0"/>
            </a:spcBef>
            <a:spcAft>
              <a:spcPct val="15000"/>
            </a:spcAft>
            <a:buChar char="••"/>
          </a:pPr>
          <a:r>
            <a:rPr lang="fr-FR" sz="1200" kern="1200" dirty="0" smtClean="0">
              <a:solidFill>
                <a:schemeClr val="tx1"/>
              </a:solidFill>
            </a:rPr>
            <a:t>de renforcer sa culture générale </a:t>
          </a:r>
          <a:r>
            <a:rPr lang="fr-FR" sz="1200" kern="1200" baseline="0" dirty="0" smtClean="0">
              <a:solidFill>
                <a:schemeClr val="tx1"/>
              </a:solidFill>
            </a:rPr>
            <a:t>(25 répondants/83)</a:t>
          </a:r>
          <a:endParaRPr lang="fr-FR" sz="1200" kern="1200" dirty="0"/>
        </a:p>
        <a:p>
          <a:pPr marL="114300" lvl="1" indent="-114300" algn="l" defTabSz="533400">
            <a:lnSpc>
              <a:spcPct val="90000"/>
            </a:lnSpc>
            <a:spcBef>
              <a:spcPct val="0"/>
            </a:spcBef>
            <a:spcAft>
              <a:spcPct val="15000"/>
            </a:spcAft>
            <a:buChar char="••"/>
          </a:pPr>
          <a:r>
            <a:rPr lang="fr-FR" sz="1200" kern="1200" baseline="0" dirty="0" smtClean="0">
              <a:solidFill>
                <a:schemeClr val="tx1"/>
              </a:solidFill>
            </a:rPr>
            <a:t>de se préparer à un métier </a:t>
          </a:r>
          <a:r>
            <a:rPr lang="fr-FR" sz="1200" kern="1200" baseline="0" dirty="0" smtClean="0">
              <a:solidFill>
                <a:schemeClr val="tx1"/>
              </a:solidFill>
            </a:rPr>
            <a:t>(16 répondants/83)</a:t>
          </a:r>
          <a:endParaRPr lang="fr-FR" sz="1200" kern="1200" dirty="0">
            <a:noFill/>
          </a:endParaRPr>
        </a:p>
        <a:p>
          <a:pPr marL="114300" lvl="1" indent="-114300" algn="l" defTabSz="533400">
            <a:lnSpc>
              <a:spcPct val="90000"/>
            </a:lnSpc>
            <a:spcBef>
              <a:spcPct val="0"/>
            </a:spcBef>
            <a:spcAft>
              <a:spcPct val="15000"/>
            </a:spcAft>
            <a:buChar char="••"/>
          </a:pPr>
          <a:r>
            <a:rPr lang="fr-FR" sz="1200" kern="1200" dirty="0" smtClean="0">
              <a:solidFill>
                <a:schemeClr val="tx1"/>
              </a:solidFill>
            </a:rPr>
            <a:t>De développer des capacités d’analyse </a:t>
          </a:r>
          <a:r>
            <a:rPr lang="fr-FR" sz="1200" kern="1200" baseline="0" dirty="0" smtClean="0">
              <a:solidFill>
                <a:schemeClr val="tx1"/>
              </a:solidFill>
            </a:rPr>
            <a:t>(11 répondants/83)</a:t>
          </a:r>
          <a:endParaRPr lang="fr-FR" sz="1200" kern="1200" dirty="0">
            <a:solidFill>
              <a:schemeClr val="tx1"/>
            </a:solidFill>
          </a:endParaRPr>
        </a:p>
        <a:p>
          <a:pPr marL="114300" lvl="1" indent="-114300" algn="l" defTabSz="533400">
            <a:lnSpc>
              <a:spcPct val="90000"/>
            </a:lnSpc>
            <a:spcBef>
              <a:spcPct val="0"/>
            </a:spcBef>
            <a:spcAft>
              <a:spcPct val="15000"/>
            </a:spcAft>
            <a:buChar char="••"/>
          </a:pPr>
          <a:r>
            <a:rPr lang="fr-FR" sz="1200" kern="1200" dirty="0" smtClean="0"/>
            <a:t>de préparer une réorientation, l’an prochain  </a:t>
          </a:r>
          <a:r>
            <a:rPr lang="fr-FR" sz="1200" kern="1200" baseline="0" dirty="0" smtClean="0">
              <a:solidFill>
                <a:schemeClr val="tx1"/>
              </a:solidFill>
            </a:rPr>
            <a:t>(10 répondants/83)</a:t>
          </a:r>
          <a:endParaRPr lang="fr-FR" sz="1200" kern="1200" dirty="0">
            <a:solidFill>
              <a:schemeClr val="tx1"/>
            </a:solidFill>
          </a:endParaRPr>
        </a:p>
        <a:p>
          <a:pPr marL="114300" lvl="1" indent="-114300" algn="l" defTabSz="533400">
            <a:lnSpc>
              <a:spcPct val="90000"/>
            </a:lnSpc>
            <a:spcBef>
              <a:spcPct val="0"/>
            </a:spcBef>
            <a:spcAft>
              <a:spcPct val="15000"/>
            </a:spcAft>
            <a:buChar char="••"/>
          </a:pPr>
          <a:endParaRPr lang="fr-FR" sz="1200" kern="1200" dirty="0">
            <a:solidFill>
              <a:schemeClr val="tx1"/>
            </a:solidFill>
          </a:endParaRPr>
        </a:p>
      </dsp:txBody>
      <dsp:txXfrm rot="5400000">
        <a:off x="4415481" y="-59532"/>
        <a:ext cx="1368152" cy="4799584"/>
      </dsp:txXfrm>
    </dsp:sp>
    <dsp:sp modelId="{8E1C7C36-B28E-463E-9B7C-CBD4F4A7DFE7}">
      <dsp:nvSpPr>
        <dsp:cNvPr id="0" name=""/>
        <dsp:cNvSpPr/>
      </dsp:nvSpPr>
      <dsp:spPr>
        <a:xfrm>
          <a:off x="0" y="1586074"/>
          <a:ext cx="2699766" cy="1508370"/>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l" defTabSz="1066800">
            <a:lnSpc>
              <a:spcPct val="90000"/>
            </a:lnSpc>
            <a:spcBef>
              <a:spcPct val="0"/>
            </a:spcBef>
            <a:spcAft>
              <a:spcPct val="35000"/>
            </a:spcAft>
          </a:pPr>
          <a:r>
            <a:rPr lang="fr-FR" sz="2400" kern="1200" dirty="0" smtClean="0"/>
            <a:t>Une formation universitaire permet</a:t>
          </a:r>
          <a:endParaRPr lang="fr-FR" sz="2400" kern="1200" dirty="0"/>
        </a:p>
      </dsp:txBody>
      <dsp:txXfrm>
        <a:off x="0" y="1586074"/>
        <a:ext cx="2699766" cy="1508370"/>
      </dsp:txXfrm>
    </dsp:sp>
    <dsp:sp modelId="{50280043-6F05-48F6-B393-3A364DC4C2EB}">
      <dsp:nvSpPr>
        <dsp:cNvPr id="0" name=""/>
        <dsp:cNvSpPr/>
      </dsp:nvSpPr>
      <dsp:spPr>
        <a:xfrm rot="5400000">
          <a:off x="4460734" y="1515918"/>
          <a:ext cx="1206696" cy="4799584"/>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fr-FR" sz="1200" kern="1200" dirty="0" smtClean="0"/>
            <a:t>de la motivation </a:t>
          </a:r>
          <a:r>
            <a:rPr lang="fr-FR" sz="1200" kern="1200" baseline="0" dirty="0" smtClean="0">
              <a:solidFill>
                <a:schemeClr val="tx1"/>
              </a:solidFill>
            </a:rPr>
            <a:t>(69 répondants/83)</a:t>
          </a:r>
          <a:endParaRPr lang="fr-FR" sz="1200" kern="1200" dirty="0"/>
        </a:p>
        <a:p>
          <a:pPr marL="114300" lvl="1" indent="-114300" algn="l" defTabSz="533400">
            <a:lnSpc>
              <a:spcPct val="90000"/>
            </a:lnSpc>
            <a:spcBef>
              <a:spcPct val="0"/>
            </a:spcBef>
            <a:spcAft>
              <a:spcPct val="15000"/>
            </a:spcAft>
            <a:buChar char="••"/>
          </a:pPr>
          <a:r>
            <a:rPr lang="fr-FR" sz="1200" kern="1200" dirty="0" smtClean="0"/>
            <a:t>du travail régulier </a:t>
          </a:r>
          <a:r>
            <a:rPr lang="fr-FR" sz="1200" kern="1200" baseline="0" dirty="0" smtClean="0">
              <a:solidFill>
                <a:schemeClr val="tx1"/>
              </a:solidFill>
            </a:rPr>
            <a:t>(66 répondants/83)</a:t>
          </a:r>
          <a:endParaRPr lang="fr-FR" sz="1200" kern="1200" dirty="0"/>
        </a:p>
        <a:p>
          <a:pPr marL="114300" lvl="1" indent="-114300" algn="l" defTabSz="533400">
            <a:lnSpc>
              <a:spcPct val="90000"/>
            </a:lnSpc>
            <a:spcBef>
              <a:spcPct val="0"/>
            </a:spcBef>
            <a:spcAft>
              <a:spcPct val="15000"/>
            </a:spcAft>
            <a:buChar char="••"/>
          </a:pPr>
          <a:r>
            <a:rPr lang="fr-FR" sz="1200" kern="1200" dirty="0" smtClean="0"/>
            <a:t>de l’assiduité </a:t>
          </a:r>
          <a:r>
            <a:rPr lang="fr-FR" sz="1200" kern="1200" baseline="0" dirty="0" smtClean="0">
              <a:solidFill>
                <a:schemeClr val="tx1"/>
              </a:solidFill>
            </a:rPr>
            <a:t>(36 répondants/83)</a:t>
          </a:r>
          <a:endParaRPr lang="fr-FR" sz="1200" kern="1200" dirty="0"/>
        </a:p>
        <a:p>
          <a:pPr marL="114300" lvl="1" indent="-114300" algn="l" defTabSz="533400">
            <a:lnSpc>
              <a:spcPct val="90000"/>
            </a:lnSpc>
            <a:spcBef>
              <a:spcPct val="0"/>
            </a:spcBef>
            <a:spcAft>
              <a:spcPct val="15000"/>
            </a:spcAft>
            <a:buChar char="••"/>
          </a:pPr>
          <a:r>
            <a:rPr lang="fr-FR" sz="1200" kern="1200" dirty="0" smtClean="0"/>
            <a:t>de l’intérêt pour la discipline </a:t>
          </a:r>
          <a:r>
            <a:rPr lang="fr-FR" sz="1200" kern="1200" baseline="0" dirty="0" smtClean="0">
              <a:solidFill>
                <a:schemeClr val="tx1"/>
              </a:solidFill>
            </a:rPr>
            <a:t>(11 répondants/83)</a:t>
          </a:r>
          <a:endParaRPr lang="fr-FR" sz="1200" kern="1200" dirty="0"/>
        </a:p>
        <a:p>
          <a:pPr marL="114300" lvl="1" indent="-114300" algn="l" defTabSz="533400">
            <a:lnSpc>
              <a:spcPct val="90000"/>
            </a:lnSpc>
            <a:spcBef>
              <a:spcPct val="0"/>
            </a:spcBef>
            <a:spcAft>
              <a:spcPct val="15000"/>
            </a:spcAft>
            <a:buChar char="••"/>
          </a:pPr>
          <a:r>
            <a:rPr lang="fr-FR" sz="1200" kern="1200" dirty="0" smtClean="0"/>
            <a:t>Du contenu pédagogique des enseignements </a:t>
          </a:r>
          <a:r>
            <a:rPr lang="fr-FR" sz="1200" kern="1200" baseline="0" dirty="0" smtClean="0">
              <a:solidFill>
                <a:schemeClr val="tx1"/>
              </a:solidFill>
            </a:rPr>
            <a:t>(10 répondants/83)</a:t>
          </a:r>
          <a:endParaRPr lang="fr-FR" sz="1200" kern="1200" dirty="0"/>
        </a:p>
      </dsp:txBody>
      <dsp:txXfrm rot="5400000">
        <a:off x="4460734" y="1515918"/>
        <a:ext cx="1206696" cy="4799584"/>
      </dsp:txXfrm>
    </dsp:sp>
    <dsp:sp modelId="{D26BBCC6-3BAD-4683-92E0-56281F08A9CC}">
      <dsp:nvSpPr>
        <dsp:cNvPr id="0" name=""/>
        <dsp:cNvSpPr/>
      </dsp:nvSpPr>
      <dsp:spPr>
        <a:xfrm>
          <a:off x="0" y="3169863"/>
          <a:ext cx="2699766" cy="1508370"/>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l" defTabSz="1066800">
            <a:lnSpc>
              <a:spcPct val="90000"/>
            </a:lnSpc>
            <a:spcBef>
              <a:spcPct val="0"/>
            </a:spcBef>
            <a:spcAft>
              <a:spcPct val="35000"/>
            </a:spcAft>
          </a:pPr>
          <a:r>
            <a:rPr lang="fr-FR" sz="2400" kern="1200" dirty="0" smtClean="0"/>
            <a:t>La réussite à l’université dépend </a:t>
          </a:r>
          <a:endParaRPr lang="fr-FR" sz="2400" kern="1200" dirty="0"/>
        </a:p>
      </dsp:txBody>
      <dsp:txXfrm>
        <a:off x="0" y="3169863"/>
        <a:ext cx="2699766" cy="1508370"/>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D65357B-54B3-4C7F-B6A9-EDFB8B5312AA}">
      <dsp:nvSpPr>
        <dsp:cNvPr id="0" name=""/>
        <dsp:cNvSpPr/>
      </dsp:nvSpPr>
      <dsp:spPr>
        <a:xfrm>
          <a:off x="71999" y="432037"/>
          <a:ext cx="2699766" cy="4248492"/>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l" defTabSz="1244600">
            <a:lnSpc>
              <a:spcPct val="90000"/>
            </a:lnSpc>
            <a:spcBef>
              <a:spcPct val="0"/>
            </a:spcBef>
            <a:spcAft>
              <a:spcPct val="35000"/>
            </a:spcAft>
          </a:pPr>
          <a:r>
            <a:rPr lang="fr-FR" sz="2800" kern="1200" dirty="0" smtClean="0">
              <a:solidFill>
                <a:schemeClr val="bg1"/>
              </a:solidFill>
            </a:rPr>
            <a:t>Pour les étudiants de L1, qui arrivent à l’UTM, l’université doit répondre à plusieurs attentes</a:t>
          </a:r>
          <a:endParaRPr lang="fr-FR" sz="3500" kern="1200" dirty="0">
            <a:solidFill>
              <a:schemeClr val="bg1"/>
            </a:solidFill>
          </a:endParaRPr>
        </a:p>
      </dsp:txBody>
      <dsp:txXfrm>
        <a:off x="71999" y="432037"/>
        <a:ext cx="2699766" cy="4248492"/>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2D4D233-7564-49A0-8EDD-DC2CD80526EB}">
      <dsp:nvSpPr>
        <dsp:cNvPr id="0" name=""/>
        <dsp:cNvSpPr/>
      </dsp:nvSpPr>
      <dsp:spPr>
        <a:xfrm rot="5400000">
          <a:off x="4484505" y="-1734574"/>
          <a:ext cx="1408978" cy="4880252"/>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just" defTabSz="488950">
            <a:lnSpc>
              <a:spcPct val="90000"/>
            </a:lnSpc>
            <a:spcBef>
              <a:spcPct val="0"/>
            </a:spcBef>
            <a:spcAft>
              <a:spcPct val="15000"/>
            </a:spcAft>
            <a:buChar char="••"/>
          </a:pPr>
          <a:r>
            <a:rPr lang="fr-FR" sz="1100" kern="1200" dirty="0" smtClean="0"/>
            <a:t>53 étudiants / 83 sont </a:t>
          </a:r>
          <a:r>
            <a:rPr lang="fr-FR" sz="1100" kern="1200" dirty="0" smtClean="0"/>
            <a:t>satisfaits des informations obtenues, de l’accueil et de l’accompagnement dont ils ont bénéficié avant les inscriptions (réunions de rentrée, accueil des bacheliers…).</a:t>
          </a:r>
          <a:endParaRPr lang="fr-FR" sz="1100" kern="1200" dirty="0"/>
        </a:p>
        <a:p>
          <a:pPr marL="57150" lvl="1" indent="-57150" algn="just" defTabSz="488950">
            <a:lnSpc>
              <a:spcPct val="90000"/>
            </a:lnSpc>
            <a:spcBef>
              <a:spcPct val="0"/>
            </a:spcBef>
            <a:spcAft>
              <a:spcPct val="15000"/>
            </a:spcAft>
            <a:buChar char="••"/>
          </a:pPr>
          <a:r>
            <a:rPr lang="fr-FR" sz="1100" kern="1200" dirty="0" smtClean="0"/>
            <a:t>À la rentrée 2012/2013, </a:t>
          </a:r>
          <a:r>
            <a:rPr lang="fr-FR" sz="1100" kern="1200" dirty="0" smtClean="0"/>
            <a:t>10 répondants </a:t>
          </a:r>
          <a:r>
            <a:rPr lang="fr-FR" sz="1100" kern="1200" dirty="0" smtClean="0"/>
            <a:t>ont bénéficié du dispositif de parrainage. </a:t>
          </a:r>
          <a:r>
            <a:rPr lang="fr-FR" sz="1100" kern="1200" dirty="0" smtClean="0">
              <a:solidFill>
                <a:schemeClr val="tx1"/>
              </a:solidFill>
            </a:rPr>
            <a:t>Ils jugent ce dispositif satisfaisant et utile.</a:t>
          </a:r>
          <a:endParaRPr lang="fr-FR" sz="1100" kern="1200" dirty="0">
            <a:solidFill>
              <a:schemeClr val="tx1"/>
            </a:solidFill>
          </a:endParaRPr>
        </a:p>
      </dsp:txBody>
      <dsp:txXfrm rot="5400000">
        <a:off x="4484505" y="-1734574"/>
        <a:ext cx="1408978" cy="4880252"/>
      </dsp:txXfrm>
    </dsp:sp>
    <dsp:sp modelId="{ED65357B-54B3-4C7F-B6A9-EDFB8B5312AA}">
      <dsp:nvSpPr>
        <dsp:cNvPr id="0" name=""/>
        <dsp:cNvSpPr/>
      </dsp:nvSpPr>
      <dsp:spPr>
        <a:xfrm>
          <a:off x="3726" y="1575"/>
          <a:ext cx="2745141" cy="1407953"/>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l" defTabSz="1066800">
            <a:lnSpc>
              <a:spcPct val="90000"/>
            </a:lnSpc>
            <a:spcBef>
              <a:spcPct val="0"/>
            </a:spcBef>
            <a:spcAft>
              <a:spcPct val="35000"/>
            </a:spcAft>
          </a:pPr>
          <a:r>
            <a:rPr lang="fr-FR" sz="2400" kern="1200" dirty="0" smtClean="0"/>
            <a:t>L’accueil et l’accompagnement à la rentrée</a:t>
          </a:r>
          <a:endParaRPr lang="fr-FR" sz="2400" kern="1200" dirty="0"/>
        </a:p>
      </dsp:txBody>
      <dsp:txXfrm>
        <a:off x="3726" y="1575"/>
        <a:ext cx="2745141" cy="1407953"/>
      </dsp:txXfrm>
    </dsp:sp>
    <dsp:sp modelId="{A6723134-DB7F-4244-A7F5-DD68258B3C8C}">
      <dsp:nvSpPr>
        <dsp:cNvPr id="0" name=""/>
        <dsp:cNvSpPr/>
      </dsp:nvSpPr>
      <dsp:spPr>
        <a:xfrm rot="5400000">
          <a:off x="4222924" y="6382"/>
          <a:ext cx="1932139" cy="4880252"/>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t" anchorCtr="0">
          <a:noAutofit/>
        </a:bodyPr>
        <a:lstStyle/>
        <a:p>
          <a:pPr marL="57150" lvl="1" indent="-57150" algn="just" defTabSz="488950">
            <a:lnSpc>
              <a:spcPct val="90000"/>
            </a:lnSpc>
            <a:spcBef>
              <a:spcPct val="0"/>
            </a:spcBef>
            <a:spcAft>
              <a:spcPct val="15000"/>
            </a:spcAft>
            <a:buChar char="••"/>
          </a:pPr>
          <a:r>
            <a:rPr lang="fr-FR" sz="1100" kern="1200" dirty="0" smtClean="0"/>
            <a:t>33/83 </a:t>
          </a:r>
          <a:r>
            <a:rPr lang="fr-FR" sz="1100" kern="1200" dirty="0" smtClean="0"/>
            <a:t>envisagent d’adhérer à une association étudiante,</a:t>
          </a:r>
          <a:endParaRPr lang="fr-FR" sz="1000" kern="1200" dirty="0"/>
        </a:p>
        <a:p>
          <a:pPr marL="57150" lvl="1" indent="-57150" algn="just" defTabSz="488950">
            <a:lnSpc>
              <a:spcPct val="90000"/>
            </a:lnSpc>
            <a:spcBef>
              <a:spcPct val="0"/>
            </a:spcBef>
            <a:spcAft>
              <a:spcPct val="15000"/>
            </a:spcAft>
            <a:buChar char="••"/>
          </a:pPr>
          <a:r>
            <a:rPr lang="fr-FR" sz="1100" kern="1200" dirty="0" smtClean="0"/>
            <a:t>20 étudiants souhaitent </a:t>
          </a:r>
          <a:r>
            <a:rPr lang="fr-FR" sz="1100" kern="1200" dirty="0" smtClean="0"/>
            <a:t>participer à des activités organisées par leur département (foyer, théâtre…).</a:t>
          </a:r>
          <a:endParaRPr lang="fr-FR" sz="1100" kern="1200" dirty="0"/>
        </a:p>
        <a:p>
          <a:pPr marL="57150" lvl="1" indent="-57150" algn="just" defTabSz="488950">
            <a:lnSpc>
              <a:spcPct val="90000"/>
            </a:lnSpc>
            <a:spcBef>
              <a:spcPct val="0"/>
            </a:spcBef>
            <a:spcAft>
              <a:spcPct val="15000"/>
            </a:spcAft>
            <a:buChar char="••"/>
          </a:pPr>
          <a:r>
            <a:rPr lang="fr-FR" sz="1100" kern="1200" dirty="0" smtClean="0"/>
            <a:t>59 pensent </a:t>
          </a:r>
          <a:r>
            <a:rPr lang="fr-FR" sz="1100" kern="1200" dirty="0" smtClean="0"/>
            <a:t>fréquenter la bibliothèque de l’UFR. </a:t>
          </a:r>
          <a:endParaRPr lang="fr-FR" sz="1100" kern="1200" dirty="0"/>
        </a:p>
        <a:p>
          <a:pPr marL="57150" lvl="1" indent="-57150" algn="just" defTabSz="488950">
            <a:lnSpc>
              <a:spcPct val="90000"/>
            </a:lnSpc>
            <a:spcBef>
              <a:spcPct val="0"/>
            </a:spcBef>
            <a:spcAft>
              <a:spcPct val="15000"/>
            </a:spcAft>
            <a:buChar char="••"/>
          </a:pPr>
          <a:r>
            <a:rPr lang="fr-FR" sz="1100" kern="1200" dirty="0" smtClean="0"/>
            <a:t>45 envisagent </a:t>
          </a:r>
          <a:r>
            <a:rPr lang="fr-FR" sz="1100" kern="1200" dirty="0" smtClean="0"/>
            <a:t>de se rendre régulièrement à la bibliothèque centrale.</a:t>
          </a:r>
          <a:endParaRPr lang="fr-FR" sz="1100" kern="1200" dirty="0"/>
        </a:p>
        <a:p>
          <a:pPr marL="57150" lvl="1" indent="-57150" algn="just" defTabSz="488950">
            <a:lnSpc>
              <a:spcPct val="90000"/>
            </a:lnSpc>
            <a:spcBef>
              <a:spcPct val="0"/>
            </a:spcBef>
            <a:spcAft>
              <a:spcPct val="15000"/>
            </a:spcAft>
            <a:buChar char="••"/>
          </a:pPr>
          <a:r>
            <a:rPr lang="fr-FR" sz="1100" kern="1200" dirty="0" smtClean="0"/>
            <a:t>70 ont </a:t>
          </a:r>
          <a:r>
            <a:rPr lang="fr-FR" sz="1100" kern="1200" dirty="0" smtClean="0"/>
            <a:t>activé leur ENT et messagerie étudiante.</a:t>
          </a:r>
          <a:endParaRPr lang="fr-FR" sz="1100" kern="1200" dirty="0"/>
        </a:p>
      </dsp:txBody>
      <dsp:txXfrm rot="5400000">
        <a:off x="4222924" y="6382"/>
        <a:ext cx="1932139" cy="4880252"/>
      </dsp:txXfrm>
    </dsp:sp>
    <dsp:sp modelId="{8E1C7C36-B28E-463E-9B7C-CBD4F4A7DFE7}">
      <dsp:nvSpPr>
        <dsp:cNvPr id="0" name=""/>
        <dsp:cNvSpPr/>
      </dsp:nvSpPr>
      <dsp:spPr>
        <a:xfrm>
          <a:off x="3726" y="1488171"/>
          <a:ext cx="2745141" cy="1916674"/>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l" defTabSz="1066800">
            <a:lnSpc>
              <a:spcPct val="90000"/>
            </a:lnSpc>
            <a:spcBef>
              <a:spcPct val="0"/>
            </a:spcBef>
            <a:spcAft>
              <a:spcPct val="35000"/>
            </a:spcAft>
          </a:pPr>
          <a:r>
            <a:rPr lang="fr-FR" sz="2400" kern="1200" dirty="0" smtClean="0"/>
            <a:t>La vie étudiante sur le campus</a:t>
          </a:r>
          <a:endParaRPr lang="fr-FR" sz="2400" kern="1200" dirty="0"/>
        </a:p>
      </dsp:txBody>
      <dsp:txXfrm>
        <a:off x="3726" y="1488171"/>
        <a:ext cx="2745141" cy="1916674"/>
      </dsp:txXfrm>
    </dsp:sp>
    <dsp:sp modelId="{50280043-6F05-48F6-B393-3A364DC4C2EB}">
      <dsp:nvSpPr>
        <dsp:cNvPr id="0" name=""/>
        <dsp:cNvSpPr/>
      </dsp:nvSpPr>
      <dsp:spPr>
        <a:xfrm rot="5400000">
          <a:off x="4378457" y="1858177"/>
          <a:ext cx="1628528" cy="4880252"/>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t" anchorCtr="0">
          <a:noAutofit/>
        </a:bodyPr>
        <a:lstStyle/>
        <a:p>
          <a:pPr marL="57150" lvl="1" indent="-57150" algn="just" defTabSz="488950">
            <a:lnSpc>
              <a:spcPct val="90000"/>
            </a:lnSpc>
            <a:spcBef>
              <a:spcPct val="0"/>
            </a:spcBef>
            <a:spcAft>
              <a:spcPct val="15000"/>
            </a:spcAft>
            <a:buChar char="••"/>
          </a:pPr>
          <a:r>
            <a:rPr lang="fr-FR" sz="1100" kern="1200" dirty="0" smtClean="0"/>
            <a:t>70 répondants/83 </a:t>
          </a:r>
          <a:r>
            <a:rPr lang="fr-FR" sz="1100" kern="1200" dirty="0" smtClean="0"/>
            <a:t>se sont informés avant de s’inscrire à l’université.</a:t>
          </a:r>
          <a:endParaRPr lang="fr-FR" sz="800" kern="1200" dirty="0"/>
        </a:p>
        <a:p>
          <a:pPr marL="57150" lvl="1" indent="-57150" algn="just" defTabSz="488950">
            <a:lnSpc>
              <a:spcPct val="90000"/>
            </a:lnSpc>
            <a:spcBef>
              <a:spcPct val="0"/>
            </a:spcBef>
            <a:spcAft>
              <a:spcPct val="15000"/>
            </a:spcAft>
            <a:buChar char="••"/>
          </a:pPr>
          <a:r>
            <a:rPr lang="fr-FR" sz="1100" kern="1200" dirty="0" smtClean="0"/>
            <a:t>52 étudiants </a:t>
          </a:r>
          <a:r>
            <a:rPr lang="fr-FR" sz="1100" kern="1200" dirty="0" smtClean="0"/>
            <a:t>répondants ont consulté le site internet pour se documenter sur la formation et les procédures d’inscription.</a:t>
          </a:r>
          <a:endParaRPr lang="fr-FR" sz="800" kern="1200" dirty="0"/>
        </a:p>
        <a:p>
          <a:pPr marL="57150" lvl="1" indent="-57150" algn="just" defTabSz="488950">
            <a:lnSpc>
              <a:spcPct val="90000"/>
            </a:lnSpc>
            <a:spcBef>
              <a:spcPct val="0"/>
            </a:spcBef>
            <a:spcAft>
              <a:spcPct val="15000"/>
            </a:spcAft>
            <a:buChar char="••"/>
          </a:pPr>
          <a:r>
            <a:rPr lang="fr-FR" sz="1100" kern="1200" dirty="0" smtClean="0"/>
            <a:t>25 ont </a:t>
          </a:r>
          <a:r>
            <a:rPr lang="fr-FR" sz="1100" kern="1200" dirty="0" smtClean="0"/>
            <a:t>assisté une journée de découverte de l’UTM lorsqu’ils étaient en première.</a:t>
          </a:r>
          <a:endParaRPr lang="fr-FR" sz="1100" kern="1200" dirty="0"/>
        </a:p>
        <a:p>
          <a:pPr marL="57150" lvl="1" indent="-57150" algn="l" defTabSz="488950">
            <a:lnSpc>
              <a:spcPct val="90000"/>
            </a:lnSpc>
            <a:spcBef>
              <a:spcPct val="0"/>
            </a:spcBef>
            <a:spcAft>
              <a:spcPct val="15000"/>
            </a:spcAft>
            <a:buChar char="••"/>
          </a:pPr>
          <a:r>
            <a:rPr lang="fr-FR" sz="1100" kern="1200" dirty="0" smtClean="0"/>
            <a:t>18 ont consulté les articles de </a:t>
          </a:r>
          <a:r>
            <a:rPr lang="fr-FR" sz="1100" kern="1200" dirty="0" smtClean="0"/>
            <a:t>la presse locale.</a:t>
          </a:r>
          <a:endParaRPr lang="fr-FR" sz="1100" kern="1200" dirty="0"/>
        </a:p>
      </dsp:txBody>
      <dsp:txXfrm rot="5400000">
        <a:off x="4378457" y="1858177"/>
        <a:ext cx="1628528" cy="4880252"/>
      </dsp:txXfrm>
    </dsp:sp>
    <dsp:sp modelId="{D26BBCC6-3BAD-4683-92E0-56281F08A9CC}">
      <dsp:nvSpPr>
        <dsp:cNvPr id="0" name=""/>
        <dsp:cNvSpPr/>
      </dsp:nvSpPr>
      <dsp:spPr>
        <a:xfrm>
          <a:off x="17" y="3517891"/>
          <a:ext cx="2745141" cy="1594676"/>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l" defTabSz="1066800">
            <a:lnSpc>
              <a:spcPct val="90000"/>
            </a:lnSpc>
            <a:spcBef>
              <a:spcPct val="0"/>
            </a:spcBef>
            <a:spcAft>
              <a:spcPct val="35000"/>
            </a:spcAft>
          </a:pPr>
          <a:r>
            <a:rPr lang="fr-FR" sz="2400" kern="1200" dirty="0" smtClean="0"/>
            <a:t>Les sources d’informations </a:t>
          </a:r>
          <a:endParaRPr lang="fr-FR" sz="2400" kern="1200" dirty="0"/>
        </a:p>
      </dsp:txBody>
      <dsp:txXfrm>
        <a:off x="17" y="3517891"/>
        <a:ext cx="2745141" cy="1594676"/>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04040B4-96F6-4AD9-B869-7CB9D14C6380}" type="datetimeFigureOut">
              <a:rPr lang="fr-FR" smtClean="0"/>
              <a:pPr/>
              <a:t>28/02/2013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A6DD7B-A54E-4A9D-B866-56818E2F9D2D}" type="slidenum">
              <a:rPr lang="fr-FR" smtClean="0"/>
              <a:pPr/>
              <a:t>‹N°›</a:t>
            </a:fld>
            <a:endParaRPr lang="fr-FR"/>
          </a:p>
        </p:txBody>
      </p:sp>
    </p:spTree>
    <p:extLst>
      <p:ext uri="{BB962C8B-B14F-4D97-AF65-F5344CB8AC3E}">
        <p14:creationId xmlns="" xmlns:p14="http://schemas.microsoft.com/office/powerpoint/2010/main" val="23176895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6A6DD7B-A54E-4A9D-B866-56818E2F9D2D}" type="slidenum">
              <a:rPr lang="fr-FR" smtClean="0"/>
              <a:pPr/>
              <a:t>3</a:t>
            </a:fld>
            <a:endParaRPr lang="fr-FR"/>
          </a:p>
        </p:txBody>
      </p:sp>
    </p:spTree>
    <p:extLst>
      <p:ext uri="{BB962C8B-B14F-4D97-AF65-F5344CB8AC3E}">
        <p14:creationId xmlns="" xmlns:p14="http://schemas.microsoft.com/office/powerpoint/2010/main" val="38995208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BF010F7D-35F5-4FBB-B575-29D4BD513B21}" type="datetimeFigureOut">
              <a:rPr lang="fr-FR" smtClean="0"/>
              <a:pPr/>
              <a:t>28/02/2013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F010F7D-35F5-4FBB-B575-29D4BD513B21}" type="datetimeFigureOut">
              <a:rPr lang="fr-FR" smtClean="0"/>
              <a:pPr/>
              <a:t>28/02/2013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F010F7D-35F5-4FBB-B575-29D4BD513B21}" type="datetimeFigureOut">
              <a:rPr lang="fr-FR" smtClean="0"/>
              <a:pPr/>
              <a:t>28/02/2013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F010F7D-35F5-4FBB-B575-29D4BD513B21}" type="datetimeFigureOut">
              <a:rPr lang="fr-FR" smtClean="0"/>
              <a:pPr/>
              <a:t>28/02/2013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BF010F7D-35F5-4FBB-B575-29D4BD513B21}" type="datetimeFigureOut">
              <a:rPr lang="fr-FR" smtClean="0"/>
              <a:pPr/>
              <a:t>28/02/2013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F010F7D-35F5-4FBB-B575-29D4BD513B21}" type="datetimeFigureOut">
              <a:rPr lang="fr-FR" smtClean="0"/>
              <a:pPr/>
              <a:t>28/02/2013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F010F7D-35F5-4FBB-B575-29D4BD513B21}" type="datetimeFigureOut">
              <a:rPr lang="fr-FR" smtClean="0"/>
              <a:pPr/>
              <a:t>28/02/2013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BF010F7D-35F5-4FBB-B575-29D4BD513B21}" type="datetimeFigureOut">
              <a:rPr lang="fr-FR" smtClean="0"/>
              <a:pPr/>
              <a:t>28/02/2013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F010F7D-35F5-4FBB-B575-29D4BD513B21}" type="datetimeFigureOut">
              <a:rPr lang="fr-FR" smtClean="0"/>
              <a:pPr/>
              <a:t>28/02/2013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F010F7D-35F5-4FBB-B575-29D4BD513B21}" type="datetimeFigureOut">
              <a:rPr lang="fr-FR" smtClean="0"/>
              <a:pPr/>
              <a:t>28/02/2013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F010F7D-35F5-4FBB-B575-29D4BD513B21}" type="datetimeFigureOut">
              <a:rPr lang="fr-FR" smtClean="0"/>
              <a:pPr/>
              <a:t>28/02/2013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010F7D-35F5-4FBB-B575-29D4BD513B21}" type="datetimeFigureOut">
              <a:rPr lang="fr-FR" smtClean="0"/>
              <a:pPr/>
              <a:t>28/02/2013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4B1A84-7503-48E9-945C-0DBE8F8DCDA5}"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2.png"/><Relationship Id="rId7" Type="http://schemas.openxmlformats.org/officeDocument/2006/relationships/diagramQuickStyle" Target="../diagrams/quickStyle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3.png"/><Relationship Id="rId9" Type="http://schemas.microsoft.com/office/2007/relationships/diagramDrawing" Target="../diagrams/drawing2.xml"/></Relationships>
</file>

<file path=ppt/slides/_rels/slide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3.png"/><Relationship Id="rId7" Type="http://schemas.openxmlformats.org/officeDocument/2006/relationships/diagramColors" Target="../diagrams/colors3.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3.png"/><Relationship Id="rId7" Type="http://schemas.openxmlformats.org/officeDocument/2006/relationships/diagramColors" Target="../diagrams/colors4.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6.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3.png"/><Relationship Id="rId7" Type="http://schemas.openxmlformats.org/officeDocument/2006/relationships/diagramColors" Target="../diagrams/colors5.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idx="1"/>
          </p:nvPr>
        </p:nvSpPr>
        <p:spPr>
          <a:xfrm>
            <a:off x="1619672" y="1052736"/>
            <a:ext cx="6995120" cy="4320480"/>
          </a:xfrm>
          <a:ln>
            <a:noFill/>
          </a:ln>
        </p:spPr>
        <p:txBody>
          <a:bodyPr>
            <a:normAutofit/>
          </a:bodyPr>
          <a:lstStyle/>
          <a:p>
            <a:pPr algn="ctr">
              <a:spcBef>
                <a:spcPts val="0"/>
              </a:spcBef>
              <a:buNone/>
            </a:pPr>
            <a:r>
              <a:rPr lang="fr-FR" b="1" dirty="0">
                <a:solidFill>
                  <a:srgbClr val="0000FF"/>
                </a:solidFill>
              </a:rPr>
              <a:t/>
            </a:r>
            <a:br>
              <a:rPr lang="fr-FR" b="1" dirty="0">
                <a:solidFill>
                  <a:srgbClr val="0000FF"/>
                </a:solidFill>
              </a:rPr>
            </a:br>
            <a:r>
              <a:rPr lang="fr-FR" b="1" dirty="0" smtClean="0">
                <a:solidFill>
                  <a:srgbClr val="0000FF"/>
                </a:solidFill>
              </a:rPr>
              <a:t>Les </a:t>
            </a:r>
            <a:r>
              <a:rPr lang="fr-FR" b="1" dirty="0">
                <a:solidFill>
                  <a:srgbClr val="0000FF"/>
                </a:solidFill>
              </a:rPr>
              <a:t>attentes et les motivations </a:t>
            </a:r>
            <a:br>
              <a:rPr lang="fr-FR" b="1" dirty="0">
                <a:solidFill>
                  <a:srgbClr val="0000FF"/>
                </a:solidFill>
              </a:rPr>
            </a:br>
            <a:r>
              <a:rPr lang="fr-FR" b="1" dirty="0">
                <a:solidFill>
                  <a:srgbClr val="0000FF"/>
                </a:solidFill>
              </a:rPr>
              <a:t>du public </a:t>
            </a:r>
            <a:r>
              <a:rPr lang="fr-FR" b="1" dirty="0" smtClean="0">
                <a:solidFill>
                  <a:srgbClr val="0000FF"/>
                </a:solidFill>
              </a:rPr>
              <a:t>entrant</a:t>
            </a:r>
          </a:p>
          <a:p>
            <a:pPr algn="ctr">
              <a:spcBef>
                <a:spcPts val="0"/>
              </a:spcBef>
              <a:buNone/>
            </a:pPr>
            <a:r>
              <a:rPr lang="fr-FR" b="1" dirty="0" smtClean="0">
                <a:solidFill>
                  <a:srgbClr val="0000FF"/>
                </a:solidFill>
              </a:rPr>
              <a:t>en 1ere année de Licence </a:t>
            </a:r>
            <a:r>
              <a:rPr lang="fr-FR" dirty="0">
                <a:solidFill>
                  <a:srgbClr val="0000FF"/>
                </a:solidFill>
              </a:rPr>
              <a:t/>
            </a:r>
            <a:br>
              <a:rPr lang="fr-FR" dirty="0">
                <a:solidFill>
                  <a:srgbClr val="0000FF"/>
                </a:solidFill>
              </a:rPr>
            </a:br>
            <a:r>
              <a:rPr lang="fr-FR" dirty="0">
                <a:solidFill>
                  <a:srgbClr val="0000FF"/>
                </a:solidFill>
              </a:rPr>
              <a:t/>
            </a:r>
            <a:br>
              <a:rPr lang="fr-FR" dirty="0">
                <a:solidFill>
                  <a:srgbClr val="0000FF"/>
                </a:solidFill>
              </a:rPr>
            </a:br>
            <a:r>
              <a:rPr lang="fr-FR" sz="2800" i="1" dirty="0" smtClean="0">
                <a:solidFill>
                  <a:srgbClr val="0000FF"/>
                </a:solidFill>
              </a:rPr>
              <a:t>Département Langues étrangères</a:t>
            </a:r>
          </a:p>
          <a:p>
            <a:pPr algn="ctr">
              <a:buNone/>
            </a:pPr>
            <a:r>
              <a:rPr lang="fr-FR" sz="2800" i="1" dirty="0" smtClean="0">
                <a:solidFill>
                  <a:srgbClr val="0000FF"/>
                </a:solidFill>
              </a:rPr>
              <a:t>Rentrée  2012</a:t>
            </a:r>
          </a:p>
          <a:p>
            <a:endParaRPr lang="fr-FR" dirty="0"/>
          </a:p>
        </p:txBody>
      </p:sp>
      <p:pic>
        <p:nvPicPr>
          <p:cNvPr id="7" name="Image 6" descr="logo UTM.jpg"/>
          <p:cNvPicPr>
            <a:picLocks noChangeAspect="1"/>
          </p:cNvPicPr>
          <p:nvPr/>
        </p:nvPicPr>
        <p:blipFill>
          <a:blip r:embed="rId2" cstate="print"/>
          <a:stretch>
            <a:fillRect/>
          </a:stretch>
        </p:blipFill>
        <p:spPr>
          <a:xfrm>
            <a:off x="7740352" y="5949280"/>
            <a:ext cx="952500" cy="733425"/>
          </a:xfrm>
          <a:prstGeom prst="rect">
            <a:avLst/>
          </a:prstGeom>
        </p:spPr>
      </p:pic>
      <p:sp>
        <p:nvSpPr>
          <p:cNvPr id="10" name="ZoneTexte 9"/>
          <p:cNvSpPr txBox="1"/>
          <p:nvPr/>
        </p:nvSpPr>
        <p:spPr>
          <a:xfrm>
            <a:off x="1979712" y="6012577"/>
            <a:ext cx="5832648" cy="584775"/>
          </a:xfrm>
          <a:prstGeom prst="rect">
            <a:avLst/>
          </a:prstGeom>
          <a:noFill/>
        </p:spPr>
        <p:txBody>
          <a:bodyPr wrap="square" rtlCol="0">
            <a:spAutoFit/>
          </a:bodyPr>
          <a:lstStyle/>
          <a:p>
            <a:r>
              <a:rPr lang="fr-FR" sz="1600" b="1" dirty="0" smtClean="0">
                <a:solidFill>
                  <a:srgbClr val="0000CC"/>
                </a:solidFill>
              </a:rPr>
              <a:t>Direction de l’Evaluation, des Etudes et de la Prospective</a:t>
            </a:r>
          </a:p>
          <a:p>
            <a:r>
              <a:rPr lang="fr-FR" sz="1600" b="1" dirty="0" smtClean="0">
                <a:solidFill>
                  <a:srgbClr val="0000CC"/>
                </a:solidFill>
              </a:rPr>
              <a:t>Observatoire de la Vie Etudiante</a:t>
            </a:r>
            <a:endParaRPr lang="fr-FR" sz="1600" b="1" dirty="0">
              <a:solidFill>
                <a:srgbClr val="0000CC"/>
              </a:solidFill>
            </a:endParaRPr>
          </a:p>
        </p:txBody>
      </p:sp>
      <p:pic>
        <p:nvPicPr>
          <p:cNvPr id="11" name="Image 10" descr="Chiffres bleus.png"/>
          <p:cNvPicPr>
            <a:picLocks noChangeAspect="1"/>
          </p:cNvPicPr>
          <p:nvPr/>
        </p:nvPicPr>
        <p:blipFill>
          <a:blip r:embed="rId3" cstate="print">
            <a:lum bright="-10000"/>
          </a:blip>
          <a:stretch>
            <a:fillRect/>
          </a:stretch>
        </p:blipFill>
        <p:spPr>
          <a:xfrm>
            <a:off x="72776" y="44624"/>
            <a:ext cx="1042840" cy="46080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hiffres bleus.png"/>
          <p:cNvPicPr>
            <a:picLocks noChangeAspect="1"/>
          </p:cNvPicPr>
          <p:nvPr/>
        </p:nvPicPr>
        <p:blipFill>
          <a:blip r:embed="rId2" cstate="print">
            <a:lum bright="-10000"/>
          </a:blip>
          <a:stretch>
            <a:fillRect/>
          </a:stretch>
        </p:blipFill>
        <p:spPr>
          <a:xfrm>
            <a:off x="72776" y="2204864"/>
            <a:ext cx="1042840" cy="4608000"/>
          </a:xfrm>
          <a:prstGeom prst="rect">
            <a:avLst/>
          </a:prstGeom>
          <a:ln>
            <a:noFill/>
          </a:ln>
          <a:effectLst>
            <a:outerShdw blurRad="292100" dist="139700" dir="2700000" algn="tl" rotWithShape="0">
              <a:srgbClr val="333333">
                <a:alpha val="65000"/>
              </a:srgbClr>
            </a:outerShdw>
          </a:effectLst>
        </p:spPr>
      </p:pic>
      <p:sp>
        <p:nvSpPr>
          <p:cNvPr id="15" name="Titre 1"/>
          <p:cNvSpPr>
            <a:spLocks noGrp="1"/>
          </p:cNvSpPr>
          <p:nvPr>
            <p:ph type="title"/>
          </p:nvPr>
        </p:nvSpPr>
        <p:spPr>
          <a:xfrm>
            <a:off x="1651632" y="188640"/>
            <a:ext cx="6664784" cy="562074"/>
          </a:xfrm>
        </p:spPr>
        <p:txBody>
          <a:bodyPr>
            <a:normAutofit fontScale="90000"/>
          </a:bodyPr>
          <a:lstStyle/>
          <a:p>
            <a:pPr algn="l"/>
            <a:r>
              <a:rPr lang="fr-FR" sz="3200" dirty="0" smtClean="0"/>
              <a:t>Le profil des répondants</a:t>
            </a:r>
            <a:endParaRPr lang="fr-FR" sz="3200" dirty="0"/>
          </a:p>
        </p:txBody>
      </p:sp>
      <p:graphicFrame>
        <p:nvGraphicFramePr>
          <p:cNvPr id="9" name="Espace réservé du contenu 5"/>
          <p:cNvGraphicFramePr>
            <a:graphicFrameLocks noGrp="1"/>
          </p:cNvGraphicFramePr>
          <p:nvPr>
            <p:ph idx="1"/>
            <p:extLst>
              <p:ext uri="{D42A27DB-BD31-4B8C-83A1-F6EECF244321}">
                <p14:modId xmlns="" xmlns:p14="http://schemas.microsoft.com/office/powerpoint/2010/main" val="3304145336"/>
              </p:ext>
            </p:extLst>
          </p:nvPr>
        </p:nvGraphicFramePr>
        <p:xfrm>
          <a:off x="1547664" y="692696"/>
          <a:ext cx="7499350" cy="55446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Rectangle à coins arrondis 11"/>
          <p:cNvSpPr/>
          <p:nvPr/>
        </p:nvSpPr>
        <p:spPr>
          <a:xfrm>
            <a:off x="4716016" y="980728"/>
            <a:ext cx="3888432" cy="5040560"/>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t"/>
          <a:lstStyle/>
          <a:p>
            <a:pPr algn="just"/>
            <a:endParaRPr lang="fr-FR" sz="100" dirty="0" smtClean="0"/>
          </a:p>
          <a:p>
            <a:pPr algn="ctr"/>
            <a:r>
              <a:rPr lang="fr-FR" sz="1200" b="1" dirty="0" smtClean="0">
                <a:solidFill>
                  <a:schemeClr val="accent1">
                    <a:lumMod val="75000"/>
                  </a:schemeClr>
                </a:solidFill>
              </a:rPr>
              <a:t>Les répondants du Département </a:t>
            </a:r>
          </a:p>
          <a:p>
            <a:pPr algn="ctr"/>
            <a:r>
              <a:rPr lang="fr-FR" sz="1200" b="1" dirty="0" smtClean="0">
                <a:solidFill>
                  <a:schemeClr val="accent1">
                    <a:lumMod val="75000"/>
                  </a:schemeClr>
                </a:solidFill>
              </a:rPr>
              <a:t>Langues étrangères</a:t>
            </a:r>
            <a:endParaRPr lang="fr-FR" sz="1200" dirty="0" smtClean="0"/>
          </a:p>
          <a:p>
            <a:pPr algn="just"/>
            <a:r>
              <a:rPr lang="fr-FR" sz="1200" dirty="0" smtClean="0"/>
              <a:t>L’enquête sur les attentes et motivations des étudiants inscrits en L1 a débuté en septembre 2012. </a:t>
            </a:r>
          </a:p>
          <a:p>
            <a:pPr algn="just"/>
            <a:r>
              <a:rPr lang="fr-FR" sz="1200" dirty="0" smtClean="0"/>
              <a:t>Sur </a:t>
            </a:r>
            <a:r>
              <a:rPr lang="fr-FR" sz="1200" dirty="0" smtClean="0">
                <a:solidFill>
                  <a:schemeClr val="tx1"/>
                </a:solidFill>
              </a:rPr>
              <a:t>les 331 inscrits </a:t>
            </a:r>
            <a:r>
              <a:rPr lang="fr-FR" sz="1200" dirty="0" smtClean="0"/>
              <a:t>en L1, </a:t>
            </a:r>
            <a:r>
              <a:rPr lang="fr-FR" sz="1200" dirty="0" smtClean="0"/>
              <a:t>83* </a:t>
            </a:r>
            <a:r>
              <a:rPr lang="fr-FR" sz="1200" dirty="0" smtClean="0"/>
              <a:t>ont répondu à l’enquête soit un taux de réponse de 25%</a:t>
            </a:r>
          </a:p>
          <a:p>
            <a:pPr algn="just"/>
            <a:endParaRPr lang="fr-FR" sz="1050" dirty="0" smtClean="0"/>
          </a:p>
          <a:p>
            <a:pPr algn="just"/>
            <a:r>
              <a:rPr lang="fr-FR" sz="1200" dirty="0" smtClean="0"/>
              <a:t>51/83 répondants </a:t>
            </a:r>
            <a:r>
              <a:rPr lang="fr-FR" sz="1200" dirty="0" smtClean="0"/>
              <a:t>sont des femmes.</a:t>
            </a:r>
          </a:p>
          <a:p>
            <a:pPr algn="just"/>
            <a:endParaRPr lang="fr-FR" sz="900" dirty="0" smtClean="0"/>
          </a:p>
          <a:p>
            <a:pPr algn="just"/>
            <a:r>
              <a:rPr lang="fr-FR" sz="1200" dirty="0" smtClean="0"/>
              <a:t>42 répondants sur les 83 sont des bacheliers de l’année 2012. </a:t>
            </a:r>
          </a:p>
          <a:p>
            <a:pPr algn="just"/>
            <a:r>
              <a:rPr lang="fr-FR" sz="1200" dirty="0" smtClean="0"/>
              <a:t>62 ont obtenu un baccalauréat général</a:t>
            </a:r>
            <a:r>
              <a:rPr lang="fr-FR" sz="1200" dirty="0" smtClean="0">
                <a:solidFill>
                  <a:schemeClr val="tx1"/>
                </a:solidFill>
              </a:rPr>
              <a:t>, 4 ont </a:t>
            </a:r>
            <a:r>
              <a:rPr lang="fr-FR" sz="1200" dirty="0" smtClean="0"/>
              <a:t>un bac technologique et 17 ont un bac professionnel.</a:t>
            </a:r>
          </a:p>
          <a:p>
            <a:pPr algn="just"/>
            <a:r>
              <a:rPr lang="fr-FR" sz="1200" dirty="0" smtClean="0"/>
              <a:t>38 ont eu une mention au bac.</a:t>
            </a:r>
          </a:p>
          <a:p>
            <a:pPr algn="just"/>
            <a:endParaRPr lang="fr-FR" sz="600" dirty="0" smtClean="0"/>
          </a:p>
          <a:p>
            <a:pPr algn="just"/>
            <a:r>
              <a:rPr lang="fr-FR" sz="1200" dirty="0" smtClean="0"/>
              <a:t>41 </a:t>
            </a:r>
            <a:r>
              <a:rPr lang="fr-FR" sz="1200" dirty="0" smtClean="0"/>
              <a:t>sont boursiers.</a:t>
            </a:r>
          </a:p>
          <a:p>
            <a:pPr algn="just"/>
            <a:r>
              <a:rPr lang="fr-FR" sz="1200" dirty="0" smtClean="0"/>
              <a:t>14 exercent </a:t>
            </a:r>
            <a:r>
              <a:rPr lang="fr-FR" sz="1200" dirty="0" smtClean="0"/>
              <a:t>une activité salariée pendant leurs études.</a:t>
            </a:r>
          </a:p>
          <a:p>
            <a:pPr algn="just"/>
            <a:endParaRPr lang="fr-FR" sz="400" dirty="0"/>
          </a:p>
          <a:p>
            <a:pPr algn="just"/>
            <a:r>
              <a:rPr lang="fr-FR" sz="1200" dirty="0" smtClean="0"/>
              <a:t>En </a:t>
            </a:r>
            <a:r>
              <a:rPr lang="fr-FR" sz="1200" dirty="0" smtClean="0"/>
              <a:t>fin de terminale certains envisageaient de s’inscrire :</a:t>
            </a:r>
          </a:p>
          <a:p>
            <a:pPr algn="just"/>
            <a:r>
              <a:rPr lang="fr-FR" sz="1200" dirty="0" smtClean="0"/>
              <a:t>- dans une école de commerce (3), dans une école d’art (7), en BTS (10), dans une autre formation (13), en DUT (3), dans une école des métiers du secteur social (2).</a:t>
            </a:r>
            <a:endParaRPr lang="fr-FR" sz="600" dirty="0" smtClean="0"/>
          </a:p>
          <a:p>
            <a:pPr algn="just"/>
            <a:r>
              <a:rPr lang="fr-FR" sz="1200" dirty="0" smtClean="0">
                <a:solidFill>
                  <a:schemeClr val="tx1"/>
                </a:solidFill>
              </a:rPr>
              <a:t>* </a:t>
            </a:r>
            <a:r>
              <a:rPr lang="fr-FR" sz="800" i="1" dirty="0" smtClean="0">
                <a:solidFill>
                  <a:schemeClr val="tx1"/>
                </a:solidFill>
              </a:rPr>
              <a:t>Compte tenu du nombre de répondants, les données ne sont pas significatives. Les résultats sont informatifs.</a:t>
            </a:r>
            <a:endParaRPr lang="fr-FR" sz="1200" i="1" dirty="0" smtClean="0">
              <a:solidFill>
                <a:schemeClr val="tx1"/>
              </a:solidFill>
            </a:endParaRPr>
          </a:p>
          <a:p>
            <a:pPr algn="just"/>
            <a:endParaRPr lang="fr-FR" sz="600" dirty="0" smtClean="0">
              <a:solidFill>
                <a:schemeClr val="tx1"/>
              </a:solidFill>
            </a:endParaRPr>
          </a:p>
          <a:p>
            <a:pPr algn="just"/>
            <a:endParaRPr lang="fr-FR" sz="1400" dirty="0"/>
          </a:p>
        </p:txBody>
      </p:sp>
      <p:pic>
        <p:nvPicPr>
          <p:cNvPr id="13" name="Image 12" descr="Cécile.png"/>
          <p:cNvPicPr>
            <a:picLocks noChangeAspect="1"/>
          </p:cNvPicPr>
          <p:nvPr/>
        </p:nvPicPr>
        <p:blipFill>
          <a:blip r:embed="rId8" cstate="print"/>
          <a:srcRect l="41873"/>
          <a:stretch>
            <a:fillRect/>
          </a:stretch>
        </p:blipFill>
        <p:spPr>
          <a:xfrm>
            <a:off x="6588224" y="6336265"/>
            <a:ext cx="2448272" cy="405103"/>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hiffres bleus.png"/>
          <p:cNvPicPr>
            <a:picLocks noChangeAspect="1"/>
          </p:cNvPicPr>
          <p:nvPr/>
        </p:nvPicPr>
        <p:blipFill>
          <a:blip r:embed="rId3" cstate="print">
            <a:lum bright="-10000"/>
          </a:blip>
          <a:stretch>
            <a:fillRect/>
          </a:stretch>
        </p:blipFill>
        <p:spPr>
          <a:xfrm>
            <a:off x="72776" y="2204864"/>
            <a:ext cx="1042840" cy="4608000"/>
          </a:xfrm>
          <a:prstGeom prst="rect">
            <a:avLst/>
          </a:prstGeom>
          <a:ln>
            <a:noFill/>
          </a:ln>
          <a:effectLst>
            <a:outerShdw blurRad="292100" dist="139700" dir="2700000" algn="tl" rotWithShape="0">
              <a:srgbClr val="333333">
                <a:alpha val="65000"/>
              </a:srgbClr>
            </a:outerShdw>
          </a:effectLst>
        </p:spPr>
      </p:pic>
      <p:pic>
        <p:nvPicPr>
          <p:cNvPr id="13" name="Image 12" descr="Cécile.png"/>
          <p:cNvPicPr>
            <a:picLocks noChangeAspect="1"/>
          </p:cNvPicPr>
          <p:nvPr/>
        </p:nvPicPr>
        <p:blipFill>
          <a:blip r:embed="rId4" cstate="print"/>
          <a:srcRect l="41873"/>
          <a:stretch>
            <a:fillRect/>
          </a:stretch>
        </p:blipFill>
        <p:spPr>
          <a:xfrm>
            <a:off x="6588224" y="6336265"/>
            <a:ext cx="2448272" cy="405103"/>
          </a:xfrm>
          <a:prstGeom prst="rect">
            <a:avLst/>
          </a:prstGeom>
        </p:spPr>
      </p:pic>
      <p:sp>
        <p:nvSpPr>
          <p:cNvPr id="7" name="Titre 1"/>
          <p:cNvSpPr txBox="1">
            <a:spLocks/>
          </p:cNvSpPr>
          <p:nvPr/>
        </p:nvSpPr>
        <p:spPr>
          <a:xfrm>
            <a:off x="1403648" y="116632"/>
            <a:ext cx="7498080" cy="706090"/>
          </a:xfrm>
          <a:prstGeom prst="rect">
            <a:avLst/>
          </a:prstGeom>
        </p:spPr>
        <p:txBody>
          <a:bodyPr vert="horz" lIns="91440" tIns="45720" rIns="91440" bIns="45720" rtlCol="0" anchor="ctr">
            <a:normAutofit fontScale="97500"/>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mj-ea"/>
                <a:cs typeface="+mj-cs"/>
              </a:rPr>
              <a:t>Les motifs de l’inscription</a:t>
            </a:r>
            <a:endParaRPr kumimoji="0" lang="fr-FR" sz="36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endParaRPr>
          </a:p>
        </p:txBody>
      </p:sp>
      <p:graphicFrame>
        <p:nvGraphicFramePr>
          <p:cNvPr id="19" name="Espace réservé du contenu 3"/>
          <p:cNvGraphicFramePr>
            <a:graphicFrameLocks noGrp="1"/>
          </p:cNvGraphicFramePr>
          <p:nvPr>
            <p:ph idx="1"/>
            <p:extLst>
              <p:ext uri="{D42A27DB-BD31-4B8C-83A1-F6EECF244321}">
                <p14:modId xmlns="" xmlns:p14="http://schemas.microsoft.com/office/powerpoint/2010/main" val="1147445228"/>
              </p:ext>
            </p:extLst>
          </p:nvPr>
        </p:nvGraphicFramePr>
        <p:xfrm>
          <a:off x="1259632" y="1196752"/>
          <a:ext cx="7632848" cy="482453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hiffres bleus.png"/>
          <p:cNvPicPr>
            <a:picLocks noChangeAspect="1"/>
          </p:cNvPicPr>
          <p:nvPr/>
        </p:nvPicPr>
        <p:blipFill>
          <a:blip r:embed="rId2" cstate="print">
            <a:lum bright="-10000"/>
          </a:blip>
          <a:stretch>
            <a:fillRect/>
          </a:stretch>
        </p:blipFill>
        <p:spPr>
          <a:xfrm>
            <a:off x="72776" y="2204864"/>
            <a:ext cx="1042840" cy="4608000"/>
          </a:xfrm>
          <a:prstGeom prst="rect">
            <a:avLst/>
          </a:prstGeom>
          <a:ln>
            <a:noFill/>
          </a:ln>
          <a:effectLst>
            <a:outerShdw blurRad="292100" dist="139700" dir="2700000" algn="tl" rotWithShape="0">
              <a:srgbClr val="333333">
                <a:alpha val="65000"/>
              </a:srgbClr>
            </a:outerShdw>
          </a:effectLst>
        </p:spPr>
      </p:pic>
      <p:pic>
        <p:nvPicPr>
          <p:cNvPr id="13" name="Image 12" descr="Cécile.png"/>
          <p:cNvPicPr>
            <a:picLocks noChangeAspect="1"/>
          </p:cNvPicPr>
          <p:nvPr/>
        </p:nvPicPr>
        <p:blipFill>
          <a:blip r:embed="rId3" cstate="print"/>
          <a:srcRect l="41873"/>
          <a:stretch>
            <a:fillRect/>
          </a:stretch>
        </p:blipFill>
        <p:spPr>
          <a:xfrm>
            <a:off x="6588224" y="6336265"/>
            <a:ext cx="2448272" cy="405103"/>
          </a:xfrm>
          <a:prstGeom prst="rect">
            <a:avLst/>
          </a:prstGeom>
        </p:spPr>
      </p:pic>
      <p:sp>
        <p:nvSpPr>
          <p:cNvPr id="7" name="Titre 1"/>
          <p:cNvSpPr txBox="1">
            <a:spLocks/>
          </p:cNvSpPr>
          <p:nvPr/>
        </p:nvSpPr>
        <p:spPr>
          <a:xfrm>
            <a:off x="1403648" y="116632"/>
            <a:ext cx="7498080" cy="706090"/>
          </a:xfrm>
          <a:prstGeom prst="rect">
            <a:avLst/>
          </a:prstGeom>
        </p:spPr>
        <p:txBody>
          <a:bodyPr vert="horz" lIns="91440" tIns="45720" rIns="91440" bIns="45720" rtlCol="0" anchor="ctr">
            <a:normAutofit fontScale="97500"/>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mj-ea"/>
                <a:cs typeface="+mj-cs"/>
              </a:rPr>
              <a:t>Leurs représentations de l’université</a:t>
            </a:r>
            <a:endParaRPr kumimoji="0" lang="fr-FR" sz="36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endParaRPr>
          </a:p>
        </p:txBody>
      </p:sp>
      <p:graphicFrame>
        <p:nvGraphicFramePr>
          <p:cNvPr id="11" name="Espace réservé du contenu 3"/>
          <p:cNvGraphicFramePr>
            <a:graphicFrameLocks/>
          </p:cNvGraphicFramePr>
          <p:nvPr>
            <p:extLst>
              <p:ext uri="{D42A27DB-BD31-4B8C-83A1-F6EECF244321}">
                <p14:modId xmlns="" xmlns:p14="http://schemas.microsoft.com/office/powerpoint/2010/main" val="756065957"/>
              </p:ext>
            </p:extLst>
          </p:nvPr>
        </p:nvGraphicFramePr>
        <p:xfrm>
          <a:off x="1331640" y="1268760"/>
          <a:ext cx="7499350" cy="46805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hiffres bleus.png"/>
          <p:cNvPicPr>
            <a:picLocks noChangeAspect="1"/>
          </p:cNvPicPr>
          <p:nvPr/>
        </p:nvPicPr>
        <p:blipFill>
          <a:blip r:embed="rId2" cstate="print">
            <a:lum bright="-10000"/>
          </a:blip>
          <a:stretch>
            <a:fillRect/>
          </a:stretch>
        </p:blipFill>
        <p:spPr>
          <a:xfrm>
            <a:off x="72776" y="2204864"/>
            <a:ext cx="1042840" cy="4608000"/>
          </a:xfrm>
          <a:prstGeom prst="rect">
            <a:avLst/>
          </a:prstGeom>
          <a:ln>
            <a:noFill/>
          </a:ln>
          <a:effectLst>
            <a:outerShdw blurRad="292100" dist="139700" dir="2700000" algn="tl" rotWithShape="0">
              <a:srgbClr val="333333">
                <a:alpha val="65000"/>
              </a:srgbClr>
            </a:outerShdw>
          </a:effectLst>
        </p:spPr>
      </p:pic>
      <p:pic>
        <p:nvPicPr>
          <p:cNvPr id="13" name="Image 12" descr="Cécile.png"/>
          <p:cNvPicPr>
            <a:picLocks noChangeAspect="1"/>
          </p:cNvPicPr>
          <p:nvPr/>
        </p:nvPicPr>
        <p:blipFill>
          <a:blip r:embed="rId3" cstate="print"/>
          <a:srcRect l="41873"/>
          <a:stretch>
            <a:fillRect/>
          </a:stretch>
        </p:blipFill>
        <p:spPr>
          <a:xfrm>
            <a:off x="6588224" y="6336265"/>
            <a:ext cx="2448272" cy="405103"/>
          </a:xfrm>
          <a:prstGeom prst="rect">
            <a:avLst/>
          </a:prstGeom>
        </p:spPr>
      </p:pic>
      <p:sp>
        <p:nvSpPr>
          <p:cNvPr id="7" name="Titre 1"/>
          <p:cNvSpPr txBox="1">
            <a:spLocks/>
          </p:cNvSpPr>
          <p:nvPr/>
        </p:nvSpPr>
        <p:spPr>
          <a:xfrm>
            <a:off x="1403648" y="116632"/>
            <a:ext cx="7498080" cy="706090"/>
          </a:xfrm>
          <a:prstGeom prst="rect">
            <a:avLst/>
          </a:prstGeom>
        </p:spPr>
        <p:txBody>
          <a:bodyPr vert="horz" lIns="91440" tIns="45720" rIns="91440" bIns="45720" rtlCol="0" anchor="ctr">
            <a:normAutofit fontScale="97500"/>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mj-ea"/>
                <a:cs typeface="+mj-cs"/>
              </a:rPr>
              <a:t>Leurs</a:t>
            </a:r>
            <a:r>
              <a:rPr kumimoji="0" lang="fr-FR" sz="3600" b="0" i="0" u="none" strike="noStrike" kern="1200" cap="none" spc="0" normalizeH="0" noProof="0" dirty="0" smtClean="0">
                <a:ln>
                  <a:noFill/>
                </a:ln>
                <a:solidFill>
                  <a:schemeClr val="tx1"/>
                </a:solidFill>
                <a:effectLst>
                  <a:outerShdw blurRad="38100" dist="38100" dir="2700000" algn="tl">
                    <a:srgbClr val="000000">
                      <a:alpha val="43137"/>
                    </a:srgbClr>
                  </a:outerShdw>
                </a:effectLst>
                <a:uLnTx/>
                <a:uFillTx/>
                <a:latin typeface="+mj-lt"/>
                <a:ea typeface="+mj-ea"/>
                <a:cs typeface="+mj-cs"/>
              </a:rPr>
              <a:t> attentes</a:t>
            </a:r>
            <a:endParaRPr kumimoji="0" lang="fr-FR" sz="36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endParaRPr>
          </a:p>
        </p:txBody>
      </p:sp>
      <p:graphicFrame>
        <p:nvGraphicFramePr>
          <p:cNvPr id="6" name="Espace réservé du contenu 3"/>
          <p:cNvGraphicFramePr>
            <a:graphicFrameLocks noGrp="1"/>
          </p:cNvGraphicFramePr>
          <p:nvPr>
            <p:ph idx="1"/>
          </p:nvPr>
        </p:nvGraphicFramePr>
        <p:xfrm>
          <a:off x="1331640" y="980728"/>
          <a:ext cx="7499350" cy="511256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Rectangle à coins arrondis 7"/>
          <p:cNvSpPr/>
          <p:nvPr/>
        </p:nvSpPr>
        <p:spPr>
          <a:xfrm>
            <a:off x="4211960" y="1412776"/>
            <a:ext cx="4320480" cy="792088"/>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ZoneTexte 8"/>
          <p:cNvSpPr txBox="1"/>
          <p:nvPr/>
        </p:nvSpPr>
        <p:spPr>
          <a:xfrm>
            <a:off x="4355976" y="1412776"/>
            <a:ext cx="4032448" cy="738664"/>
          </a:xfrm>
          <a:prstGeom prst="rect">
            <a:avLst/>
          </a:prstGeom>
          <a:noFill/>
        </p:spPr>
        <p:txBody>
          <a:bodyPr wrap="square" rtlCol="0">
            <a:spAutoFit/>
          </a:bodyPr>
          <a:lstStyle/>
          <a:p>
            <a:pPr algn="just"/>
            <a:r>
              <a:rPr lang="fr-FR" sz="1400" dirty="0" smtClean="0"/>
              <a:t>Elle doit répondre à l’envie de faire des études universitaires et permettre de réaliser un projet d’études précis et long (master)</a:t>
            </a:r>
            <a:endParaRPr lang="fr-FR" sz="1400" dirty="0"/>
          </a:p>
        </p:txBody>
      </p:sp>
      <p:sp>
        <p:nvSpPr>
          <p:cNvPr id="10" name="Rectangle à coins arrondis 9"/>
          <p:cNvSpPr/>
          <p:nvPr/>
        </p:nvSpPr>
        <p:spPr>
          <a:xfrm>
            <a:off x="4211960" y="3212976"/>
            <a:ext cx="4320480" cy="792088"/>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ZoneTexte 11"/>
          <p:cNvSpPr txBox="1"/>
          <p:nvPr/>
        </p:nvSpPr>
        <p:spPr>
          <a:xfrm>
            <a:off x="4355976" y="3140968"/>
            <a:ext cx="3960440" cy="954107"/>
          </a:xfrm>
          <a:prstGeom prst="rect">
            <a:avLst/>
          </a:prstGeom>
          <a:noFill/>
        </p:spPr>
        <p:txBody>
          <a:bodyPr wrap="square" rtlCol="0">
            <a:spAutoFit/>
          </a:bodyPr>
          <a:lstStyle/>
          <a:p>
            <a:pPr algn="just"/>
            <a:r>
              <a:rPr lang="fr-FR" sz="1400" dirty="0" smtClean="0"/>
              <a:t>Elle doit permettre de renforcer sa culture générale, de développer le sens critique et de construire un projet individualisé tout au long du parcours d’études.</a:t>
            </a:r>
            <a:endParaRPr lang="fr-FR" sz="1400" dirty="0"/>
          </a:p>
        </p:txBody>
      </p:sp>
      <p:sp>
        <p:nvSpPr>
          <p:cNvPr id="14" name="Rectangle à coins arrondis 13"/>
          <p:cNvSpPr/>
          <p:nvPr/>
        </p:nvSpPr>
        <p:spPr>
          <a:xfrm>
            <a:off x="4211960" y="2348880"/>
            <a:ext cx="4320480" cy="792088"/>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ZoneTexte 14"/>
          <p:cNvSpPr txBox="1"/>
          <p:nvPr/>
        </p:nvSpPr>
        <p:spPr>
          <a:xfrm>
            <a:off x="4355976" y="2348880"/>
            <a:ext cx="3960440" cy="738664"/>
          </a:xfrm>
          <a:prstGeom prst="rect">
            <a:avLst/>
          </a:prstGeom>
          <a:noFill/>
        </p:spPr>
        <p:txBody>
          <a:bodyPr wrap="square" rtlCol="0">
            <a:spAutoFit/>
          </a:bodyPr>
          <a:lstStyle/>
          <a:p>
            <a:pPr algn="just"/>
            <a:r>
              <a:rPr lang="fr-FR" sz="1400" dirty="0" smtClean="0"/>
              <a:t>Elle doit offrir la possibilité d’acquérir des compétences nouvelles, de se préparer exercer un métier dans le domaine étudié. </a:t>
            </a:r>
            <a:endParaRPr lang="fr-FR" sz="1400" dirty="0"/>
          </a:p>
        </p:txBody>
      </p:sp>
      <p:sp>
        <p:nvSpPr>
          <p:cNvPr id="16" name="Rectangle à coins arrondis 15"/>
          <p:cNvSpPr/>
          <p:nvPr/>
        </p:nvSpPr>
        <p:spPr>
          <a:xfrm>
            <a:off x="4211960" y="4102397"/>
            <a:ext cx="4392488" cy="180020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 name="ZoneTexte 16"/>
          <p:cNvSpPr txBox="1"/>
          <p:nvPr/>
        </p:nvSpPr>
        <p:spPr>
          <a:xfrm>
            <a:off x="4355976" y="4293096"/>
            <a:ext cx="3960440" cy="1169551"/>
          </a:xfrm>
          <a:prstGeom prst="rect">
            <a:avLst/>
          </a:prstGeom>
          <a:noFill/>
        </p:spPr>
        <p:txBody>
          <a:bodyPr wrap="square" rtlCol="0">
            <a:spAutoFit/>
          </a:bodyPr>
          <a:lstStyle/>
          <a:p>
            <a:pPr algn="just"/>
            <a:r>
              <a:rPr lang="fr-FR" sz="1400" dirty="0" smtClean="0"/>
              <a:t>La première année est parfois considérée comme une année de transition entre deux situations durant laquelle la formation universitaire doit permettre d’approfondir des connaissances et de préparer une réorientation.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hiffres bleus.png"/>
          <p:cNvPicPr>
            <a:picLocks noChangeAspect="1"/>
          </p:cNvPicPr>
          <p:nvPr/>
        </p:nvPicPr>
        <p:blipFill>
          <a:blip r:embed="rId2" cstate="print">
            <a:lum bright="-10000"/>
          </a:blip>
          <a:stretch>
            <a:fillRect/>
          </a:stretch>
        </p:blipFill>
        <p:spPr>
          <a:xfrm>
            <a:off x="72776" y="2204864"/>
            <a:ext cx="1042840" cy="4608000"/>
          </a:xfrm>
          <a:prstGeom prst="rect">
            <a:avLst/>
          </a:prstGeom>
          <a:ln>
            <a:noFill/>
          </a:ln>
          <a:effectLst>
            <a:outerShdw blurRad="292100" dist="139700" dir="2700000" algn="tl" rotWithShape="0">
              <a:srgbClr val="333333">
                <a:alpha val="65000"/>
              </a:srgbClr>
            </a:outerShdw>
          </a:effectLst>
        </p:spPr>
      </p:pic>
      <p:pic>
        <p:nvPicPr>
          <p:cNvPr id="13" name="Image 12" descr="Cécile.png"/>
          <p:cNvPicPr>
            <a:picLocks noChangeAspect="1"/>
          </p:cNvPicPr>
          <p:nvPr/>
        </p:nvPicPr>
        <p:blipFill>
          <a:blip r:embed="rId3" cstate="print"/>
          <a:srcRect l="41873"/>
          <a:stretch>
            <a:fillRect/>
          </a:stretch>
        </p:blipFill>
        <p:spPr>
          <a:xfrm>
            <a:off x="6588224" y="6336265"/>
            <a:ext cx="2448272" cy="405103"/>
          </a:xfrm>
          <a:prstGeom prst="rect">
            <a:avLst/>
          </a:prstGeom>
        </p:spPr>
      </p:pic>
      <p:sp>
        <p:nvSpPr>
          <p:cNvPr id="7" name="Titre 1"/>
          <p:cNvSpPr txBox="1">
            <a:spLocks/>
          </p:cNvSpPr>
          <p:nvPr/>
        </p:nvSpPr>
        <p:spPr>
          <a:xfrm>
            <a:off x="1403648" y="116632"/>
            <a:ext cx="7498080" cy="576064"/>
          </a:xfrm>
          <a:prstGeom prst="rect">
            <a:avLst/>
          </a:prstGeom>
        </p:spPr>
        <p:txBody>
          <a:bodyPr vert="horz" lIns="91440" tIns="45720" rIns="91440" bIns="45720" rtlCol="0" anchor="ctr">
            <a:normAutofit fontScale="97500" lnSpcReduction="10000"/>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mj-ea"/>
                <a:cs typeface="+mj-cs"/>
              </a:rPr>
              <a:t>Leur approche de l’UTM</a:t>
            </a:r>
            <a:endParaRPr kumimoji="0" lang="fr-FR" sz="36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endParaRPr>
          </a:p>
        </p:txBody>
      </p:sp>
      <p:graphicFrame>
        <p:nvGraphicFramePr>
          <p:cNvPr id="19" name="Espace réservé du contenu 3"/>
          <p:cNvGraphicFramePr>
            <a:graphicFrameLocks noGrp="1"/>
          </p:cNvGraphicFramePr>
          <p:nvPr>
            <p:ph idx="1"/>
            <p:extLst>
              <p:ext uri="{D42A27DB-BD31-4B8C-83A1-F6EECF244321}">
                <p14:modId xmlns="" xmlns:p14="http://schemas.microsoft.com/office/powerpoint/2010/main" val="1489279486"/>
              </p:ext>
            </p:extLst>
          </p:nvPr>
        </p:nvGraphicFramePr>
        <p:xfrm>
          <a:off x="1259632" y="908720"/>
          <a:ext cx="7632848" cy="511256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hiffres bleus.png"/>
          <p:cNvPicPr>
            <a:picLocks noChangeAspect="1"/>
          </p:cNvPicPr>
          <p:nvPr/>
        </p:nvPicPr>
        <p:blipFill>
          <a:blip r:embed="rId2" cstate="print">
            <a:lum bright="-10000"/>
          </a:blip>
          <a:stretch>
            <a:fillRect/>
          </a:stretch>
        </p:blipFill>
        <p:spPr>
          <a:xfrm>
            <a:off x="72776" y="2204864"/>
            <a:ext cx="1042840" cy="4608000"/>
          </a:xfrm>
          <a:prstGeom prst="rect">
            <a:avLst/>
          </a:prstGeom>
          <a:ln>
            <a:noFill/>
          </a:ln>
          <a:effectLst>
            <a:outerShdw blurRad="292100" dist="139700" dir="2700000" algn="tl" rotWithShape="0">
              <a:srgbClr val="333333">
                <a:alpha val="65000"/>
              </a:srgbClr>
            </a:outerShdw>
          </a:effectLst>
        </p:spPr>
      </p:pic>
      <p:pic>
        <p:nvPicPr>
          <p:cNvPr id="13" name="Image 12" descr="Cécile.png"/>
          <p:cNvPicPr>
            <a:picLocks noChangeAspect="1"/>
          </p:cNvPicPr>
          <p:nvPr/>
        </p:nvPicPr>
        <p:blipFill>
          <a:blip r:embed="rId3" cstate="print"/>
          <a:srcRect l="41873"/>
          <a:stretch>
            <a:fillRect/>
          </a:stretch>
        </p:blipFill>
        <p:spPr>
          <a:xfrm>
            <a:off x="6588224" y="6336265"/>
            <a:ext cx="2448272" cy="405103"/>
          </a:xfrm>
          <a:prstGeom prst="rect">
            <a:avLst/>
          </a:prstGeom>
        </p:spPr>
      </p:pic>
      <p:sp>
        <p:nvSpPr>
          <p:cNvPr id="7" name="Titre 1"/>
          <p:cNvSpPr txBox="1">
            <a:spLocks/>
          </p:cNvSpPr>
          <p:nvPr/>
        </p:nvSpPr>
        <p:spPr>
          <a:xfrm>
            <a:off x="1403648" y="116632"/>
            <a:ext cx="7498080" cy="576064"/>
          </a:xfrm>
          <a:prstGeom prst="rect">
            <a:avLst/>
          </a:prstGeom>
        </p:spPr>
        <p:txBody>
          <a:bodyPr vert="horz" lIns="91440" tIns="45720" rIns="91440" bIns="45720" rtlCol="0" anchor="ctr">
            <a:normAutofit fontScale="97500" lnSpcReduction="10000"/>
          </a:body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smtClean="0">
                <a:effectLst>
                  <a:outerShdw blurRad="38100" dist="38100" dir="2700000" algn="tl">
                    <a:srgbClr val="000000">
                      <a:alpha val="43137"/>
                    </a:srgbClr>
                  </a:outerShdw>
                </a:effectLst>
                <a:latin typeface="+mj-lt"/>
                <a:ea typeface="+mj-ea"/>
                <a:cs typeface="+mj-cs"/>
              </a:rPr>
              <a:t>Nous retenons </a:t>
            </a:r>
            <a:r>
              <a:rPr lang="fr-FR" sz="3600" dirty="0" smtClean="0">
                <a:effectLst>
                  <a:outerShdw blurRad="38100" dist="38100" dir="2700000" algn="tl">
                    <a:srgbClr val="000000">
                      <a:alpha val="43137"/>
                    </a:srgbClr>
                  </a:outerShdw>
                </a:effectLst>
                <a:latin typeface="+mj-lt"/>
                <a:ea typeface="+mj-ea"/>
                <a:cs typeface="+mj-cs"/>
              </a:rPr>
              <a:t>que</a:t>
            </a:r>
            <a:r>
              <a:rPr lang="fr-FR" sz="2100" dirty="0" smtClean="0">
                <a:effectLst>
                  <a:outerShdw blurRad="38100" dist="38100" dir="2700000" algn="tl">
                    <a:srgbClr val="000000">
                      <a:alpha val="43137"/>
                    </a:srgbClr>
                  </a:outerShdw>
                </a:effectLst>
                <a:latin typeface="+mj-lt"/>
                <a:ea typeface="+mj-ea"/>
                <a:cs typeface="+mj-cs"/>
              </a:rPr>
              <a:t>*</a:t>
            </a:r>
            <a:r>
              <a:rPr lang="fr-FR" sz="3600" dirty="0" smtClean="0">
                <a:effectLst>
                  <a:outerShdw blurRad="38100" dist="38100" dir="2700000" algn="tl">
                    <a:srgbClr val="000000">
                      <a:alpha val="43137"/>
                    </a:srgbClr>
                  </a:outerShdw>
                </a:effectLst>
                <a:latin typeface="+mj-lt"/>
                <a:ea typeface="+mj-ea"/>
                <a:cs typeface="+mj-cs"/>
              </a:rPr>
              <a:t>…</a:t>
            </a:r>
            <a:endParaRPr kumimoji="0" lang="fr-FR" sz="36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endParaRPr>
          </a:p>
        </p:txBody>
      </p:sp>
      <p:sp>
        <p:nvSpPr>
          <p:cNvPr id="6" name="Espace réservé du contenu 5"/>
          <p:cNvSpPr>
            <a:spLocks noGrp="1"/>
          </p:cNvSpPr>
          <p:nvPr>
            <p:ph idx="1"/>
          </p:nvPr>
        </p:nvSpPr>
        <p:spPr>
          <a:xfrm>
            <a:off x="1331640" y="836713"/>
            <a:ext cx="7355160" cy="5184576"/>
          </a:xfrm>
        </p:spPr>
        <p:txBody>
          <a:bodyPr>
            <a:normAutofit fontScale="92500" lnSpcReduction="20000"/>
          </a:bodyPr>
          <a:lstStyle/>
          <a:p>
            <a:pPr marL="0" indent="0" algn="just">
              <a:buNone/>
            </a:pPr>
            <a:r>
              <a:rPr lang="fr-FR" sz="1400" b="1" dirty="0" smtClean="0"/>
              <a:t>L’Université de Toulouse II-Le Mirail, un vrai choix</a:t>
            </a:r>
          </a:p>
          <a:p>
            <a:pPr marL="0" lvl="0" indent="0" algn="just">
              <a:buNone/>
            </a:pPr>
            <a:r>
              <a:rPr lang="fr-FR" sz="1400" dirty="0" smtClean="0"/>
              <a:t>61% des répondants souhaitent entreprendre des études universitaires</a:t>
            </a:r>
          </a:p>
          <a:p>
            <a:pPr marL="0" indent="0" algn="just">
              <a:buNone/>
            </a:pPr>
            <a:r>
              <a:rPr lang="fr-FR" sz="1400" dirty="0" smtClean="0"/>
              <a:t>Pour 64% des répondants, l’UTM représente le premier choix d’études après le bac.</a:t>
            </a:r>
            <a:endParaRPr lang="fr-FR" sz="700" dirty="0" smtClean="0"/>
          </a:p>
          <a:p>
            <a:pPr marL="0" indent="0" algn="just">
              <a:buNone/>
            </a:pPr>
            <a:r>
              <a:rPr lang="fr-FR" sz="1400" dirty="0" smtClean="0"/>
              <a:t>84% des futurs étudiants se renseignent sur la formation avant de faire leur choix.</a:t>
            </a:r>
          </a:p>
          <a:p>
            <a:pPr marL="0" indent="0" algn="just">
              <a:buNone/>
            </a:pPr>
            <a:r>
              <a:rPr lang="fr-FR" sz="1400" dirty="0" smtClean="0"/>
              <a:t>Le choix d’une discipline correspond à un projet précis dans 80% des cas. </a:t>
            </a:r>
          </a:p>
          <a:p>
            <a:pPr marL="0" indent="0" algn="just">
              <a:buNone/>
            </a:pPr>
            <a:endParaRPr lang="fr-FR" sz="1400" b="1" dirty="0" smtClean="0"/>
          </a:p>
          <a:p>
            <a:pPr marL="0" indent="0" algn="just">
              <a:buNone/>
            </a:pPr>
            <a:r>
              <a:rPr lang="fr-FR" sz="1400" b="1" dirty="0" smtClean="0"/>
              <a:t>L’importance du projet </a:t>
            </a:r>
            <a:r>
              <a:rPr lang="fr-FR" sz="1400" b="1" dirty="0" smtClean="0"/>
              <a:t>professionnel </a:t>
            </a:r>
            <a:endParaRPr lang="fr-FR" sz="1400" b="1" dirty="0" smtClean="0"/>
          </a:p>
          <a:p>
            <a:pPr marL="0" indent="0" algn="just">
              <a:buNone/>
            </a:pPr>
            <a:r>
              <a:rPr lang="fr-FR" sz="1400" dirty="0" smtClean="0"/>
              <a:t>La formation universitaire permet, selon eux, de consolider et d’acquérir des connaissances et des compétences nécessaires à la réalisation d’un projet professionnel.</a:t>
            </a:r>
          </a:p>
          <a:p>
            <a:pPr marL="0" lvl="0" indent="0" algn="just">
              <a:buNone/>
            </a:pPr>
            <a:r>
              <a:rPr lang="fr-FR" sz="1400" dirty="0" smtClean="0"/>
              <a:t>40% se sont informés sur les débouchés de la discipline ou du domaine.</a:t>
            </a:r>
          </a:p>
          <a:p>
            <a:pPr marL="0" indent="0" algn="just">
              <a:buNone/>
            </a:pPr>
            <a:r>
              <a:rPr lang="fr-FR" sz="1400" dirty="0" smtClean="0"/>
              <a:t>69% des étudiants interrogés déclarent avoir un projet professionnel précis.</a:t>
            </a:r>
          </a:p>
          <a:p>
            <a:pPr marL="0" indent="0" algn="just">
              <a:buNone/>
            </a:pPr>
            <a:r>
              <a:rPr lang="fr-FR" sz="1400" dirty="0" smtClean="0"/>
              <a:t>Les professionnels de l’orientation s’accordent à dire qu’un projet professionnel précis est un facteur de concrétisation et d’investissement dans les études et que cela favorise la réussite.</a:t>
            </a:r>
          </a:p>
          <a:p>
            <a:pPr marL="0" indent="0" algn="just">
              <a:buNone/>
            </a:pPr>
            <a:endParaRPr lang="fr-FR" sz="1400" dirty="0" smtClean="0"/>
          </a:p>
          <a:p>
            <a:pPr marL="0" indent="0" algn="just">
              <a:buNone/>
            </a:pPr>
            <a:r>
              <a:rPr lang="fr-FR" sz="1400" b="1" dirty="0" smtClean="0"/>
              <a:t>Le premier semestre, véritable enjeu de la réussite </a:t>
            </a:r>
          </a:p>
          <a:p>
            <a:pPr marL="0" lvl="0" indent="0" algn="just">
              <a:buNone/>
            </a:pPr>
            <a:r>
              <a:rPr lang="fr-FR" sz="1400" dirty="0" smtClean="0"/>
              <a:t>Les étudiants pensent que la réussite à l’université dépend essentiellement de la motivation (83%),  de l’assiduité et du travail régulier (80%). </a:t>
            </a:r>
          </a:p>
          <a:p>
            <a:pPr marL="0" indent="0" algn="just">
              <a:buNone/>
            </a:pPr>
            <a:r>
              <a:rPr lang="fr-FR" sz="1400" dirty="0" smtClean="0"/>
              <a:t>Une étude de l’OVE sur la réussite en L1, montre que la réussite du 1</a:t>
            </a:r>
            <a:r>
              <a:rPr lang="fr-FR" sz="1400" baseline="30000" dirty="0" smtClean="0"/>
              <a:t>er</a:t>
            </a:r>
            <a:r>
              <a:rPr lang="fr-FR" sz="1400" dirty="0" smtClean="0"/>
              <a:t> semestre est primordiale pour la suite du cursus. En effet, 84% des étudiants qui valident leur 1ère année ont validé leur 1</a:t>
            </a:r>
            <a:r>
              <a:rPr lang="fr-FR" sz="1400" baseline="30000" dirty="0" smtClean="0"/>
              <a:t>er</a:t>
            </a:r>
            <a:r>
              <a:rPr lang="fr-FR" sz="1400" dirty="0" smtClean="0"/>
              <a:t> semestre à la session 1. Une fois la 1ère année validée, les taux de présence et de réussite en licence sont très bons.</a:t>
            </a:r>
          </a:p>
          <a:p>
            <a:pPr marL="0" indent="0" algn="just">
              <a:buNone/>
            </a:pPr>
            <a:endParaRPr lang="fr-FR" sz="1400" dirty="0" smtClean="0"/>
          </a:p>
          <a:p>
            <a:pPr marL="0" indent="0" algn="just">
              <a:buNone/>
            </a:pPr>
            <a:r>
              <a:rPr lang="fr-FR" sz="1400" b="1" dirty="0" smtClean="0"/>
              <a:t>L’université comme révélateur de l’autonomie</a:t>
            </a:r>
          </a:p>
          <a:p>
            <a:pPr marL="0" indent="0" algn="just">
              <a:buNone/>
            </a:pPr>
            <a:r>
              <a:rPr lang="fr-FR" sz="1400" dirty="0" smtClean="0"/>
              <a:t>45% des répondants envisagent l’université comme un lieu révélateur de leur autonomie dans tous les sens du terme. Ils sont 17% à exercer une activité salariée d’environ 20h par semaine pour financer cette autonomie et plus particulièrement leurs études. </a:t>
            </a:r>
            <a:endParaRPr lang="fr-FR" sz="1400" dirty="0" smtClean="0"/>
          </a:p>
          <a:p>
            <a:pPr marL="0" indent="0" algn="just">
              <a:buNone/>
            </a:pPr>
            <a:r>
              <a:rPr lang="fr-FR" sz="1700" dirty="0" smtClean="0"/>
              <a:t>* </a:t>
            </a:r>
            <a:r>
              <a:rPr lang="fr-FR" sz="1000" i="1" dirty="0" smtClean="0"/>
              <a:t>Compte tenu du nombre de répondants, les données ne sont pas significatives. Les résultats sont informatifs.</a:t>
            </a:r>
            <a:endParaRPr lang="fr-FR" sz="1700" i="1" dirty="0" smtClean="0"/>
          </a:p>
          <a:p>
            <a:pPr marL="0" indent="0" algn="just">
              <a:buNone/>
            </a:pPr>
            <a:endParaRPr lang="fr-FR" sz="1400" dirty="0" smtClean="0"/>
          </a:p>
          <a:p>
            <a:pPr marL="0" indent="0" algn="just">
              <a:buNone/>
            </a:pPr>
            <a:endParaRPr lang="fr-FR" sz="14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491</TotalTime>
  <Words>1131</Words>
  <Application>Microsoft Office PowerPoint</Application>
  <PresentationFormat>Affichage à l'écran (4:3)</PresentationFormat>
  <Paragraphs>118</Paragraphs>
  <Slides>7</Slides>
  <Notes>1</Notes>
  <HiddenSlides>0</HiddenSlides>
  <MMClips>0</MMClips>
  <ScaleCrop>false</ScaleCrop>
  <HeadingPairs>
    <vt:vector size="4" baseType="variant">
      <vt:variant>
        <vt:lpstr>Thème</vt:lpstr>
      </vt:variant>
      <vt:variant>
        <vt:i4>1</vt:i4>
      </vt:variant>
      <vt:variant>
        <vt:lpstr>Titres des diapositives</vt:lpstr>
      </vt:variant>
      <vt:variant>
        <vt:i4>7</vt:i4>
      </vt:variant>
    </vt:vector>
  </HeadingPairs>
  <TitlesOfParts>
    <vt:vector size="8" baseType="lpstr">
      <vt:lpstr>Thème Office</vt:lpstr>
      <vt:lpstr>Diapositive 1</vt:lpstr>
      <vt:lpstr>Le profil des répondants</vt:lpstr>
      <vt:lpstr>Diapositive 3</vt:lpstr>
      <vt:lpstr>Diapositive 4</vt:lpstr>
      <vt:lpstr>Diapositive 5</vt:lpstr>
      <vt:lpstr>Diapositive 6</vt:lpstr>
      <vt:lpstr>Diapositive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Cecile CADENE</dc:creator>
  <cp:lastModifiedBy>Cecile CADENE</cp:lastModifiedBy>
  <cp:revision>61</cp:revision>
  <dcterms:created xsi:type="dcterms:W3CDTF">2012-11-30T14:18:21Z</dcterms:created>
  <dcterms:modified xsi:type="dcterms:W3CDTF">2013-02-28T14:55:19Z</dcterms:modified>
</cp:coreProperties>
</file>