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9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HAA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3 106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962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36%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64%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20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54% de bacheliers</a:t>
          </a:r>
          <a:endParaRPr lang="fr-FR" dirty="0">
            <a:solidFill>
              <a:srgbClr val="FF0000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Histoire </a:t>
          </a:r>
          <a:r>
            <a:rPr lang="fr-FR" dirty="0" smtClean="0"/>
            <a:t>2012/2013</a:t>
          </a:r>
        </a:p>
        <a:p>
          <a:r>
            <a:rPr lang="fr-FR" dirty="0" smtClean="0"/>
            <a:t> 1 379 étudiants </a:t>
          </a:r>
        </a:p>
        <a:p>
          <a:r>
            <a:rPr lang="fr-FR" dirty="0" smtClean="0"/>
            <a:t>419 étudiants inscrits en L1:</a:t>
          </a:r>
        </a:p>
        <a:p>
          <a:r>
            <a:rPr lang="fr-FR" dirty="0" smtClean="0"/>
            <a:t>51% d’hommes</a:t>
          </a:r>
        </a:p>
        <a:p>
          <a:r>
            <a:rPr lang="fr-FR" dirty="0" smtClean="0"/>
            <a:t>49%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58% 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57% 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33% des 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Pour 89% des répondants,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smtClean="0"/>
            <a:t>49% </a:t>
          </a:r>
          <a:r>
            <a:rPr lang="fr-FR" sz="1400" dirty="0" smtClean="0"/>
            <a:t>connaissent les </a:t>
          </a:r>
          <a:r>
            <a:rPr lang="fr-FR" sz="1400" smtClean="0"/>
            <a:t>poursuites d’études proposées dans leur discipline. </a:t>
          </a:r>
          <a:endParaRPr lang="fr-FR" sz="1400" dirty="0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31% des répondants envisagent de suivre un parcours d’études long (master 2).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51% des étudiants 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FD9A3D73-02A6-4A6D-9523-0CC5DBD9604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33% estiment avoir des aptitudes dans la discipline choisie.</a:t>
          </a:r>
          <a:endParaRPr lang="fr-FR" sz="1400" dirty="0"/>
        </a:p>
      </dgm:t>
    </dgm:pt>
    <dgm:pt modelId="{0B6DC214-D2AC-4D29-975C-D34455806443}" type="parTrans" cxnId="{5BCEE410-D3AD-4339-ADD0-AD4985102563}">
      <dgm:prSet/>
      <dgm:spPr/>
      <dgm:t>
        <a:bodyPr/>
        <a:lstStyle/>
        <a:p>
          <a:endParaRPr lang="fr-FR"/>
        </a:p>
      </dgm:t>
    </dgm:pt>
    <dgm:pt modelId="{D597BCC2-D2E3-49EB-81D8-2CF2473A62BD}" type="sibTrans" cxnId="{5BCEE410-D3AD-4339-ADD0-AD4985102563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2221DDEC-89A0-4FFF-8B66-E3FF55ADBEC6}" type="pres">
      <dgm:prSet presAssocID="{4BD4AF6E-DD80-46A5-8A2C-4506A3647C89}" presName="linNode" presStyleCnt="0"/>
      <dgm:spPr/>
      <dgm:t>
        <a:bodyPr/>
        <a:lstStyle/>
        <a:p>
          <a:endParaRPr lang="fr-FR"/>
        </a:p>
      </dgm:t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3132" custLinFactNeighborX="47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2B532B-DBEB-4109-81CF-071A697376E9}" type="presOf" srcId="{FD9A3D73-02A6-4A6D-9523-0CC5DBD96041}" destId="{A6723134-DB7F-4244-A7F5-DD68258B3C8C}" srcOrd="0" destOrd="1" presId="urn:microsoft.com/office/officeart/2005/8/layout/vList5"/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5BCEE410-D3AD-4339-ADD0-AD4985102563}" srcId="{E6C4EC9C-003D-4CF2-998E-5BB0C2615DBC}" destId="{FD9A3D73-02A6-4A6D-9523-0CC5DBD96041}" srcOrd="1" destOrd="0" parTransId="{0B6DC214-D2AC-4D29-975C-D34455806443}" sibTransId="{D597BCC2-D2E3-49EB-81D8-2CF2473A62BD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savoir (57%)</a:t>
          </a:r>
          <a:endParaRPr lang="fr-FR" sz="12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d’acquérir des savoirs et des savoir-faire (35%)</a:t>
          </a:r>
          <a:endParaRPr lang="fr-FR" sz="12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la motivation (62%)</a:t>
          </a:r>
          <a:endParaRPr lang="fr-FR" sz="1200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l’accès aux différentes ressources(17%)</a:t>
          </a:r>
          <a:endParaRPr lang="fr-FR" sz="1200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8C550B94-74FE-4F53-BAED-AFE5589112CD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d’apprentissage(32%)</a:t>
          </a:r>
        </a:p>
      </dgm:t>
    </dgm:pt>
    <dgm:pt modelId="{6F5F952E-DE03-4260-BC89-D194233933DF}" type="parTrans" cxnId="{715DE74D-2510-426C-A830-82105510993D}">
      <dgm:prSet/>
      <dgm:spPr/>
      <dgm:t>
        <a:bodyPr/>
        <a:lstStyle/>
        <a:p>
          <a:endParaRPr lang="fr-FR"/>
        </a:p>
      </dgm:t>
    </dgm:pt>
    <dgm:pt modelId="{B82171C0-AC9D-420D-A513-81700BA215A6}" type="sibTrans" cxnId="{715DE74D-2510-426C-A830-82105510993D}">
      <dgm:prSet/>
      <dgm:spPr/>
      <dgm:t>
        <a:bodyPr/>
        <a:lstStyle/>
        <a:p>
          <a:endParaRPr lang="fr-FR"/>
        </a:p>
      </dgm:t>
    </dgm:pt>
    <dgm:pt modelId="{8C2B1A60-746A-4F92-AAC8-E965A0A8DF8D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rencontres (28%)</a:t>
          </a:r>
          <a:endParaRPr lang="fr-FR" sz="1200" dirty="0"/>
        </a:p>
      </dgm:t>
    </dgm:pt>
    <dgm:pt modelId="{F724B4E3-C8EF-4696-B6D1-F68A8920E8C6}" type="parTrans" cxnId="{70A15CF8-F19B-44DC-86FB-D1DCE7929CF5}">
      <dgm:prSet/>
      <dgm:spPr/>
      <dgm:t>
        <a:bodyPr/>
        <a:lstStyle/>
        <a:p>
          <a:endParaRPr lang="fr-FR"/>
        </a:p>
      </dgm:t>
    </dgm:pt>
    <dgm:pt modelId="{C2197C5F-E197-45CC-B564-6356253E4E5F}" type="sibTrans" cxnId="{70A15CF8-F19B-44DC-86FB-D1DCE7929CF5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l’assiduité (50%) </a:t>
          </a:r>
          <a:endParaRPr lang="fr-FR" sz="1200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38B9D761-02B5-4AC4-9C26-A7B8DD4DA5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de renforcer sa culture générale (29%)</a:t>
          </a:r>
          <a:endParaRPr lang="fr-FR" sz="1200" dirty="0"/>
        </a:p>
      </dgm:t>
    </dgm:pt>
    <dgm:pt modelId="{E3FADDDF-BDB7-403D-81B4-ECE3366B3062}" type="parTrans" cxnId="{64602A52-6EBE-4515-B270-2D415B4BD6EC}">
      <dgm:prSet/>
      <dgm:spPr/>
      <dgm:t>
        <a:bodyPr/>
        <a:lstStyle/>
        <a:p>
          <a:endParaRPr lang="fr-FR"/>
        </a:p>
      </dgm:t>
    </dgm:pt>
    <dgm:pt modelId="{2E9123C9-53D7-4456-9BB0-36150C7F3C50}" type="sibTrans" cxnId="{64602A52-6EBE-4515-B270-2D415B4BD6EC}">
      <dgm:prSet/>
      <dgm:spPr/>
      <dgm:t>
        <a:bodyPr/>
        <a:lstStyle/>
        <a:p>
          <a:endParaRPr lang="fr-FR"/>
        </a:p>
      </dgm:t>
    </dgm:pt>
    <dgm:pt modelId="{D751D64F-7849-496C-A1BD-A64B071FBCD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préparer une réorientation dès l’an prochain  (22%)</a:t>
          </a:r>
          <a:endParaRPr lang="fr-FR" sz="1200" dirty="0">
            <a:solidFill>
              <a:schemeClr val="tx1"/>
            </a:solidFill>
          </a:endParaRPr>
        </a:p>
      </dgm:t>
    </dgm:pt>
    <dgm:pt modelId="{8AF704FD-1509-46E9-A975-A0B14E58366D}" type="parTrans" cxnId="{B6EC7420-7E67-4C4F-89BF-68D7F8A2292B}">
      <dgm:prSet/>
      <dgm:spPr/>
    </dgm:pt>
    <dgm:pt modelId="{58C27749-9FC7-42AB-AD75-D960FE440134}" type="sibTrans" cxnId="{B6EC7420-7E67-4C4F-89BF-68D7F8A2292B}">
      <dgm:prSet/>
      <dgm:spPr/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1100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</dgm:pt>
    <dgm:pt modelId="{B2EE998E-8E27-45DF-A6A3-F2CEA58FABCE}" type="sibTrans" cxnId="{5BF56F1D-2603-494E-A292-6AAEA631EA57}">
      <dgm:prSet/>
      <dgm:spPr/>
    </dgm:pt>
    <dgm:pt modelId="{5C6CAC95-6DE5-4AF3-8478-C7059B2BEFA0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culture (27%)</a:t>
          </a:r>
          <a:endParaRPr lang="fr-FR" sz="1200" dirty="0"/>
        </a:p>
      </dgm:t>
    </dgm:pt>
    <dgm:pt modelId="{20D6EDA2-C4EC-44A6-AFB3-FED74C52E5E7}" type="parTrans" cxnId="{C9992724-7AFB-49E9-AF6B-7C4CDF125136}">
      <dgm:prSet/>
      <dgm:spPr/>
    </dgm:pt>
    <dgm:pt modelId="{C312B940-BEC3-491D-9E69-F7A6A81A2821}" type="sibTrans" cxnId="{C9992724-7AFB-49E9-AF6B-7C4CDF125136}">
      <dgm:prSet/>
      <dgm:spPr/>
    </dgm:pt>
    <dgm:pt modelId="{3C38F439-8754-4FC1-A4B8-88CBF3B8896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d’autonomie (50%)</a:t>
          </a:r>
          <a:endParaRPr lang="fr-FR" sz="1200" dirty="0"/>
        </a:p>
      </dgm:t>
    </dgm:pt>
    <dgm:pt modelId="{7CB4B958-A187-4442-8607-64FCC0FE72C8}" type="parTrans" cxnId="{D7B1174C-9382-4478-BC03-D894A9770101}">
      <dgm:prSet/>
      <dgm:spPr/>
    </dgm:pt>
    <dgm:pt modelId="{6D856561-711C-4157-8303-342C83708A8C}" type="sibTrans" cxnId="{D7B1174C-9382-4478-BC03-D894A9770101}">
      <dgm:prSet/>
      <dgm:spPr/>
    </dgm:pt>
    <dgm:pt modelId="{0EA47833-C688-4F65-B17A-EB1C6408E12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d’acquérir de méthodes de travail (11%)</a:t>
          </a:r>
          <a:endParaRPr lang="fr-FR" sz="1200" dirty="0">
            <a:solidFill>
              <a:schemeClr val="tx1"/>
            </a:solidFill>
          </a:endParaRPr>
        </a:p>
      </dgm:t>
    </dgm:pt>
    <dgm:pt modelId="{B2015AAF-EF3A-42EF-81A8-BDFDA13C6EB6}" type="parTrans" cxnId="{7A6CB6EC-70F2-4742-AF89-1B3690EAF25A}">
      <dgm:prSet/>
      <dgm:spPr/>
    </dgm:pt>
    <dgm:pt modelId="{A92F29F5-3FAC-41ED-B9FE-4892C53B4A53}" type="sibTrans" cxnId="{7A6CB6EC-70F2-4742-AF89-1B3690EAF25A}">
      <dgm:prSet/>
      <dgm:spPr/>
    </dgm:pt>
    <dgm:pt modelId="{E7B3A178-C1DF-4CA7-A407-31D7A92E8466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se préparer à un métier (30%) </a:t>
          </a:r>
          <a:endParaRPr lang="fr-FR" sz="1200" dirty="0"/>
        </a:p>
      </dgm:t>
    </dgm:pt>
    <dgm:pt modelId="{26304785-9DA6-4171-AFA4-CB4BC121A5F8}" type="parTrans" cxnId="{02EBC426-C63B-44D8-B79E-E9E3BCA157AE}">
      <dgm:prSet/>
      <dgm:spPr/>
    </dgm:pt>
    <dgm:pt modelId="{2AE7FDB0-34DA-4966-B3F4-AF03778BC27E}" type="sibTrans" cxnId="{02EBC426-C63B-44D8-B79E-E9E3BCA157AE}">
      <dgm:prSet/>
      <dgm:spPr/>
    </dgm:pt>
    <dgm:pt modelId="{BE60D14F-9889-45A3-95BC-C845916516E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du travail régulier (70%) </a:t>
          </a:r>
          <a:endParaRPr lang="fr-FR" sz="1200" dirty="0"/>
        </a:p>
      </dgm:t>
    </dgm:pt>
    <dgm:pt modelId="{3C187CD1-C4F6-467B-B1DD-93999ED67815}" type="parTrans" cxnId="{97DB7681-BAE8-4C91-B9C6-C03962B95D92}">
      <dgm:prSet/>
      <dgm:spPr/>
    </dgm:pt>
    <dgm:pt modelId="{C957162D-D062-4658-B5C5-291F4FE5E3C7}" type="sibTrans" cxnId="{97DB7681-BAE8-4C91-B9C6-C03962B95D92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992724-7AFB-49E9-AF6B-7C4CDF125136}" srcId="{02651DC6-2737-45E2-8520-9D9D780501BD}" destId="{5C6CAC95-6DE5-4AF3-8478-C7059B2BEFA0}" srcOrd="4" destOrd="0" parTransId="{20D6EDA2-C4EC-44A6-AFB3-FED74C52E5E7}" sibTransId="{C312B940-BEC3-491D-9E69-F7A6A81A2821}"/>
    <dgm:cxn modelId="{97DB7681-BAE8-4C91-B9C6-C03962B95D92}" srcId="{4BD4AF6E-DD80-46A5-8A2C-4506A3647C89}" destId="{BE60D14F-9889-45A3-95BC-C845916516EC}" srcOrd="0" destOrd="0" parTransId="{3C187CD1-C4F6-467B-B1DD-93999ED67815}" sibTransId="{C957162D-D062-4658-B5C5-291F4FE5E3C7}"/>
    <dgm:cxn modelId="{8CE7CCAD-7E46-48B7-BF61-CF7D793A5B36}" srcId="{4BD4AF6E-DD80-46A5-8A2C-4506A3647C89}" destId="{2C265BA0-F2B2-41B3-9314-FFCA53780841}" srcOrd="2" destOrd="0" parTransId="{20B725BC-B8F7-48E4-AD03-C91D8025F73E}" sibTransId="{C40BF877-9C70-43CD-9EE4-97729921270B}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4045D8A9-06AE-44CA-8B87-31067F7836E8}" srcId="{4BD4AF6E-DD80-46A5-8A2C-4506A3647C89}" destId="{73B1F5B6-6248-4170-A717-002F4E417E66}" srcOrd="1" destOrd="0" parTransId="{885F406A-1887-4D8F-A2BB-6E854528C005}" sibTransId="{BFB5A55D-59A6-42AD-96EF-F263EAD70A3E}"/>
    <dgm:cxn modelId="{D7B1174C-9382-4478-BC03-D894A9770101}" srcId="{02651DC6-2737-45E2-8520-9D9D780501BD}" destId="{3C38F439-8754-4FC1-A4B8-88CBF3B8896B}" srcOrd="1" destOrd="0" parTransId="{7CB4B958-A187-4442-8607-64FCC0FE72C8}" sibTransId="{6D856561-711C-4157-8303-342C83708A8C}"/>
    <dgm:cxn modelId="{715DE74D-2510-426C-A830-82105510993D}" srcId="{02651DC6-2737-45E2-8520-9D9D780501BD}" destId="{8C550B94-74FE-4F53-BAED-AFE5589112CD}" srcOrd="2" destOrd="0" parTransId="{6F5F952E-DE03-4260-BC89-D194233933DF}" sibTransId="{B82171C0-AC9D-420D-A513-81700BA215A6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7A6CB6EC-70F2-4742-AF89-1B3690EAF25A}" srcId="{E6C4EC9C-003D-4CF2-998E-5BB0C2615DBC}" destId="{0EA47833-C688-4F65-B17A-EB1C6408E125}" srcOrd="4" destOrd="0" parTransId="{B2015AAF-EF3A-42EF-81A8-BDFDA13C6EB6}" sibTransId="{A92F29F5-3FAC-41ED-B9FE-4892C53B4A53}"/>
    <dgm:cxn modelId="{18255A1A-8128-411B-8D23-C828618DF035}" type="presOf" srcId="{D751D64F-7849-496C-A1BD-A64B071FBCDB}" destId="{A6723134-DB7F-4244-A7F5-DD68258B3C8C}" srcOrd="0" destOrd="3" presId="urn:microsoft.com/office/officeart/2005/8/layout/vList5"/>
    <dgm:cxn modelId="{26EA600A-F0AC-4A79-94FD-F61E8FA2DD70}" type="presOf" srcId="{3C38F439-8754-4FC1-A4B8-88CBF3B8896B}" destId="{E2D4D233-7564-49A0-8EDD-DC2CD80526EB}" srcOrd="0" destOrd="1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5CAE963A-11EC-49D6-8EEE-49599A613499}" type="presOf" srcId="{5C6CAC95-6DE5-4AF3-8478-C7059B2BEFA0}" destId="{E2D4D233-7564-49A0-8EDD-DC2CD80526EB}" srcOrd="0" destOrd="4" presId="urn:microsoft.com/office/officeart/2005/8/layout/vList5"/>
    <dgm:cxn modelId="{64602A52-6EBE-4515-B270-2D415B4BD6EC}" srcId="{E6C4EC9C-003D-4CF2-998E-5BB0C2615DBC}" destId="{38B9D761-02B5-4AC4-9C26-A7B8DD4DA577}" srcOrd="2" destOrd="0" parTransId="{E3FADDDF-BDB7-403D-81B4-ECE3366B3062}" sibTransId="{2E9123C9-53D7-4456-9BB0-36150C7F3C50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2" presId="urn:microsoft.com/office/officeart/2005/8/layout/vList5"/>
    <dgm:cxn modelId="{432A182F-C391-4953-8EBD-EB36211DE08F}" type="presOf" srcId="{2C04FD5C-1E9B-4193-8AF3-D2A70830E5F6}" destId="{A6723134-DB7F-4244-A7F5-DD68258B3C8C}" srcOrd="0" destOrd="5" presId="urn:microsoft.com/office/officeart/2005/8/layout/vList5"/>
    <dgm:cxn modelId="{733FAC56-BBC1-480C-A087-6BA6E536040C}" type="presOf" srcId="{E7B3A178-C1DF-4CA7-A407-31D7A92E8466}" destId="{A6723134-DB7F-4244-A7F5-DD68258B3C8C}" srcOrd="0" destOrd="1" presId="urn:microsoft.com/office/officeart/2005/8/layout/vList5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F508095F-7FAE-49B6-8BF8-03D4293B1D25}" type="presOf" srcId="{BE60D14F-9889-45A3-95BC-C845916516EC}" destId="{50280043-6F05-48F6-B393-3A364DC4C2EB}" srcOrd="0" destOrd="0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02EBC426-C63B-44D8-B79E-E9E3BCA157AE}" srcId="{E6C4EC9C-003D-4CF2-998E-5BB0C2615DBC}" destId="{E7B3A178-C1DF-4CA7-A407-31D7A92E8466}" srcOrd="1" destOrd="0" parTransId="{26304785-9DA6-4171-AFA4-CB4BC121A5F8}" sibTransId="{2AE7FDB0-34DA-4966-B3F4-AF03778BC27E}"/>
    <dgm:cxn modelId="{B6EC7420-7E67-4C4F-89BF-68D7F8A2292B}" srcId="{E6C4EC9C-003D-4CF2-998E-5BB0C2615DBC}" destId="{D751D64F-7849-496C-A1BD-A64B071FBCDB}" srcOrd="3" destOrd="0" parTransId="{8AF704FD-1509-46E9-A975-A0B14E58366D}" sibTransId="{58C27749-9FC7-42AB-AD75-D960FE440134}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5BF56F1D-2603-494E-A292-6AAEA631EA57}" srcId="{E6C4EC9C-003D-4CF2-998E-5BB0C2615DBC}" destId="{2C04FD5C-1E9B-4193-8AF3-D2A70830E5F6}" srcOrd="5" destOrd="0" parTransId="{A3CAC0E9-7C6B-46FE-B24D-E77BCD661D0B}" sibTransId="{B2EE998E-8E27-45DF-A6A3-F2CEA58FABCE}"/>
    <dgm:cxn modelId="{CBF65176-B9DD-4939-98DD-F832773D2578}" type="presOf" srcId="{73B1F5B6-6248-4170-A717-002F4E417E66}" destId="{50280043-6F05-48F6-B393-3A364DC4C2EB}" srcOrd="0" destOrd="1" presId="urn:microsoft.com/office/officeart/2005/8/layout/vList5"/>
    <dgm:cxn modelId="{A0BEE812-0829-4FCC-ADA6-AAAB0A9A17B4}" type="presOf" srcId="{38B9D761-02B5-4AC4-9C26-A7B8DD4DA577}" destId="{A6723134-DB7F-4244-A7F5-DD68258B3C8C}" srcOrd="0" destOrd="2" presId="urn:microsoft.com/office/officeart/2005/8/layout/vList5"/>
    <dgm:cxn modelId="{70A15CF8-F19B-44DC-86FB-D1DCE7929CF5}" srcId="{02651DC6-2737-45E2-8520-9D9D780501BD}" destId="{8C2B1A60-746A-4F92-AAC8-E965A0A8DF8D}" srcOrd="3" destOrd="0" parTransId="{F724B4E3-C8EF-4696-B6D1-F68A8920E8C6}" sibTransId="{C2197C5F-E197-45CC-B564-6356253E4E5F}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E1AAD047-FF76-42EB-9B3C-5715A70289AF}" type="presOf" srcId="{8C2B1A60-746A-4F92-AAC8-E965A0A8DF8D}" destId="{E2D4D233-7564-49A0-8EDD-DC2CD80526EB}" srcOrd="0" destOrd="3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463602B6-A08F-4BF0-9A42-EBD62784C67C}" type="presOf" srcId="{8C550B94-74FE-4F53-BAED-AFE5589112CD}" destId="{E2D4D233-7564-49A0-8EDD-DC2CD80526EB}" srcOrd="0" destOrd="2" presId="urn:microsoft.com/office/officeart/2005/8/layout/vList5"/>
    <dgm:cxn modelId="{D662C725-A3FD-45EC-AF98-11461F016216}" type="presOf" srcId="{0EA47833-C688-4F65-B17A-EB1C6408E125}" destId="{A6723134-DB7F-4244-A7F5-DD68258B3C8C}" srcOrd="0" destOrd="4" presId="urn:microsoft.com/office/officeart/2005/8/layout/vList5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4BECF9-4C06-4528-8733-4DC665DC282A}">
      <dgm:prSet custT="1"/>
      <dgm:spPr>
        <a:solidFill>
          <a:schemeClr val="accent5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fr-FR" sz="1400" dirty="0" smtClean="0">
              <a:solidFill>
                <a:schemeClr val="tx1"/>
              </a:solidFill>
            </a:rPr>
            <a:t>Elle doit permettre de renforcer sa culture générale, de développer le sens critique et de construire un projet individualisé tout au long du parcours d’études.</a:t>
          </a:r>
          <a:endParaRPr lang="fr-FR" sz="1400" dirty="0">
            <a:solidFill>
              <a:schemeClr val="tx1"/>
            </a:solidFill>
          </a:endParaRPr>
        </a:p>
      </dgm:t>
    </dgm:pt>
    <dgm:pt modelId="{CC733F3C-2852-4691-AEEB-0095DE671BD1}" type="parTrans" cxnId="{B3E87569-839F-4845-B13A-5EDDD64E6001}">
      <dgm:prSet/>
      <dgm:spPr/>
      <dgm:t>
        <a:bodyPr/>
        <a:lstStyle/>
        <a:p>
          <a:endParaRPr lang="fr-FR"/>
        </a:p>
      </dgm:t>
    </dgm:pt>
    <dgm:pt modelId="{3AB05628-E833-47EA-9DCE-ECBE0EBCC4CD}" type="sibTrans" cxnId="{B3E87569-839F-4845-B13A-5EDDD64E6001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2" custScaleY="83099" custLinFactNeighborX="-61345" custLinFactNeighborY="1212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9531CA-C213-4757-82DD-30E88987C766}" type="pres">
      <dgm:prSet presAssocID="{33565EF6-23A1-4938-AFC2-DF1A04D11EEF}" presName="sp" presStyleCnt="0"/>
      <dgm:spPr/>
    </dgm:pt>
    <dgm:pt modelId="{BCABDED1-0E95-4A04-9A61-7F99714F523E}" type="pres">
      <dgm:prSet presAssocID="{334BECF9-4C06-4528-8733-4DC665DC282A}" presName="linNode" presStyleCnt="0"/>
      <dgm:spPr/>
    </dgm:pt>
    <dgm:pt modelId="{41932749-13B3-4644-B9A1-304634AE6715}" type="pres">
      <dgm:prSet presAssocID="{334BECF9-4C06-4528-8733-4DC665DC282A}" presName="parentText" presStyleLbl="node1" presStyleIdx="1" presStyleCnt="2" custScaleX="155087" custScaleY="17519" custLinFactNeighborX="50287" custLinFactNeighborY="-404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B3E87569-839F-4845-B13A-5EDDD64E6001}" srcId="{6F045978-85B7-4200-8AD6-E8563ADD98CD}" destId="{334BECF9-4C06-4528-8733-4DC665DC282A}" srcOrd="1" destOrd="0" parTransId="{CC733F3C-2852-4691-AEEB-0095DE671BD1}" sibTransId="{3AB05628-E833-47EA-9DCE-ECBE0EBCC4CD}"/>
    <dgm:cxn modelId="{3C7A88B4-7C54-423F-B3A9-91CD3DE8ECC5}" type="presOf" srcId="{334BECF9-4C06-4528-8733-4DC665DC282A}" destId="{41932749-13B3-4644-B9A1-304634AE671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  <dgm:cxn modelId="{6F1A885B-1411-40AE-B66B-F9C4062A8FA7}" type="presParOf" srcId="{D97A59DA-96EB-4C12-88AF-5281C0EE5795}" destId="{B09531CA-C213-4757-82DD-30E88987C766}" srcOrd="1" destOrd="0" presId="urn:microsoft.com/office/officeart/2005/8/layout/vList5"/>
    <dgm:cxn modelId="{E083E286-E07C-4120-8382-2B70F1E42B55}" type="presParOf" srcId="{D97A59DA-96EB-4C12-88AF-5281C0EE5795}" destId="{BCABDED1-0E95-4A04-9A61-7F99714F523E}" srcOrd="2" destOrd="0" presId="urn:microsoft.com/office/officeart/2005/8/layout/vList5"/>
    <dgm:cxn modelId="{D3BE4756-B5EA-4588-AB84-D05114D02B37}" type="presParOf" srcId="{BCABDED1-0E95-4A04-9A61-7F99714F523E}" destId="{41932749-13B3-4644-B9A1-304634AE67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54% sont 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39% envisagent d’adhérer à une association étudiante, 15% 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73% des répondants se sont informés sur leurs études et sur l’UTM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24% 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73% 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71% 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24% des répondants ont bénéficié du dispositif de parrainage</a:t>
          </a:r>
          <a:r>
            <a:rPr lang="fr-FR" sz="1100" dirty="0" smtClean="0">
              <a:solidFill>
                <a:schemeClr val="tx1"/>
              </a:solidFill>
            </a:rPr>
            <a:t>. Parmi eux, 67% ont participé à la visite du campus, ils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7% des répondants déclarent </a:t>
          </a:r>
          <a:r>
            <a:rPr lang="fr-FR" sz="1100" smtClean="0"/>
            <a:t>avoir bénéficié </a:t>
          </a:r>
          <a:r>
            <a:rPr lang="fr-FR" sz="1100" dirty="0" smtClean="0"/>
            <a:t>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27% ont assisté une journée de découverte de l’UTM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79% 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06492A3A-E376-4737-BC4E-5963038BAF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19% sont allés au salon </a:t>
          </a:r>
          <a:r>
            <a:rPr lang="fr-FR" sz="1100" dirty="0" err="1" smtClean="0"/>
            <a:t>Infosup</a:t>
          </a:r>
          <a:r>
            <a:rPr lang="fr-FR" sz="1100" dirty="0" smtClean="0"/>
            <a:t>.</a:t>
          </a:r>
          <a:endParaRPr lang="fr-FR" sz="1100" dirty="0"/>
        </a:p>
      </dgm:t>
    </dgm:pt>
    <dgm:pt modelId="{BAF27270-2DEF-4010-87E3-EBB655F0B814}" type="parTrans" cxnId="{30D27B55-6406-436A-8152-44EAA26B0686}">
      <dgm:prSet/>
      <dgm:spPr/>
      <dgm:t>
        <a:bodyPr/>
        <a:lstStyle/>
        <a:p>
          <a:endParaRPr lang="fr-FR"/>
        </a:p>
      </dgm:t>
    </dgm:pt>
    <dgm:pt modelId="{FA396728-B1F1-414C-A774-84741EC231C0}" type="sibTrans" cxnId="{30D27B55-6406-436A-8152-44EAA26B0686}">
      <dgm:prSet/>
      <dgm:spPr/>
      <dgm:t>
        <a:bodyPr/>
        <a:lstStyle/>
        <a:p>
          <a:endParaRPr lang="fr-FR"/>
        </a:p>
      </dgm:t>
    </dgm:pt>
    <dgm:pt modelId="{F25F0DE9-1BD2-4D05-AC31-A0E4788AB72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9% sont venus à l’UTM lors de la journée « portes ouvertes ».</a:t>
          </a:r>
          <a:endParaRPr lang="fr-FR" sz="1100" dirty="0"/>
        </a:p>
      </dgm:t>
    </dgm:pt>
    <dgm:pt modelId="{FCF39886-F0C5-48BB-AFF2-9F40CDEE8CD6}" type="parTrans" cxnId="{48B11B99-ACB3-4F3B-889B-175530B26C59}">
      <dgm:prSet/>
      <dgm:spPr/>
      <dgm:t>
        <a:bodyPr/>
        <a:lstStyle/>
        <a:p>
          <a:endParaRPr lang="fr-FR"/>
        </a:p>
      </dgm:t>
    </dgm:pt>
    <dgm:pt modelId="{15624DCC-568A-491A-84C4-25EF53249F84}" type="sibTrans" cxnId="{48B11B99-ACB3-4F3B-889B-175530B26C59}">
      <dgm:prSet/>
      <dgm:spPr/>
      <dgm:t>
        <a:bodyPr/>
        <a:lstStyle/>
        <a:p>
          <a:endParaRPr lang="fr-FR"/>
        </a:p>
      </dgm:t>
    </dgm:pt>
    <dgm:pt modelId="{557C6DE2-E6CD-4BB8-9245-A15F6DE7D67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55% des étudiants répondants ont consulté le site internet pour se documenter sur la formation et les procédures d’inscription.</a:t>
          </a:r>
          <a:endParaRPr lang="fr-FR" sz="800" dirty="0"/>
        </a:p>
      </dgm:t>
    </dgm:pt>
    <dgm:pt modelId="{EF9F0CDB-313E-46F4-B98D-6BB7A108DF74}" type="parTrans" cxnId="{95377034-11B7-432A-9EC1-3618EEA53625}">
      <dgm:prSet/>
      <dgm:spPr/>
      <dgm:t>
        <a:bodyPr/>
        <a:lstStyle/>
        <a:p>
          <a:endParaRPr lang="fr-FR"/>
        </a:p>
      </dgm:t>
    </dgm:pt>
    <dgm:pt modelId="{5120D7C2-A179-41D5-91E5-AF386B1DA8FB}" type="sibTrans" cxnId="{95377034-11B7-432A-9EC1-3618EEA53625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74909" custLinFactNeighborX="-458" custLinFactNeighborY="-42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ScaleY="152051" custLinFactNeighborX="1474" custLinFactNeighborY="-367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87025" custLinFactNeighborX="2165" custLinFactNeighborY="84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984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95377034-11B7-432A-9EC1-3618EEA53625}" srcId="{4BD4AF6E-DD80-46A5-8A2C-4506A3647C89}" destId="{557C6DE2-E6CD-4BB8-9245-A15F6DE7D67A}" srcOrd="1" destOrd="0" parTransId="{EF9F0CDB-313E-46F4-B98D-6BB7A108DF74}" sibTransId="{5120D7C2-A179-41D5-91E5-AF386B1DA8FB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30D27B55-6406-436A-8152-44EAA26B0686}" srcId="{4BD4AF6E-DD80-46A5-8A2C-4506A3647C89}" destId="{06492A3A-E376-4737-BC4E-5963038BAFF0}" srcOrd="3" destOrd="0" parTransId="{BAF27270-2DEF-4010-87E3-EBB655F0B814}" sibTransId="{FA396728-B1F1-414C-A774-84741EC231C0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3DB58800-8F1E-44B3-8831-CE9D90B0AC95}" type="presOf" srcId="{06492A3A-E376-4737-BC4E-5963038BAFF0}" destId="{50280043-6F05-48F6-B393-3A364DC4C2EB}" srcOrd="0" destOrd="3" presId="urn:microsoft.com/office/officeart/2005/8/layout/vList5"/>
    <dgm:cxn modelId="{48B11B99-ACB3-4F3B-889B-175530B26C59}" srcId="{4BD4AF6E-DD80-46A5-8A2C-4506A3647C89}" destId="{F25F0DE9-1BD2-4D05-AC31-A0E4788AB727}" srcOrd="4" destOrd="0" parTransId="{FCF39886-F0C5-48BB-AFF2-9F40CDEE8CD6}" sibTransId="{15624DCC-568A-491A-84C4-25EF53249F84}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3A3C987A-2928-4508-81C8-E0371F182E60}" type="presOf" srcId="{557C6DE2-E6CD-4BB8-9245-A15F6DE7D67A}" destId="{50280043-6F05-48F6-B393-3A364DC4C2EB}" srcOrd="0" destOrd="1" presId="urn:microsoft.com/office/officeart/2005/8/layout/vList5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254BBACA-C3A7-49A5-9907-00F3F276A13C}" type="presOf" srcId="{F25F0DE9-1BD2-4D05-AC31-A0E4788AB727}" destId="{50280043-6F05-48F6-B393-3A364DC4C2EB}" srcOrd="0" destOrd="4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HAA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3 106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962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36%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64%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20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54% de bacheliers</a:t>
          </a:r>
          <a:endParaRPr lang="fr-FR" sz="1200" kern="1200" dirty="0">
            <a:solidFill>
              <a:srgbClr val="FF0000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Histoire </a:t>
          </a:r>
          <a:r>
            <a:rPr lang="fr-FR" sz="1200" kern="1200" dirty="0" smtClean="0"/>
            <a:t>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1 379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419 étudiants inscrits en L1: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51%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49%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58% se sont informés sur les débouchés de la discipline ou du domaine.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57% 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33% des répondants,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89% des répondants,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33% estiment avoir des aptitudes dans la discipline choisie.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29049" y="-236292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51% des étudiants 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31% des répondants envisagent de suivre un parcours d’études long (master 2).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smtClean="0"/>
            <a:t>49% </a:t>
          </a:r>
          <a:r>
            <a:rPr lang="fr-FR" sz="1400" kern="1200" dirty="0" smtClean="0"/>
            <a:t>connaissent les </a:t>
          </a:r>
          <a:r>
            <a:rPr lang="fr-FR" sz="1400" kern="1200" smtClean="0"/>
            <a:t>poursuites d’études proposées dans leur discipline. </a:t>
          </a:r>
          <a:endParaRPr lang="fr-FR" sz="1400" kern="1200" dirty="0"/>
        </a:p>
      </dsp:txBody>
      <dsp:txXfrm rot="5400000">
        <a:off x="4429049" y="-236292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savoir (57%)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d’autonomie (50%)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d’apprentissage(32%)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rencontres (28%)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culture (27%)</a:t>
          </a:r>
          <a:endParaRPr lang="fr-FR" sz="12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d’acquérir des savoirs et des savoir-faire (35%)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se préparer à un métier (30%)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renforcer sa culture générale (29%)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préparer une réorientation dès l’an prochain  (22%)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d’acquérir de méthodes de travail (11%)</a:t>
          </a:r>
          <a:endParaRPr lang="fr-FR" sz="12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du travail régulier (70%)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la motivation (62%)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l’assiduité (50%)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l’accès aux différentes ressources(17%)</a:t>
          </a:r>
          <a:endParaRPr lang="fr-FR" sz="12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10" y="588198"/>
          <a:ext cx="2699766" cy="402030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10" y="588198"/>
        <a:ext cx="2699766" cy="4020302"/>
      </dsp:txXfrm>
    </dsp:sp>
    <dsp:sp modelId="{41932749-13B3-4644-B9A1-304634AE6715}">
      <dsp:nvSpPr>
        <dsp:cNvPr id="0" name=""/>
        <dsp:cNvSpPr/>
      </dsp:nvSpPr>
      <dsp:spPr>
        <a:xfrm>
          <a:off x="3013813" y="2304274"/>
          <a:ext cx="4186986" cy="84756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</a:rPr>
            <a:t>Elle doit permettre de renforcer sa culture générale, de développer le sens critique et de construire un projet individualisé tout au long du parcours d’études.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013813" y="2304274"/>
        <a:ext cx="4186986" cy="8475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58569" y="-1907751"/>
          <a:ext cx="106085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54% sont 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24% des répondants ont bénéficié du dispositif de parrainage</a:t>
          </a:r>
          <a:r>
            <a:rPr lang="fr-FR" sz="1100" kern="1200" dirty="0" smtClean="0">
              <a:solidFill>
                <a:schemeClr val="tx1"/>
              </a:solidFill>
            </a:rPr>
            <a:t>. Parmi eux, 67% ont participé à la visite du campus, ils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58569" y="-1907751"/>
        <a:ext cx="1060850" cy="4880252"/>
      </dsp:txXfrm>
    </dsp:sp>
    <dsp:sp modelId="{ED65357B-54B3-4C7F-B6A9-EDFB8B5312AA}">
      <dsp:nvSpPr>
        <dsp:cNvPr id="0" name=""/>
        <dsp:cNvSpPr/>
      </dsp:nvSpPr>
      <dsp:spPr>
        <a:xfrm>
          <a:off x="3726" y="2335"/>
          <a:ext cx="2745141" cy="106007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2335"/>
        <a:ext cx="2745141" cy="1060078"/>
      </dsp:txXfrm>
    </dsp:sp>
    <dsp:sp modelId="{A6723134-DB7F-4244-A7F5-DD68258B3C8C}">
      <dsp:nvSpPr>
        <dsp:cNvPr id="0" name=""/>
        <dsp:cNvSpPr/>
      </dsp:nvSpPr>
      <dsp:spPr>
        <a:xfrm rot="5400000">
          <a:off x="4434752" y="-618339"/>
          <a:ext cx="1483338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39% envisagent d’adhérer à une association étudiante, 15% veulent assister aux spectacles de la Fabrique culturelle.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24% 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73% 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71% 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79% ont activé leur ENT et messagerie étudiante.</a:t>
          </a:r>
          <a:endParaRPr lang="fr-FR" sz="1100" kern="1200" dirty="0"/>
        </a:p>
      </dsp:txBody>
      <dsp:txXfrm rot="5400000">
        <a:off x="4434752" y="-618339"/>
        <a:ext cx="1483338" cy="4880252"/>
      </dsp:txXfrm>
    </dsp:sp>
    <dsp:sp modelId="{8E1C7C36-B28E-463E-9B7C-CBD4F4A7DFE7}">
      <dsp:nvSpPr>
        <dsp:cNvPr id="0" name=""/>
        <dsp:cNvSpPr/>
      </dsp:nvSpPr>
      <dsp:spPr>
        <a:xfrm>
          <a:off x="3726" y="1135919"/>
          <a:ext cx="2745141" cy="14431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135919"/>
        <a:ext cx="2745141" cy="1443106"/>
      </dsp:txXfrm>
    </dsp:sp>
    <dsp:sp modelId="{50280043-6F05-48F6-B393-3A364DC4C2EB}">
      <dsp:nvSpPr>
        <dsp:cNvPr id="0" name=""/>
        <dsp:cNvSpPr/>
      </dsp:nvSpPr>
      <dsp:spPr>
        <a:xfrm rot="5400000">
          <a:off x="4399677" y="1089221"/>
          <a:ext cx="1586089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73% des répondants se sont informés sur leurs études et sur l’UTM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55% des étudiants 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27% ont assisté une journée de découverte de l’UTM lorsqu’ils étaient en première.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19% sont allés au salon </a:t>
          </a:r>
          <a:r>
            <a:rPr lang="fr-FR" sz="1100" kern="1200" dirty="0" err="1" smtClean="0"/>
            <a:t>Infosup</a:t>
          </a:r>
          <a:r>
            <a:rPr lang="fr-FR" sz="1100" kern="1200" dirty="0" smtClean="0"/>
            <a:t>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9% sont venus à l’UTM lors de la journée « portes ouvertes ».</a:t>
          </a:r>
          <a:endParaRPr lang="fr-FR" sz="1100" kern="1200" dirty="0"/>
        </a:p>
      </dsp:txBody>
      <dsp:txXfrm rot="5400000">
        <a:off x="4399677" y="1089221"/>
        <a:ext cx="1586089" cy="4880252"/>
      </dsp:txXfrm>
    </dsp:sp>
    <dsp:sp modelId="{D26BBCC6-3BAD-4683-92E0-56281F08A9CC}">
      <dsp:nvSpPr>
        <dsp:cNvPr id="0" name=""/>
        <dsp:cNvSpPr/>
      </dsp:nvSpPr>
      <dsp:spPr>
        <a:xfrm>
          <a:off x="75661" y="2613209"/>
          <a:ext cx="2745141" cy="161186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75661" y="2613209"/>
        <a:ext cx="2745141" cy="1611860"/>
      </dsp:txXfrm>
    </dsp:sp>
    <dsp:sp modelId="{300B1ECE-07E9-4254-A025-1B430ECCE2DB}">
      <dsp:nvSpPr>
        <dsp:cNvPr id="0" name=""/>
        <dsp:cNvSpPr/>
      </dsp:nvSpPr>
      <dsp:spPr>
        <a:xfrm rot="5400000">
          <a:off x="4771548" y="2417704"/>
          <a:ext cx="834892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7% des répondants déclarent </a:t>
          </a:r>
          <a:r>
            <a:rPr lang="fr-FR" sz="1100" kern="1200" smtClean="0"/>
            <a:t>avoir bénéficié </a:t>
          </a:r>
          <a:r>
            <a:rPr lang="fr-FR" sz="1100" kern="1200" dirty="0" smtClean="0"/>
            <a:t>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771548" y="2417704"/>
        <a:ext cx="834892" cy="4880252"/>
      </dsp:txXfrm>
    </dsp:sp>
    <dsp:sp modelId="{F49B9222-0EC8-4BE7-8634-2BC82E562347}">
      <dsp:nvSpPr>
        <dsp:cNvPr id="0" name=""/>
        <dsp:cNvSpPr/>
      </dsp:nvSpPr>
      <dsp:spPr>
        <a:xfrm>
          <a:off x="3726" y="4317010"/>
          <a:ext cx="2745141" cy="108164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3726" y="4317010"/>
        <a:ext cx="2745141" cy="1081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Histoire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8966931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836712"/>
            <a:ext cx="3888432" cy="54006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Histoire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4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419 inscrits </a:t>
            </a:r>
            <a:r>
              <a:rPr lang="fr-FR" sz="1200" dirty="0" smtClean="0"/>
              <a:t>en L1, 101 ont répondu à l’enquête soit un taux de réponse de 24%*</a:t>
            </a:r>
          </a:p>
          <a:p>
            <a:pPr algn="just"/>
            <a:endParaRPr lang="fr-FR" sz="800" dirty="0" smtClean="0"/>
          </a:p>
          <a:p>
            <a:pPr algn="just"/>
            <a:r>
              <a:rPr lang="fr-FR" sz="1200" dirty="0" smtClean="0"/>
              <a:t>51/101  </a:t>
            </a:r>
            <a:r>
              <a:rPr lang="fr-FR" sz="1200" dirty="0" smtClean="0"/>
              <a:t>répondants sont des femmes.</a:t>
            </a:r>
          </a:p>
          <a:p>
            <a:pPr algn="just"/>
            <a:endParaRPr lang="fr-FR" sz="700" dirty="0" smtClean="0"/>
          </a:p>
          <a:p>
            <a:pPr algn="just"/>
            <a:r>
              <a:rPr lang="fr-FR" sz="1200" dirty="0" smtClean="0"/>
              <a:t>101 répondants sont des bacheliers dont 52 ont obtenu le bac en 2012. </a:t>
            </a:r>
          </a:p>
          <a:p>
            <a:pPr algn="just"/>
            <a:r>
              <a:rPr lang="fr-FR" sz="1200" dirty="0" smtClean="0"/>
              <a:t>24 ont obtenu un baccalauréat </a:t>
            </a:r>
            <a:r>
              <a:rPr lang="fr-FR" sz="1200" dirty="0" smtClean="0">
                <a:solidFill>
                  <a:schemeClr val="tx1"/>
                </a:solidFill>
              </a:rPr>
              <a:t>littéraire, 27 ont </a:t>
            </a:r>
            <a:r>
              <a:rPr lang="fr-FR" sz="1200" dirty="0">
                <a:solidFill>
                  <a:schemeClr val="tx1"/>
                </a:solidFill>
              </a:rPr>
              <a:t>un bac </a:t>
            </a:r>
            <a:r>
              <a:rPr lang="fr-FR" sz="1200" dirty="0" smtClean="0">
                <a:solidFill>
                  <a:schemeClr val="tx1"/>
                </a:solidFill>
              </a:rPr>
              <a:t>économique et social, 21 </a:t>
            </a:r>
            <a:r>
              <a:rPr lang="fr-FR" sz="1200" dirty="0">
                <a:solidFill>
                  <a:schemeClr val="tx1"/>
                </a:solidFill>
              </a:rPr>
              <a:t>ont</a:t>
            </a:r>
            <a:r>
              <a:rPr lang="fr-FR" sz="1200" dirty="0"/>
              <a:t> un bac </a:t>
            </a:r>
            <a:r>
              <a:rPr lang="fr-FR" sz="1200" dirty="0" smtClean="0"/>
              <a:t>scientifique, 18 un bac technologique, 7 ont un bac professionnel et 2 ont un bac international.</a:t>
            </a:r>
          </a:p>
          <a:p>
            <a:pPr algn="just"/>
            <a:endParaRPr lang="fr-FR" sz="700" dirty="0" smtClean="0"/>
          </a:p>
          <a:p>
            <a:pPr algn="just"/>
            <a:r>
              <a:rPr lang="fr-FR" sz="1200" dirty="0" smtClean="0"/>
              <a:t>58/101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</a:t>
            </a:r>
            <a:r>
              <a:rPr lang="fr-FR" sz="1200" dirty="0" smtClean="0"/>
              <a:t>42 </a:t>
            </a:r>
            <a:r>
              <a:rPr lang="fr-FR" sz="1200" dirty="0" smtClean="0"/>
              <a:t>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</a:t>
            </a:r>
            <a:r>
              <a:rPr lang="fr-FR" sz="1200" dirty="0" smtClean="0"/>
              <a:t>15 exercent </a:t>
            </a:r>
            <a:r>
              <a:rPr lang="fr-FR" sz="1200" dirty="0" smtClean="0"/>
              <a:t>une activité salariée pendant leurs études.</a:t>
            </a:r>
          </a:p>
          <a:p>
            <a:pPr algn="just">
              <a:buFont typeface="Arial" pitchFamily="34" charset="0"/>
              <a:buChar char="•"/>
            </a:pPr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En fin de terminale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en </a:t>
            </a:r>
            <a:r>
              <a:rPr lang="fr-FR" sz="1200" dirty="0"/>
              <a:t>IEP (25</a:t>
            </a:r>
            <a:r>
              <a:rPr lang="fr-FR" sz="1200" dirty="0" smtClean="0"/>
              <a:t>), dans une autre formation (21</a:t>
            </a:r>
            <a:r>
              <a:rPr lang="fr-FR" sz="1200" dirty="0"/>
              <a:t>), en BTS (7), en </a:t>
            </a:r>
            <a:r>
              <a:rPr lang="fr-FR" sz="1200" dirty="0" smtClean="0"/>
              <a:t>DUT (4), dans une école des métiers du secteur social (1).</a:t>
            </a:r>
          </a:p>
          <a:p>
            <a:pPr algn="just"/>
            <a:endParaRPr lang="fr-FR" sz="600" dirty="0" smtClean="0"/>
          </a:p>
          <a:p>
            <a:pPr algn="just">
              <a:buFontTx/>
              <a:buChar char="-"/>
            </a:pPr>
            <a:r>
              <a:rPr lang="fr-FR" sz="500" dirty="0" smtClean="0">
                <a:solidFill>
                  <a:schemeClr val="tx1"/>
                </a:solidFill>
              </a:rPr>
              <a:t>* </a:t>
            </a:r>
            <a:r>
              <a:rPr lang="fr-FR" sz="600" i="1" dirty="0" smtClean="0">
                <a:solidFill>
                  <a:schemeClr val="tx1"/>
                </a:solidFill>
              </a:rPr>
              <a:t>Au regard des effectifs, les données chiffrées ne sont statistiquement pas significatives. Les résultats sont informatifs.</a:t>
            </a:r>
            <a:endParaRPr lang="fr-FR" sz="500" i="1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5974640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11477547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692696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134326"/>
            <a:ext cx="4320480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124744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répondre à l’envie de faire des études universitaires et permettre de réaliser un projet d’études précis et long (master)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070430"/>
            <a:ext cx="4320480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060848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d’acquérir des compétences nouvelles, de se préparer à exercer un métier dans le domaine étudié.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4005064"/>
            <a:ext cx="4392488" cy="180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27984" y="4293096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8351176"/>
              </p:ext>
            </p:extLst>
          </p:nvPr>
        </p:nvGraphicFramePr>
        <p:xfrm>
          <a:off x="1259632" y="764704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Pour 51% des répondants, l’UTM représente le premier choix d’études après le bac.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73%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33%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88% des répondants 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57%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50% des répondants envisagent l’université comme un lieu révélateur de leur autonomie dans tous les sens du terme. Ils sont 15% à exercer une activité salariée d’environ 20h par semaine pour financer cette autonomie et plus particulièrement leurs études. 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800" dirty="0" smtClean="0"/>
              <a:t>* </a:t>
            </a:r>
            <a:r>
              <a:rPr lang="fr-FR" sz="800" i="1" dirty="0" smtClean="0"/>
              <a:t>Au regard des effectifs, les données chiffrées ne sont statistiquement pas significatives. Les résultats sont informatifs.</a:t>
            </a:r>
            <a:endParaRPr lang="fr-FR" sz="800" i="1" smtClean="0"/>
          </a:p>
          <a:p>
            <a:pPr marL="0" indent="0" algn="just">
              <a:buNone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1207</Words>
  <Application>Microsoft Office PowerPoint</Application>
  <PresentationFormat>Affichage à l'écran (4:3)</PresentationFormat>
  <Paragraphs>126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56</cp:revision>
  <dcterms:created xsi:type="dcterms:W3CDTF">2012-11-30T14:18:21Z</dcterms:created>
  <dcterms:modified xsi:type="dcterms:W3CDTF">2013-02-26T14:35:20Z</dcterms:modified>
</cp:coreProperties>
</file>