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1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HAA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3 106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962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36%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64%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20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54% de bacheliers</a:t>
          </a:r>
          <a:endParaRPr lang="fr-FR" dirty="0"/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Histoire de l’Art et Archéologie 2012/2013</a:t>
          </a:r>
        </a:p>
        <a:p>
          <a:r>
            <a:rPr lang="fr-FR" dirty="0" smtClean="0"/>
            <a:t> 760 étudiants </a:t>
          </a:r>
        </a:p>
        <a:p>
          <a:r>
            <a:rPr lang="fr-FR" dirty="0" smtClean="0"/>
            <a:t>313 étudiants inscrits en L1:</a:t>
          </a:r>
        </a:p>
        <a:p>
          <a:r>
            <a:rPr lang="fr-FR" dirty="0" smtClean="0"/>
            <a:t>26% d’hommes</a:t>
          </a:r>
        </a:p>
        <a:p>
          <a:r>
            <a:rPr lang="fr-FR" dirty="0" smtClean="0"/>
            <a:t>74%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46% se sont informés sur les débouchés de la discipline ou du domaine.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b="0" dirty="0" smtClean="0">
              <a:solidFill>
                <a:schemeClr val="tx1"/>
              </a:solidFill>
            </a:rPr>
            <a:t>Pour 81% des répondants, la filière choisie correspond à un intérêt pour la discipline.</a:t>
          </a:r>
          <a:endParaRPr lang="fr-FR" sz="14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r>
            <a:rPr lang="fr-FR" sz="1400" dirty="0" smtClean="0"/>
            <a:t>52% des étudiants répondants 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err="1" smtClean="0"/>
            <a:t>Postbac</a:t>
          </a:r>
          <a:r>
            <a:rPr lang="fr-FR" sz="1400" dirty="0" smtClean="0"/>
            <a:t>.</a:t>
          </a:r>
          <a:endParaRPr lang="fr-FR" sz="14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r>
            <a:rPr lang="fr-FR" sz="1400" dirty="0" smtClean="0"/>
            <a:t>28% des répondants envisagent de suivre un parcours d’études long (master 2).</a:t>
          </a:r>
          <a:endParaRPr lang="fr-FR" sz="1400" dirty="0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r>
            <a:rPr lang="fr-FR" sz="1400" dirty="0" smtClean="0"/>
            <a:t>52% connaissent les poursuites d’études proposées dans leur discipline. </a:t>
          </a:r>
          <a:endParaRPr lang="fr-FR" sz="1400" dirty="0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just"/>
          <a:r>
            <a:rPr lang="fr-FR" sz="1400" dirty="0" smtClean="0">
              <a:solidFill>
                <a:schemeClr val="tx1"/>
              </a:solidFill>
            </a:rPr>
            <a:t>41% ont 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26%  des répondants, 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17F4A117-EF43-4748-8034-E64874A4D749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15% estiment avoir des aptitudes dans la discipline choisie.</a:t>
          </a:r>
          <a:endParaRPr lang="fr-FR" sz="1400" dirty="0"/>
        </a:p>
      </dgm:t>
    </dgm:pt>
    <dgm:pt modelId="{F9F439F3-18F4-444C-9FE5-8633B21F8EA2}" type="parTrans" cxnId="{DEED7F3E-702C-4C0C-9B58-F7D37AFF08DC}">
      <dgm:prSet/>
      <dgm:spPr/>
      <dgm:t>
        <a:bodyPr/>
        <a:lstStyle/>
        <a:p>
          <a:endParaRPr lang="fr-FR"/>
        </a:p>
      </dgm:t>
    </dgm:pt>
    <dgm:pt modelId="{32B2E4B8-E484-4384-B25E-56F100763D04}" type="sibTrans" cxnId="{DEED7F3E-702C-4C0C-9B58-F7D37AFF08DC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99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7571" custLinFactY="73175" custLinFactNeighborX="473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55257" custLinFactY="-84745" custLinFactNeighborX="-322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DEED7F3E-702C-4C0C-9B58-F7D37AFF08DC}" srcId="{E6C4EC9C-003D-4CF2-998E-5BB0C2615DBC}" destId="{17F4A117-EF43-4748-8034-E64874A4D749}" srcOrd="1" destOrd="0" parTransId="{F9F439F3-18F4-444C-9FE5-8633B21F8EA2}" sibTransId="{32B2E4B8-E484-4384-B25E-56F100763D04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1" presId="urn:microsoft.com/office/officeart/2005/8/layout/vList5"/>
    <dgm:cxn modelId="{AB9D23A7-D195-46DD-B962-63F847663AC0}" type="presOf" srcId="{3EC7822B-A7AC-4F5B-850D-01E6B84953C0}" destId="{50280043-6F05-48F6-B393-3A364DC4C2EB}" srcOrd="0" destOrd="2" presId="urn:microsoft.com/office/officeart/2005/8/layout/vList5"/>
    <dgm:cxn modelId="{B9ECE72F-4E2F-4031-9095-D13F8FC3CA6A}" type="presOf" srcId="{602DC611-D5B3-4636-9F7A-5D4A3F25A1EB}" destId="{50280043-6F05-48F6-B393-3A364DC4C2EB}" srcOrd="0" destOrd="1" presId="urn:microsoft.com/office/officeart/2005/8/layout/vList5"/>
    <dgm:cxn modelId="{3D366AA2-4506-4A5B-8A2F-9DD02F2E6E6E}" type="presOf" srcId="{17F4A117-EF43-4748-8034-E64874A4D749}" destId="{A6723134-DB7F-4244-A7F5-DD68258B3C8C}" srcOrd="0" destOrd="1" presId="urn:microsoft.com/office/officeart/2005/8/layout/vList5"/>
    <dgm:cxn modelId="{CAF64CF4-A4BB-4FD7-BB2B-CAE786F183D2}" srcId="{4BD4AF6E-DD80-46A5-8A2C-4506A3647C89}" destId="{602DC611-D5B3-4636-9F7A-5D4A3F25A1EB}" srcOrd="1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357D3D80-404D-4D4A-83DB-5D449203E26F}" srcId="{02651DC6-2737-45E2-8520-9D9D780501BD}" destId="{DE998111-0B66-46AD-A733-4A6E54862A69}" srcOrd="1" destOrd="0" parTransId="{353000DD-BBE5-4CAD-A72E-001F917C4F4F}" sibTransId="{FAB32938-45EE-41B7-8FBB-3D0079E94789}"/>
    <dgm:cxn modelId="{A1FA17E0-78F0-436D-AD5C-424F05BB739F}" srcId="{02651DC6-2737-45E2-8520-9D9D780501BD}" destId="{C908D744-6054-4A9D-8209-FFDE7E7AAEE8}" srcOrd="2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2" destOrd="0" parTransId="{A3FEAAAB-0C0B-4985-9DC8-AFCA8C13707B}" sibTransId="{127DE8A3-B679-4F57-B721-096ED41A3F3F}"/>
    <dgm:cxn modelId="{AC89E0A7-9888-4578-BBEF-257181FE31E3}" type="presOf" srcId="{C908D744-6054-4A9D-8209-FFDE7E7AAEE8}" destId="{E2D4D233-7564-49A0-8EDD-DC2CD80526EB}" srcOrd="0" destOrd="2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d’autonomie  (53%)</a:t>
          </a:r>
          <a:endParaRPr lang="fr-FR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d’acquérir des savoirs et des savoir-faire (29%)</a:t>
          </a:r>
          <a:endParaRPr lang="fr-FR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motivation (71%)</a:t>
          </a:r>
          <a:endParaRPr lang="fr-FR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AF83A6BB-8740-4467-A8E1-77DD1BAD5602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contenu pédagogique des enseignements (17%) et de l’accès aux différentes ressources (17%)</a:t>
          </a:r>
          <a:endParaRPr lang="fr-FR" dirty="0"/>
        </a:p>
      </dgm:t>
    </dgm:pt>
    <dgm:pt modelId="{39C6EA7E-CCB5-45A6-B40D-2CA6CF4F2873}" type="parTrans" cxnId="{D74D544C-5C59-4283-A499-FBDE92707054}">
      <dgm:prSet/>
      <dgm:spPr/>
      <dgm:t>
        <a:bodyPr/>
        <a:lstStyle/>
        <a:p>
          <a:endParaRPr lang="fr-FR"/>
        </a:p>
      </dgm:t>
    </dgm:pt>
    <dgm:pt modelId="{A77130A9-917B-4A03-96E6-47FD6E08C988}" type="sibTrans" cxnId="{D74D544C-5C59-4283-A499-FBDE92707054}">
      <dgm:prSet/>
      <dgm:spPr/>
      <dgm:t>
        <a:bodyPr/>
        <a:lstStyle/>
        <a:p>
          <a:endParaRPr lang="fr-FR"/>
        </a:p>
      </dgm:t>
    </dgm:pt>
    <dgm:pt modelId="{8C550B94-74FE-4F53-BAED-AFE5589112CD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rencontres  (35%)</a:t>
          </a:r>
        </a:p>
      </dgm:t>
    </dgm:pt>
    <dgm:pt modelId="{6F5F952E-DE03-4260-BC89-D194233933DF}" type="parTrans" cxnId="{715DE74D-2510-426C-A830-82105510993D}">
      <dgm:prSet/>
      <dgm:spPr/>
      <dgm:t>
        <a:bodyPr/>
        <a:lstStyle/>
        <a:p>
          <a:endParaRPr lang="fr-FR"/>
        </a:p>
      </dgm:t>
    </dgm:pt>
    <dgm:pt modelId="{B82171C0-AC9D-420D-A513-81700BA215A6}" type="sibTrans" cxnId="{715DE74D-2510-426C-A830-82105510993D}">
      <dgm:prSet/>
      <dgm:spPr/>
      <dgm:t>
        <a:bodyPr/>
        <a:lstStyle/>
        <a:p>
          <a:endParaRPr lang="fr-FR"/>
        </a:p>
      </dgm:t>
    </dgm:pt>
    <dgm:pt modelId="{8C2B1A60-746A-4F92-AAC8-E965A0A8DF8D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culture (35%)</a:t>
          </a:r>
          <a:r>
            <a:rPr lang="fr-FR" baseline="0" dirty="0" smtClean="0">
              <a:noFill/>
            </a:rPr>
            <a:t>%</a:t>
          </a:r>
          <a:endParaRPr lang="fr-FR" dirty="0"/>
        </a:p>
      </dgm:t>
    </dgm:pt>
    <dgm:pt modelId="{F724B4E3-C8EF-4696-B6D1-F68A8920E8C6}" type="parTrans" cxnId="{70A15CF8-F19B-44DC-86FB-D1DCE7929CF5}">
      <dgm:prSet/>
      <dgm:spPr/>
      <dgm:t>
        <a:bodyPr/>
        <a:lstStyle/>
        <a:p>
          <a:endParaRPr lang="fr-FR"/>
        </a:p>
      </dgm:t>
    </dgm:pt>
    <dgm:pt modelId="{C2197C5F-E197-45CC-B564-6356253E4E5F}" type="sibTrans" cxnId="{70A15CF8-F19B-44DC-86FB-D1DCE7929CF5}">
      <dgm:prSet/>
      <dgm:spPr/>
      <dgm:t>
        <a:bodyPr/>
        <a:lstStyle/>
        <a:p>
          <a:endParaRPr lang="fr-FR"/>
        </a:p>
      </dgm:t>
    </dgm:pt>
    <dgm:pt modelId="{C8D83450-8E29-4370-95F4-9E3D439F3CBC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se préparer à un métier (31%) </a:t>
          </a:r>
          <a:endParaRPr lang="fr-FR" dirty="0">
            <a:noFill/>
          </a:endParaRPr>
        </a:p>
      </dgm:t>
    </dgm:pt>
    <dgm:pt modelId="{D6427EAB-6A49-45CC-A550-D6BCF584196D}" type="parTrans" cxnId="{C5017223-1BAD-4920-9F0D-5302E1F3BF81}">
      <dgm:prSet/>
      <dgm:spPr/>
      <dgm:t>
        <a:bodyPr/>
        <a:lstStyle/>
        <a:p>
          <a:endParaRPr lang="fr-FR"/>
        </a:p>
      </dgm:t>
    </dgm:pt>
    <dgm:pt modelId="{9D6E97AF-8001-446B-A0A5-DDE9530C36F9}" type="sibTrans" cxnId="{C5017223-1BAD-4920-9F0D-5302E1F3BF81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travail régulier (62%) et de l’assiduité (53%) </a:t>
          </a:r>
          <a:endParaRPr lang="fr-FR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38B9D761-02B5-4AC4-9C26-A7B8DD4DA57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renforcer sa culture générale (32%)</a:t>
          </a:r>
          <a:endParaRPr lang="fr-FR" dirty="0"/>
        </a:p>
      </dgm:t>
    </dgm:pt>
    <dgm:pt modelId="{E3FADDDF-BDB7-403D-81B4-ECE3366B3062}" type="parTrans" cxnId="{64602A52-6EBE-4515-B270-2D415B4BD6EC}">
      <dgm:prSet/>
      <dgm:spPr/>
      <dgm:t>
        <a:bodyPr/>
        <a:lstStyle/>
        <a:p>
          <a:endParaRPr lang="fr-FR"/>
        </a:p>
      </dgm:t>
    </dgm:pt>
    <dgm:pt modelId="{2E9123C9-53D7-4456-9BB0-36150C7F3C50}" type="sibTrans" cxnId="{64602A52-6EBE-4515-B270-2D415B4BD6EC}">
      <dgm:prSet/>
      <dgm:spPr/>
      <dgm:t>
        <a:bodyPr/>
        <a:lstStyle/>
        <a:p>
          <a:endParaRPr lang="fr-FR"/>
        </a:p>
      </dgm:t>
    </dgm:pt>
    <dgm:pt modelId="{796AEA5A-C3DE-42AA-9EEC-D6FD138C0DD3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d’apprentissage  (45%)</a:t>
          </a:r>
        </a:p>
      </dgm:t>
    </dgm:pt>
    <dgm:pt modelId="{4320778A-AEA9-4002-AD28-58F83A704F61}" type="parTrans" cxnId="{08EA3BDB-AA04-4BE7-B951-340E7C36AED9}">
      <dgm:prSet/>
      <dgm:spPr/>
    </dgm:pt>
    <dgm:pt modelId="{0FD3EE77-760A-4EF8-AF02-E2FB237B0811}" type="sibTrans" cxnId="{08EA3BDB-AA04-4BE7-B951-340E7C36AED9}">
      <dgm:prSet/>
      <dgm:spPr/>
    </dgm:pt>
    <dgm:pt modelId="{426317E1-7935-4887-B2E0-A3D2FF895CF8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savoir (50%)</a:t>
          </a:r>
          <a:endParaRPr lang="fr-FR" baseline="0" dirty="0" smtClean="0">
            <a:solidFill>
              <a:schemeClr val="tx1"/>
            </a:solidFill>
          </a:endParaRPr>
        </a:p>
      </dgm:t>
    </dgm:pt>
    <dgm:pt modelId="{7B8914D6-4B84-4A1D-BA42-00F837279590}" type="parTrans" cxnId="{90A212B9-B4D8-4339-8AAE-4238EE35C93D}">
      <dgm:prSet/>
      <dgm:spPr/>
    </dgm:pt>
    <dgm:pt modelId="{8BCC04A3-128D-4FF8-9950-515070A12302}" type="sibTrans" cxnId="{90A212B9-B4D8-4339-8AAE-4238EE35C93D}">
      <dgm:prSet/>
      <dgm:spPr/>
    </dgm:pt>
    <dgm:pt modelId="{D751D64F-7849-496C-A1BD-A64B071FBCDB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développer des capacités d’analyse et le sens critique (18%)</a:t>
          </a:r>
          <a:endParaRPr lang="fr-FR" dirty="0">
            <a:solidFill>
              <a:schemeClr val="tx1"/>
            </a:solidFill>
          </a:endParaRPr>
        </a:p>
      </dgm:t>
    </dgm:pt>
    <dgm:pt modelId="{8AF704FD-1509-46E9-A975-A0B14E58366D}" type="parTrans" cxnId="{B6EC7420-7E67-4C4F-89BF-68D7F8A2292B}">
      <dgm:prSet/>
      <dgm:spPr/>
    </dgm:pt>
    <dgm:pt modelId="{58C27749-9FC7-42AB-AD75-D960FE440134}" type="sibTrans" cxnId="{B6EC7420-7E67-4C4F-89BF-68D7F8A2292B}">
      <dgm:prSet/>
      <dgm:spPr/>
    </dgm:pt>
    <dgm:pt modelId="{2C04FD5C-1E9B-4193-8AF3-D2A70830E5F6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dirty="0">
            <a:solidFill>
              <a:schemeClr val="tx1"/>
            </a:solidFill>
          </a:endParaRPr>
        </a:p>
      </dgm:t>
    </dgm:pt>
    <dgm:pt modelId="{A3CAC0E9-7C6B-46FE-B24D-E77BCD661D0B}" type="parTrans" cxnId="{5BF56F1D-2603-494E-A292-6AAEA631EA57}">
      <dgm:prSet/>
      <dgm:spPr/>
    </dgm:pt>
    <dgm:pt modelId="{B2EE998E-8E27-45DF-A6A3-F2CEA58FABCE}" type="sibTrans" cxnId="{5BF56F1D-2603-494E-A292-6AAEA631EA57}">
      <dgm:prSet/>
      <dgm:spPr/>
    </dgm:pt>
    <dgm:pt modelId="{014D26C5-0DDD-40DD-91C2-7837CC4ACB5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l’intérêt pour la discipline (19%)</a:t>
          </a:r>
          <a:endParaRPr lang="fr-FR" dirty="0"/>
        </a:p>
      </dgm:t>
    </dgm:pt>
    <dgm:pt modelId="{92A96A99-62A3-49AB-BDF2-EFCB24CFD94D}" type="parTrans" cxnId="{4DC46C50-D5A2-4CAC-8BAB-D40C8393E231}">
      <dgm:prSet/>
      <dgm:spPr/>
    </dgm:pt>
    <dgm:pt modelId="{320D351A-6338-4D84-B9FD-AE987480A1A5}" type="sibTrans" cxnId="{4DC46C50-D5A2-4CAC-8BAB-D40C8393E231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7D8C75D8-D885-4E97-90E8-C27B316F3E51}" type="presOf" srcId="{426317E1-7935-4887-B2E0-A3D2FF895CF8}" destId="{E2D4D233-7564-49A0-8EDD-DC2CD80526EB}" srcOrd="0" destOrd="1" presId="urn:microsoft.com/office/officeart/2005/8/layout/vList5"/>
    <dgm:cxn modelId="{D74D544C-5C59-4283-A499-FBDE92707054}" srcId="{4BD4AF6E-DD80-46A5-8A2C-4506A3647C89}" destId="{AF83A6BB-8740-4467-A8E1-77DD1BAD5602}" srcOrd="3" destOrd="0" parTransId="{39C6EA7E-CCB5-45A6-B40D-2CA6CF4F2873}" sibTransId="{A77130A9-917B-4A03-96E6-47FD6E08C988}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715DE74D-2510-426C-A830-82105510993D}" srcId="{02651DC6-2737-45E2-8520-9D9D780501BD}" destId="{8C550B94-74FE-4F53-BAED-AFE5589112CD}" srcOrd="3" destOrd="0" parTransId="{6F5F952E-DE03-4260-BC89-D194233933DF}" sibTransId="{B82171C0-AC9D-420D-A513-81700BA215A6}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18255A1A-8128-411B-8D23-C828618DF035}" type="presOf" srcId="{D751D64F-7849-496C-A1BD-A64B071FBCDB}" destId="{A6723134-DB7F-4244-A7F5-DD68258B3C8C}" srcOrd="0" destOrd="3" presId="urn:microsoft.com/office/officeart/2005/8/layout/vList5"/>
    <dgm:cxn modelId="{E8B4C593-10EF-4591-B4B0-6870DC296019}" type="presOf" srcId="{014D26C5-0DDD-40DD-91C2-7837CC4ACB54}" destId="{50280043-6F05-48F6-B393-3A364DC4C2EB}" srcOrd="0" destOrd="2" presId="urn:microsoft.com/office/officeart/2005/8/layout/vList5"/>
    <dgm:cxn modelId="{90A212B9-B4D8-4339-8AAE-4238EE35C93D}" srcId="{02651DC6-2737-45E2-8520-9D9D780501BD}" destId="{426317E1-7935-4887-B2E0-A3D2FF895CF8}" srcOrd="1" destOrd="0" parTransId="{7B8914D6-4B84-4A1D-BA42-00F837279590}" sibTransId="{8BCC04A3-128D-4FF8-9950-515070A12302}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4DC46C50-D5A2-4CAC-8BAB-D40C8393E231}" srcId="{4BD4AF6E-DD80-46A5-8A2C-4506A3647C89}" destId="{014D26C5-0DDD-40DD-91C2-7837CC4ACB54}" srcOrd="2" destOrd="0" parTransId="{92A96A99-62A3-49AB-BDF2-EFCB24CFD94D}" sibTransId="{320D351A-6338-4D84-B9FD-AE987480A1A5}"/>
    <dgm:cxn modelId="{64602A52-6EBE-4515-B270-2D415B4BD6EC}" srcId="{E6C4EC9C-003D-4CF2-998E-5BB0C2615DBC}" destId="{38B9D761-02B5-4AC4-9C26-A7B8DD4DA577}" srcOrd="1" destOrd="0" parTransId="{E3FADDDF-BDB7-403D-81B4-ECE3366B3062}" sibTransId="{2E9123C9-53D7-4456-9BB0-36150C7F3C50}"/>
    <dgm:cxn modelId="{DAF5EC84-44C0-45DD-948F-D4194E91D0AB}" type="presOf" srcId="{C8D83450-8E29-4370-95F4-9E3D439F3CBC}" destId="{A6723134-DB7F-4244-A7F5-DD68258B3C8C}" srcOrd="0" destOrd="2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CFB5A4B0-3EE8-4FF2-850E-CB6259EA05BE}" type="presOf" srcId="{796AEA5A-C3DE-42AA-9EEC-D6FD138C0DD3}" destId="{E2D4D233-7564-49A0-8EDD-DC2CD80526EB}" srcOrd="0" destOrd="2" presId="urn:microsoft.com/office/officeart/2005/8/layout/vList5"/>
    <dgm:cxn modelId="{08EA3BDB-AA04-4BE7-B951-340E7C36AED9}" srcId="{02651DC6-2737-45E2-8520-9D9D780501BD}" destId="{796AEA5A-C3DE-42AA-9EEC-D6FD138C0DD3}" srcOrd="2" destOrd="0" parTransId="{4320778A-AEA9-4002-AD28-58F83A704F61}" sibTransId="{0FD3EE77-760A-4EF8-AF02-E2FB237B0811}"/>
    <dgm:cxn modelId="{432A182F-C391-4953-8EBD-EB36211DE08F}" type="presOf" srcId="{2C04FD5C-1E9B-4193-8AF3-D2A70830E5F6}" destId="{A6723134-DB7F-4244-A7F5-DD68258B3C8C}" srcOrd="0" destOrd="4" presId="urn:microsoft.com/office/officeart/2005/8/layout/vList5"/>
    <dgm:cxn modelId="{BCF543B2-B3C6-49F2-8DB9-55D92B860636}" type="presOf" srcId="{9DE68122-EEEC-45B3-82A7-206805A1C584}" destId="{E2D4D233-7564-49A0-8EDD-DC2CD80526EB}" srcOrd="0" destOrd="0" presId="urn:microsoft.com/office/officeart/2005/8/layout/vList5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B6EC7420-7E67-4C4F-89BF-68D7F8A2292B}" srcId="{E6C4EC9C-003D-4CF2-998E-5BB0C2615DBC}" destId="{D751D64F-7849-496C-A1BD-A64B071FBCDB}" srcOrd="3" destOrd="0" parTransId="{8AF704FD-1509-46E9-A975-A0B14E58366D}" sibTransId="{58C27749-9FC7-42AB-AD75-D960FE440134}"/>
    <dgm:cxn modelId="{957E68C9-4349-41C7-8B8E-006A71C5E887}" type="presOf" srcId="{AF83A6BB-8740-4467-A8E1-77DD1BAD5602}" destId="{50280043-6F05-48F6-B393-3A364DC4C2EB}" srcOrd="0" destOrd="3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5BF56F1D-2603-494E-A292-6AAEA631EA57}" srcId="{E6C4EC9C-003D-4CF2-998E-5BB0C2615DBC}" destId="{2C04FD5C-1E9B-4193-8AF3-D2A70830E5F6}" srcOrd="4" destOrd="0" parTransId="{A3CAC0E9-7C6B-46FE-B24D-E77BCD661D0B}" sibTransId="{B2EE998E-8E27-45DF-A6A3-F2CEA58FABCE}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A0BEE812-0829-4FCC-ADA6-AAAB0A9A17B4}" type="presOf" srcId="{38B9D761-02B5-4AC4-9C26-A7B8DD4DA577}" destId="{A6723134-DB7F-4244-A7F5-DD68258B3C8C}" srcOrd="0" destOrd="1" presId="urn:microsoft.com/office/officeart/2005/8/layout/vList5"/>
    <dgm:cxn modelId="{70A15CF8-F19B-44DC-86FB-D1DCE7929CF5}" srcId="{02651DC6-2737-45E2-8520-9D9D780501BD}" destId="{8C2B1A60-746A-4F92-AAC8-E965A0A8DF8D}" srcOrd="4" destOrd="0" parTransId="{F724B4E3-C8EF-4696-B6D1-F68A8920E8C6}" sibTransId="{C2197C5F-E197-45CC-B564-6356253E4E5F}"/>
    <dgm:cxn modelId="{D576F108-2FE3-4534-B4A6-38036D22CE3C}" type="presOf" srcId="{E68695E6-7F68-4F8E-9236-C2AE74143A77}" destId="{A6723134-DB7F-4244-A7F5-DD68258B3C8C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E1AAD047-FF76-42EB-9B3C-5715A70289AF}" type="presOf" srcId="{8C2B1A60-746A-4F92-AAC8-E965A0A8DF8D}" destId="{E2D4D233-7564-49A0-8EDD-DC2CD80526EB}" srcOrd="0" destOrd="4" presId="urn:microsoft.com/office/officeart/2005/8/layout/vList5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463602B6-A08F-4BF0-9A42-EBD62784C67C}" type="presOf" srcId="{8C550B94-74FE-4F53-BAED-AFE5589112CD}" destId="{E2D4D233-7564-49A0-8EDD-DC2CD80526EB}" srcOrd="0" destOrd="3" presId="urn:microsoft.com/office/officeart/2005/8/layout/vList5"/>
    <dgm:cxn modelId="{C5017223-1BAD-4920-9F0D-5302E1F3BF81}" srcId="{E6C4EC9C-003D-4CF2-998E-5BB0C2615DBC}" destId="{C8D83450-8E29-4370-95F4-9E3D439F3CBC}" srcOrd="2" destOrd="0" parTransId="{D6427EAB-6A49-45CC-A550-D6BCF584196D}" sibTransId="{9D6E97AF-8001-446B-A0A5-DDE9530C36F9}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38% sont satisfaits de l’accueil et de l’accompagnement dont ils ont 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37% envisagent d’adhérer à une association étudiante, 23% veulent assister aux spectacles de la Fabrique culturelle.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050" dirty="0" smtClean="0"/>
            <a:t>78% se </a:t>
          </a:r>
          <a:r>
            <a:rPr lang="fr-FR" sz="1050" smtClean="0"/>
            <a:t>sont informés </a:t>
          </a:r>
          <a:r>
            <a:rPr lang="fr-FR" sz="1050" dirty="0" smtClean="0"/>
            <a:t>sur leurs études et sur l’UTM</a:t>
          </a:r>
          <a:endParaRPr lang="fr-FR" sz="7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D13FEB3A-6292-40C0-B28C-F372D5294D7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050" dirty="0" smtClean="0"/>
            <a:t>17% sont allés au salon </a:t>
          </a:r>
          <a:r>
            <a:rPr lang="fr-FR" sz="1050" dirty="0" err="1" smtClean="0"/>
            <a:t>Infosup</a:t>
          </a:r>
          <a:r>
            <a:rPr lang="fr-FR" sz="1050" dirty="0" smtClean="0"/>
            <a:t>.</a:t>
          </a:r>
          <a:endParaRPr lang="fr-FR" sz="1050" dirty="0"/>
        </a:p>
      </dgm:t>
    </dgm:pt>
    <dgm:pt modelId="{ED53339F-7D65-427C-BDBF-ACCB054D28E1}" type="parTrans" cxnId="{7E205D4D-440D-4154-A95C-DDF811A5D50F}">
      <dgm:prSet/>
      <dgm:spPr/>
      <dgm:t>
        <a:bodyPr/>
        <a:lstStyle/>
        <a:p>
          <a:endParaRPr lang="fr-FR"/>
        </a:p>
      </dgm:t>
    </dgm:pt>
    <dgm:pt modelId="{7CCBE6DD-2D12-46D2-9FAA-BC869DA12C0C}" type="sibTrans" cxnId="{7E205D4D-440D-4154-A95C-DDF811A5D50F}">
      <dgm:prSet/>
      <dgm:spPr/>
      <dgm:t>
        <a:bodyPr/>
        <a:lstStyle/>
        <a:p>
          <a:endParaRPr lang="fr-FR"/>
        </a:p>
      </dgm:t>
    </dgm:pt>
    <dgm:pt modelId="{A04439B3-D17C-4126-BFF8-89403691602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l"/>
          <a:r>
            <a:rPr lang="fr-FR" sz="1050" dirty="0" smtClean="0"/>
            <a:t>12% sont venus à l’UTM lors de la journée « portes ouvertes ».</a:t>
          </a:r>
          <a:endParaRPr lang="fr-FR" sz="1050" dirty="0"/>
        </a:p>
      </dgm:t>
    </dgm:pt>
    <dgm:pt modelId="{65DFED89-1837-4444-BD88-027BCFC545E5}" type="parTrans" cxnId="{D52C00BD-DBCF-4F46-8942-0D0E0155900F}">
      <dgm:prSet/>
      <dgm:spPr/>
      <dgm:t>
        <a:bodyPr/>
        <a:lstStyle/>
        <a:p>
          <a:endParaRPr lang="fr-FR"/>
        </a:p>
      </dgm:t>
    </dgm:pt>
    <dgm:pt modelId="{AE1FB1FD-00EE-4028-8354-D1E25D0C7078}" type="sibTrans" cxnId="{D52C00BD-DBCF-4F46-8942-0D0E0155900F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26% souhaitent participer à des activités organisées par leur département (foyer, théâtre…).</a:t>
          </a:r>
          <a:endParaRPr lang="fr-FR" sz="11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89% pensent 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86% envisagent 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19% des répondants ont bénéficié du dispositif de parrainage. Parmi eux</a:t>
          </a:r>
          <a:r>
            <a:rPr lang="fr-FR" sz="1100" dirty="0" smtClean="0">
              <a:solidFill>
                <a:schemeClr val="tx1"/>
              </a:solidFill>
            </a:rPr>
            <a:t>, 61% ont participé à la visite du campus et 94% jugent ce dispositif satisfaisant et utile.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22D6ADFE-1B63-4EE2-8562-6FA72862E678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L’aide à l’orientation</a:t>
          </a:r>
          <a:endParaRPr lang="fr-FR" sz="2400" dirty="0"/>
        </a:p>
      </dgm:t>
    </dgm:pt>
    <dgm:pt modelId="{8BB36D1C-A300-438A-A10B-83FF9EBCA9F7}" type="parTrans" cxnId="{D1776DC6-D400-48C5-8F19-B8D15CB0CFF5}">
      <dgm:prSet/>
      <dgm:spPr/>
      <dgm:t>
        <a:bodyPr/>
        <a:lstStyle/>
        <a:p>
          <a:endParaRPr lang="fr-FR"/>
        </a:p>
      </dgm:t>
    </dgm:pt>
    <dgm:pt modelId="{997C5AAF-BB50-492A-A650-1B9E6F592170}" type="sibTrans" cxnId="{D1776DC6-D400-48C5-8F19-B8D15CB0CFF5}">
      <dgm:prSet/>
      <dgm:spPr/>
      <dgm:t>
        <a:bodyPr/>
        <a:lstStyle/>
        <a:p>
          <a:endParaRPr lang="fr-FR"/>
        </a:p>
      </dgm:t>
    </dgm:pt>
    <dgm:pt modelId="{D4C44551-EFF4-41D0-AA4E-EF5877307BC6}">
      <dgm:prSet custT="1"/>
      <dgm:spPr/>
      <dgm:t>
        <a:bodyPr/>
        <a:lstStyle/>
        <a:p>
          <a:pPr algn="just"/>
          <a:r>
            <a:rPr lang="fr-FR" sz="1100" dirty="0" smtClean="0"/>
            <a:t>10% des répondants déclarent </a:t>
          </a:r>
          <a:r>
            <a:rPr lang="fr-FR" sz="1100" smtClean="0"/>
            <a:t>avoir bénéficié </a:t>
          </a:r>
          <a:r>
            <a:rPr lang="fr-FR" sz="1100" dirty="0" smtClean="0"/>
            <a:t>de conseils sur le choix de la discipline.</a:t>
          </a:r>
          <a:endParaRPr lang="fr-FR" sz="1100" dirty="0"/>
        </a:p>
      </dgm:t>
    </dgm:pt>
    <dgm:pt modelId="{F01743B4-7505-4EBC-99AC-1FBFD72452CB}" type="parTrans" cxnId="{20C10900-A909-45F0-9F08-5313C3BC11B8}">
      <dgm:prSet/>
      <dgm:spPr/>
      <dgm:t>
        <a:bodyPr/>
        <a:lstStyle/>
        <a:p>
          <a:endParaRPr lang="fr-FR"/>
        </a:p>
      </dgm:t>
    </dgm:pt>
    <dgm:pt modelId="{98F09A20-56BF-4689-BF51-97ACBB345EAE}" type="sibTrans" cxnId="{20C10900-A909-45F0-9F08-5313C3BC11B8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050" dirty="0" smtClean="0"/>
            <a:t>33% ont assisté une journée  de découverte de l’UTM lorsqu’ils étaient en première.</a:t>
          </a:r>
          <a:endParaRPr lang="fr-FR" sz="105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1BE99703-C52E-4659-923C-4E12012D1857}">
      <dgm:prSet custT="1"/>
      <dgm:spPr/>
      <dgm:t>
        <a:bodyPr/>
        <a:lstStyle/>
        <a:p>
          <a:pPr algn="just"/>
          <a:endParaRPr lang="fr-FR" sz="1100" dirty="0"/>
        </a:p>
      </dgm:t>
    </dgm:pt>
    <dgm:pt modelId="{1D623665-57F4-4833-93C7-692CB7FBFD6F}" type="parTrans" cxnId="{3902F810-D727-4C6B-A6CB-0E1DF23960EE}">
      <dgm:prSet/>
      <dgm:spPr/>
      <dgm:t>
        <a:bodyPr/>
        <a:lstStyle/>
        <a:p>
          <a:endParaRPr lang="fr-FR"/>
        </a:p>
      </dgm:t>
    </dgm:pt>
    <dgm:pt modelId="{BCA05883-2499-4CFE-8F58-8747D1188F49}" type="sibTrans" cxnId="{3902F810-D727-4C6B-A6CB-0E1DF23960EE}">
      <dgm:prSet/>
      <dgm:spPr/>
      <dgm:t>
        <a:bodyPr/>
        <a:lstStyle/>
        <a:p>
          <a:endParaRPr lang="fr-FR"/>
        </a:p>
      </dgm:t>
    </dgm:pt>
    <dgm:pt modelId="{34BF6C00-E95C-44FE-9AFA-6911DCAE4E7D}">
      <dgm:prSet custT="1"/>
      <dgm:spPr/>
      <dgm:t>
        <a:bodyPr/>
        <a:lstStyle/>
        <a:p>
          <a:pPr algn="just"/>
          <a:r>
            <a:rPr lang="fr-FR" sz="1100" dirty="0" smtClean="0"/>
            <a:t>Parmi eux, tous ont tenu compte des conseils d’orientation donnés dans le cadre de l’orientation active.</a:t>
          </a:r>
          <a:endParaRPr lang="fr-FR" sz="1100" dirty="0"/>
        </a:p>
      </dgm:t>
    </dgm:pt>
    <dgm:pt modelId="{DD81BBBB-54DC-4094-A940-4E389A8783D1}" type="parTrans" cxnId="{E567184E-F72F-4942-91F6-320B6F749A72}">
      <dgm:prSet/>
      <dgm:spPr/>
      <dgm:t>
        <a:bodyPr/>
        <a:lstStyle/>
        <a:p>
          <a:endParaRPr lang="fr-FR"/>
        </a:p>
      </dgm:t>
    </dgm:pt>
    <dgm:pt modelId="{6AB956AD-3F3F-4422-8C13-6D2472A96D79}" type="sibTrans" cxnId="{E567184E-F72F-4942-91F6-320B6F749A72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76% ont 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CA0C2DDE-1E0D-4A82-A27F-970B88ACE17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050" dirty="0" smtClean="0"/>
            <a:t>59% des étudiants répondants ont consulté le site internet pour se documenter sur la formation et les procédures d’inscription.</a:t>
          </a:r>
          <a:endParaRPr lang="fr-FR" sz="700" dirty="0"/>
        </a:p>
      </dgm:t>
    </dgm:pt>
    <dgm:pt modelId="{4B7FDCF5-788E-4697-9004-B095FB3D83BF}" type="parTrans" cxnId="{3888A575-E3B8-47FA-8C3C-4FA659FBB284}">
      <dgm:prSet/>
      <dgm:spPr/>
      <dgm:t>
        <a:bodyPr/>
        <a:lstStyle/>
        <a:p>
          <a:endParaRPr lang="fr-FR"/>
        </a:p>
      </dgm:t>
    </dgm:pt>
    <dgm:pt modelId="{846E3F51-821E-473E-9C39-BAF888C6FD85}" type="sibTrans" cxnId="{3888A575-E3B8-47FA-8C3C-4FA659FBB284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4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4" custScaleY="1361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4" custScaleY="183019" custLinFactNeighborX="-2487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4" custScaleX="93844" custScaleY="131577" custLinFactNeighborX="1474" custLinFactNeighborY="271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4" custScaleY="176517" custLinFactNeighborX="3669" custLinFactNeighborY="94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AA96-7831-48E6-A23F-0827EAEF28DD}" type="pres">
      <dgm:prSet presAssocID="{07259874-C583-4D13-B44C-546C7FFD9F95}" presName="sp" presStyleCnt="0"/>
      <dgm:spPr/>
    </dgm:pt>
    <dgm:pt modelId="{7AE7E090-FD87-417B-B986-0EAC9D406A3F}" type="pres">
      <dgm:prSet presAssocID="{22D6ADFE-1B63-4EE2-8562-6FA72862E678}" presName="linNode" presStyleCnt="0"/>
      <dgm:spPr/>
    </dgm:pt>
    <dgm:pt modelId="{F49B9222-0EC8-4BE7-8634-2BC82E562347}" type="pres">
      <dgm:prSet presAssocID="{22D6ADFE-1B63-4EE2-8562-6FA72862E678}" presName="parentText" presStyleLbl="node1" presStyleIdx="3" presStyleCnt="4" custScaleY="10203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B1ECE-07E9-4254-A025-1B430ECCE2DB}" type="pres">
      <dgm:prSet presAssocID="{22D6ADFE-1B63-4EE2-8562-6FA72862E678}" presName="descendantText" presStyleLbl="alignAccFollowNode1" presStyleIdx="3" presStyleCnt="4" custScaleY="10464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BA0F52E-797B-44A5-BE16-804CE0D18FDB}" type="presOf" srcId="{1BE99703-C52E-4659-923C-4E12012D1857}" destId="{300B1ECE-07E9-4254-A025-1B430ECCE2DB}" srcOrd="0" destOrd="2" presId="urn:microsoft.com/office/officeart/2005/8/layout/vList5"/>
    <dgm:cxn modelId="{ED8D0530-2849-46FE-8B21-0A6023B161DF}" type="presOf" srcId="{2CFD3B3C-DCDF-4CF3-AF2C-D4ED3DADCFBA}" destId="{E2D4D233-7564-49A0-8EDD-DC2CD80526EB}" srcOrd="0" destOrd="1" presId="urn:microsoft.com/office/officeart/2005/8/layout/vList5"/>
    <dgm:cxn modelId="{D1776DC6-D400-48C5-8F19-B8D15CB0CFF5}" srcId="{6F045978-85B7-4200-8AD6-E8563ADD98CD}" destId="{22D6ADFE-1B63-4EE2-8562-6FA72862E678}" srcOrd="3" destOrd="0" parTransId="{8BB36D1C-A300-438A-A10B-83FF9EBCA9F7}" sibTransId="{997C5AAF-BB50-492A-A650-1B9E6F592170}"/>
    <dgm:cxn modelId="{9EE2BF8E-0633-4554-9BEA-67049D67F15D}" type="presOf" srcId="{D4C44551-EFF4-41D0-AA4E-EF5877307BC6}" destId="{300B1ECE-07E9-4254-A025-1B430ECCE2DB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3888A575-E3B8-47FA-8C3C-4FA659FBB284}" srcId="{4BD4AF6E-DD80-46A5-8A2C-4506A3647C89}" destId="{CA0C2DDE-1E0D-4A82-A27F-970B88ACE174}" srcOrd="1" destOrd="0" parTransId="{4B7FDCF5-788E-4697-9004-B095FB3D83BF}" sibTransId="{846E3F51-821E-473E-9C39-BAF888C6FD85}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2291B268-899B-4844-9470-E15FAE341F11}" srcId="{02651DC6-2737-45E2-8520-9D9D780501BD}" destId="{2CFD3B3C-DCDF-4CF3-AF2C-D4ED3DADCFBA}" srcOrd="1" destOrd="0" parTransId="{0D78980E-67D1-4229-8422-5CFB5D470A34}" sibTransId="{17AD3749-539E-4042-8175-F9BB220BF3E9}"/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2220FB87-A037-4E87-B347-1EC07E08EF5A}" srcId="{E6C4EC9C-003D-4CF2-998E-5BB0C2615DBC}" destId="{893C8FE0-C831-40A7-99C6-6A79E8EA9E64}" srcOrd="4" destOrd="0" parTransId="{A65662B0-99EF-4439-8604-4A9FD7F86C60}" sibTransId="{BBC0845B-5BC3-4AB7-BC12-291B5103E86C}"/>
    <dgm:cxn modelId="{20C10900-A909-45F0-9F08-5313C3BC11B8}" srcId="{22D6ADFE-1B63-4EE2-8562-6FA72862E678}" destId="{D4C44551-EFF4-41D0-AA4E-EF5877307BC6}" srcOrd="0" destOrd="0" parTransId="{F01743B4-7505-4EBC-99AC-1FBFD72452CB}" sibTransId="{98F09A20-56BF-4689-BF51-97ACBB345EAE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7E205D4D-440D-4154-A95C-DDF811A5D50F}" srcId="{4BD4AF6E-DD80-46A5-8A2C-4506A3647C89}" destId="{D13FEB3A-6292-40C0-B28C-F372D5294D74}" srcOrd="3" destOrd="0" parTransId="{ED53339F-7D65-427C-BDBF-ACCB054D28E1}" sibTransId="{7CCBE6DD-2D12-46D2-9FAA-BC869DA12C0C}"/>
    <dgm:cxn modelId="{F971002D-03DA-4A53-8292-38B30D0F31BC}" srcId="{4BD4AF6E-DD80-46A5-8A2C-4506A3647C89}" destId="{3F9DBDAD-A3D8-4758-9552-9BD6516BC4C2}" srcOrd="2" destOrd="0" parTransId="{D1C61518-F556-452A-BED0-D5662B71FE28}" sibTransId="{D29302A9-6B4D-46F5-89EB-957BBF0B2898}"/>
    <dgm:cxn modelId="{E567184E-F72F-4942-91F6-320B6F749A72}" srcId="{22D6ADFE-1B63-4EE2-8562-6FA72862E678}" destId="{34BF6C00-E95C-44FE-9AFA-6911DCAE4E7D}" srcOrd="1" destOrd="0" parTransId="{DD81BBBB-54DC-4094-A940-4E389A8783D1}" sibTransId="{6AB956AD-3F3F-4422-8C13-6D2472A96D79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6CE3C444-5A41-4585-BC57-4AD1992DFCA7}" type="presOf" srcId="{22D6ADFE-1B63-4EE2-8562-6FA72862E678}" destId="{F49B9222-0EC8-4BE7-8634-2BC82E562347}" srcOrd="0" destOrd="0" presId="urn:microsoft.com/office/officeart/2005/8/layout/vList5"/>
    <dgm:cxn modelId="{595D09C2-41F4-4364-80BF-40B7EB4B59C3}" type="presOf" srcId="{D2AAF450-1E97-4AF4-A1BD-2A32BCA661B5}" destId="{A6723134-DB7F-4244-A7F5-DD68258B3C8C}" srcOrd="0" destOrd="3" presId="urn:microsoft.com/office/officeart/2005/8/layout/vList5"/>
    <dgm:cxn modelId="{E45A6F9A-8944-4231-91CB-F2E1FB2AC074}" type="presOf" srcId="{D13FEB3A-6292-40C0-B28C-F372D5294D74}" destId="{50280043-6F05-48F6-B393-3A364DC4C2EB}" srcOrd="0" destOrd="3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3902F810-D727-4C6B-A6CB-0E1DF23960EE}" srcId="{22D6ADFE-1B63-4EE2-8562-6FA72862E678}" destId="{1BE99703-C52E-4659-923C-4E12012D1857}" srcOrd="2" destOrd="0" parTransId="{1D623665-57F4-4833-93C7-692CB7FBFD6F}" sibTransId="{BCA05883-2499-4CFE-8F58-8747D1188F49}"/>
    <dgm:cxn modelId="{9E38E478-58C8-450D-804B-1C1FA37BB89D}" srcId="{E6C4EC9C-003D-4CF2-998E-5BB0C2615DBC}" destId="{377BF0AA-B0C6-4B2B-B142-E9299B669902}" srcOrd="1" destOrd="0" parTransId="{80FCD2CC-BDE5-4722-8CA3-A532BA39E752}" sibTransId="{F2C92F69-AD88-40F4-9CF8-521B2BAF88FB}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9807B7F5-EC72-4931-88CE-3F8E1B381AC6}" type="presOf" srcId="{34BF6C00-E95C-44FE-9AFA-6911DCAE4E7D}" destId="{300B1ECE-07E9-4254-A025-1B430ECCE2DB}" srcOrd="0" destOrd="1" presId="urn:microsoft.com/office/officeart/2005/8/layout/vList5"/>
    <dgm:cxn modelId="{CE3F2AC1-3446-4ED8-9219-7895E9F5FAFD}" type="presOf" srcId="{CA0C2DDE-1E0D-4A82-A27F-970B88ACE174}" destId="{50280043-6F05-48F6-B393-3A364DC4C2EB}" srcOrd="0" destOrd="1" presId="urn:microsoft.com/office/officeart/2005/8/layout/vList5"/>
    <dgm:cxn modelId="{D010D706-1D21-40A1-9AD3-3AD0B93183FB}" type="presOf" srcId="{A04439B3-D17C-4126-BFF8-894036916021}" destId="{50280043-6F05-48F6-B393-3A364DC4C2EB}" srcOrd="0" destOrd="4" presId="urn:microsoft.com/office/officeart/2005/8/layout/vList5"/>
    <dgm:cxn modelId="{D52C00BD-DBCF-4F46-8942-0D0E0155900F}" srcId="{4BD4AF6E-DD80-46A5-8A2C-4506A3647C89}" destId="{A04439B3-D17C-4126-BFF8-894036916021}" srcOrd="4" destOrd="0" parTransId="{65DFED89-1837-4444-BD88-027BCFC545E5}" sibTransId="{AE1FB1FD-00EE-4028-8354-D1E25D0C7078}"/>
    <dgm:cxn modelId="{93C60DAB-355A-4776-A8D5-12807C45EE43}" type="presOf" srcId="{893C8FE0-C831-40A7-99C6-6A79E8EA9E64}" destId="{A6723134-DB7F-4244-A7F5-DD68258B3C8C}" srcOrd="0" destOrd="4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3CF97135-F7BB-4EAB-AFC9-AC0997B63EF1}" srcId="{E6C4EC9C-003D-4CF2-998E-5BB0C2615DBC}" destId="{D2AAF450-1E97-4AF4-A1BD-2A32BCA661B5}" srcOrd="3" destOrd="0" parTransId="{DF371FE1-22E9-4E16-AAA4-EAF9571C0D82}" sibTransId="{663EFFD2-5F85-4C40-BEE0-425EFE3C902E}"/>
    <dgm:cxn modelId="{B5979939-FA5F-46BA-AEDD-7B4F3F8D3E27}" type="presOf" srcId="{377BF0AA-B0C6-4B2B-B142-E9299B669902}" destId="{A6723134-DB7F-4244-A7F5-DD68258B3C8C}" srcOrd="0" destOrd="1" presId="urn:microsoft.com/office/officeart/2005/8/layout/vList5"/>
    <dgm:cxn modelId="{2E7F1296-91FE-45D3-8AFE-1889257D88DC}" type="presOf" srcId="{3F9DBDAD-A3D8-4758-9552-9BD6516BC4C2}" destId="{50280043-6F05-48F6-B393-3A364DC4C2EB}" srcOrd="0" destOrd="2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  <dgm:cxn modelId="{AC70152B-EC37-4E50-8837-EA794E2109C8}" type="presParOf" srcId="{D97A59DA-96EB-4C12-88AF-5281C0EE5795}" destId="{A463AA96-7831-48E6-A23F-0827EAEF28DD}" srcOrd="5" destOrd="0" presId="urn:microsoft.com/office/officeart/2005/8/layout/vList5"/>
    <dgm:cxn modelId="{20F5F7A2-D71A-4B90-B8EB-2FAAF9C2135D}" type="presParOf" srcId="{D97A59DA-96EB-4C12-88AF-5281C0EE5795}" destId="{7AE7E090-FD87-417B-B986-0EAC9D406A3F}" srcOrd="6" destOrd="0" presId="urn:microsoft.com/office/officeart/2005/8/layout/vList5"/>
    <dgm:cxn modelId="{923B1C99-6F9C-40D3-91F2-C8801DE1D9D1}" type="presParOf" srcId="{7AE7E090-FD87-417B-B986-0EAC9D406A3F}" destId="{F49B9222-0EC8-4BE7-8634-2BC82E562347}" srcOrd="0" destOrd="0" presId="urn:microsoft.com/office/officeart/2005/8/layout/vList5"/>
    <dgm:cxn modelId="{394D063E-4F1F-4E42-A7ED-7FCFAB22E63F}" type="presParOf" srcId="{7AE7E090-FD87-417B-B986-0EAC9D406A3F}" destId="{300B1ECE-07E9-4254-A025-1B430ECCE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total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23 541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33%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67%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5 950 étudiants inscrits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/>
            <a:t>en L1 soit 25% de l’effectif total</a:t>
          </a:r>
          <a:endParaRPr lang="fr-FR" sz="12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chemeClr val="bg1"/>
              </a:solidFill>
            </a:rPr>
            <a:t>Effectif UFR HAA 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3 106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962 étudiants inscrits en L1 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36%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64%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Âge moyen : 20 ans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54% de bacheliers</a:t>
          </a:r>
          <a:endParaRPr lang="fr-FR" sz="1200" kern="1200" dirty="0"/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département Histoire de l’Art et Archéologie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 760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313 étudiants inscrits en L1: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26%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74%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49589" y="-1797390"/>
          <a:ext cx="127881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46% se sont informés sur les débouchés de la discipline ou du domaine.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41% ont 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26%  des répondants, la discipline est utile pour réaliser leur projet professionnel.</a:t>
          </a:r>
          <a:endParaRPr lang="fr-FR" sz="1400" kern="1200" dirty="0"/>
        </a:p>
      </dsp:txBody>
      <dsp:txXfrm rot="5400000">
        <a:off x="4549589" y="-1797390"/>
        <a:ext cx="1278810" cy="4880252"/>
      </dsp:txXfrm>
    </dsp:sp>
    <dsp:sp modelId="{ED65357B-54B3-4C7F-B6A9-EDFB8B5312AA}">
      <dsp:nvSpPr>
        <dsp:cNvPr id="0" name=""/>
        <dsp:cNvSpPr/>
      </dsp:nvSpPr>
      <dsp:spPr>
        <a:xfrm>
          <a:off x="3726" y="1"/>
          <a:ext cx="2745141" cy="12854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1"/>
        <a:ext cx="2745141" cy="1285470"/>
      </dsp:txXfrm>
    </dsp:sp>
    <dsp:sp modelId="{A6723134-DB7F-4244-A7F5-DD68258B3C8C}">
      <dsp:nvSpPr>
        <dsp:cNvPr id="0" name=""/>
        <dsp:cNvSpPr/>
      </dsp:nvSpPr>
      <dsp:spPr>
        <a:xfrm rot="5400000">
          <a:off x="4319291" y="1499357"/>
          <a:ext cx="174686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81% des répondants, 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15% estiment avoir des aptitudes dans la discipline choisie.</a:t>
          </a:r>
          <a:endParaRPr lang="fr-FR" sz="1400" kern="1200" dirty="0"/>
        </a:p>
      </dsp:txBody>
      <dsp:txXfrm rot="5400000">
        <a:off x="4319291" y="1499357"/>
        <a:ext cx="1746860" cy="4880252"/>
      </dsp:txXfrm>
    </dsp:sp>
    <dsp:sp modelId="{8E1C7C36-B28E-463E-9B7C-CBD4F4A7DFE7}">
      <dsp:nvSpPr>
        <dsp:cNvPr id="0" name=""/>
        <dsp:cNvSpPr/>
      </dsp:nvSpPr>
      <dsp:spPr>
        <a:xfrm>
          <a:off x="3726" y="3046709"/>
          <a:ext cx="2745141" cy="177782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3046709"/>
        <a:ext cx="2745141" cy="1777826"/>
      </dsp:txXfrm>
    </dsp:sp>
    <dsp:sp modelId="{50280043-6F05-48F6-B393-3A364DC4C2EB}">
      <dsp:nvSpPr>
        <dsp:cNvPr id="0" name=""/>
        <dsp:cNvSpPr/>
      </dsp:nvSpPr>
      <dsp:spPr>
        <a:xfrm rot="5400000">
          <a:off x="4416482" y="-252159"/>
          <a:ext cx="152734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52% des étudiants répondants 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err="1" smtClean="0"/>
            <a:t>Postbac</a:t>
          </a:r>
          <a:r>
            <a:rPr lang="fr-FR" sz="1400" kern="1200" dirty="0" smtClean="0"/>
            <a:t>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28% des répondants envisagent de suivre un parcours d’études long (master 2).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52% connaissent les poursuites d’études proposées dans leur discipline. </a:t>
          </a:r>
          <a:endParaRPr lang="fr-FR" sz="1400" kern="1200" dirty="0"/>
        </a:p>
      </dsp:txBody>
      <dsp:txXfrm rot="5400000">
        <a:off x="4416482" y="-252159"/>
        <a:ext cx="1527345" cy="4880252"/>
      </dsp:txXfrm>
    </dsp:sp>
    <dsp:sp modelId="{D26BBCC6-3BAD-4683-92E0-56281F08A9CC}">
      <dsp:nvSpPr>
        <dsp:cNvPr id="0" name=""/>
        <dsp:cNvSpPr/>
      </dsp:nvSpPr>
      <dsp:spPr>
        <a:xfrm>
          <a:off x="3726" y="1354592"/>
          <a:ext cx="2745141" cy="163826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354592"/>
        <a:ext cx="2745141" cy="163826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d’autonomie  (53%)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>
              <a:solidFill>
                <a:schemeClr val="tx1"/>
              </a:solidFill>
            </a:rPr>
            <a:t>de savoir (50%)</a:t>
          </a:r>
          <a:endParaRPr lang="fr-FR" sz="1300" kern="1200" baseline="0" dirty="0" smtClean="0">
            <a:solidFill>
              <a:schemeClr val="tx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d’apprentissage  (45%)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rencontres  (35%)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culture (35%)</a:t>
          </a:r>
          <a:r>
            <a:rPr lang="fr-FR" sz="1300" kern="1200" baseline="0" dirty="0" smtClean="0">
              <a:noFill/>
            </a:rPr>
            <a:t>%</a:t>
          </a:r>
          <a:endParaRPr lang="fr-FR" sz="1300" kern="1200" dirty="0"/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d’acquérir des savoirs et des savoir-faire (29%)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>
              <a:solidFill>
                <a:schemeClr val="tx1"/>
              </a:solidFill>
            </a:rPr>
            <a:t>de renforcer sa culture générale (32%)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se préparer à un métier (31%) </a:t>
          </a:r>
          <a:endParaRPr lang="fr-FR" sz="1300" kern="1200" dirty="0">
            <a:noFill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développer des capacités d’analyse et le sens critique (18%)</a:t>
          </a:r>
          <a:endParaRPr lang="fr-FR" sz="1300" kern="1200" dirty="0">
            <a:solidFill>
              <a:schemeClr val="tx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300" kern="1200" dirty="0">
            <a:solidFill>
              <a:schemeClr val="tx1"/>
            </a:solidFill>
          </a:endParaRPr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96209" y="1524257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la motivation (71%)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du travail régulier (62%) et de l’assiduité (53%) 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l’intérêt pour la discipline (19%)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du contenu pédagogique des enseignements (17%) et de l’accès aux différentes ressources (17%)</a:t>
          </a:r>
          <a:endParaRPr lang="fr-FR" sz="1300" kern="1200" dirty="0"/>
        </a:p>
      </dsp:txBody>
      <dsp:txXfrm rot="5400000">
        <a:off x="4496209" y="1524257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646817" y="-1896215"/>
          <a:ext cx="1084354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38% sont satisfaits de l’accueil et de l’accompagnement dont ils ont 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19% des répondants ont bénéficié du dispositif de parrainage. Parmi eux</a:t>
          </a:r>
          <a:r>
            <a:rPr lang="fr-FR" sz="1100" kern="1200" dirty="0" smtClean="0">
              <a:solidFill>
                <a:schemeClr val="tx1"/>
              </a:solidFill>
            </a:rPr>
            <a:t>, 61% ont participé à la visite du campus et 94% jugent ce dispositif satisfaisant et utile.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646817" y="-1896215"/>
        <a:ext cx="1084354" cy="4880252"/>
      </dsp:txXfrm>
    </dsp:sp>
    <dsp:sp modelId="{ED65357B-54B3-4C7F-B6A9-EDFB8B5312AA}">
      <dsp:nvSpPr>
        <dsp:cNvPr id="0" name=""/>
        <dsp:cNvSpPr/>
      </dsp:nvSpPr>
      <dsp:spPr>
        <a:xfrm>
          <a:off x="3726" y="2127"/>
          <a:ext cx="2745141" cy="108356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3726" y="2127"/>
        <a:ext cx="2745141" cy="1083565"/>
      </dsp:txXfrm>
    </dsp:sp>
    <dsp:sp modelId="{A6723134-DB7F-4244-A7F5-DD68258B3C8C}">
      <dsp:nvSpPr>
        <dsp:cNvPr id="0" name=""/>
        <dsp:cNvSpPr/>
      </dsp:nvSpPr>
      <dsp:spPr>
        <a:xfrm rot="5400000">
          <a:off x="4327470" y="-497072"/>
          <a:ext cx="1586504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37% envisagent d’adhérer à une association étudiante, 23% veulent assister aux spectacles de la Fabrique culturelle.</a:t>
          </a:r>
          <a:endParaRPr lang="fr-FR" sz="10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26% souhaitent participer à des activités organisées par leur département (foyer, théâtre…).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89% pensent fréquenter la bibliothèque de l’UFR. 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86% envisagent de se rendre régulièrement à la bibliothèque centrale.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76% ont activé leur ENT et messagerie étudiante.</a:t>
          </a:r>
          <a:endParaRPr lang="fr-FR" sz="1100" kern="1200" dirty="0"/>
        </a:p>
      </dsp:txBody>
      <dsp:txXfrm rot="5400000">
        <a:off x="4327470" y="-497072"/>
        <a:ext cx="1586504" cy="4880252"/>
      </dsp:txXfrm>
    </dsp:sp>
    <dsp:sp modelId="{8E1C7C36-B28E-463E-9B7C-CBD4F4A7DFE7}">
      <dsp:nvSpPr>
        <dsp:cNvPr id="0" name=""/>
        <dsp:cNvSpPr/>
      </dsp:nvSpPr>
      <dsp:spPr>
        <a:xfrm>
          <a:off x="3726" y="1195978"/>
          <a:ext cx="2745141" cy="1475079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3726" y="1195978"/>
        <a:ext cx="2745141" cy="1475079"/>
      </dsp:txXfrm>
    </dsp:sp>
    <dsp:sp modelId="{50280043-6F05-48F6-B393-3A364DC4C2EB}">
      <dsp:nvSpPr>
        <dsp:cNvPr id="0" name=""/>
        <dsp:cNvSpPr/>
      </dsp:nvSpPr>
      <dsp:spPr>
        <a:xfrm rot="5400000">
          <a:off x="4355652" y="1187490"/>
          <a:ext cx="1530142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dirty="0" smtClean="0"/>
            <a:t>78% se </a:t>
          </a:r>
          <a:r>
            <a:rPr lang="fr-FR" sz="1050" kern="1200" smtClean="0"/>
            <a:t>sont informés </a:t>
          </a:r>
          <a:r>
            <a:rPr lang="fr-FR" sz="1050" kern="1200" dirty="0" smtClean="0"/>
            <a:t>sur leurs études et sur l’UTM</a:t>
          </a:r>
          <a:endParaRPr lang="fr-FR" sz="700" kern="1200" dirty="0"/>
        </a:p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dirty="0" smtClean="0"/>
            <a:t>59% des étudiants répondants ont consulté le site internet pour se documenter sur la formation et les procédures d’inscription.</a:t>
          </a:r>
          <a:endParaRPr lang="fr-FR" sz="700" kern="1200" dirty="0"/>
        </a:p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dirty="0" smtClean="0"/>
            <a:t>33% ont assisté une journée  de découverte de l’UTM lorsqu’ils étaient en première.</a:t>
          </a:r>
          <a:endParaRPr lang="fr-FR" sz="1050" kern="1200" dirty="0"/>
        </a:p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dirty="0" smtClean="0"/>
            <a:t>17% sont allés au salon </a:t>
          </a:r>
          <a:r>
            <a:rPr lang="fr-FR" sz="1050" kern="1200" dirty="0" err="1" smtClean="0"/>
            <a:t>Infosup</a:t>
          </a:r>
          <a:r>
            <a:rPr lang="fr-FR" sz="1050" kern="1200" dirty="0" smtClean="0"/>
            <a:t>.</a:t>
          </a:r>
          <a:endParaRPr lang="fr-FR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dirty="0" smtClean="0"/>
            <a:t>12% sont venus à l’UTM lors de la journée « portes ouvertes ».</a:t>
          </a:r>
          <a:endParaRPr lang="fr-FR" sz="1050" kern="1200" dirty="0"/>
        </a:p>
      </dsp:txBody>
      <dsp:txXfrm rot="5400000">
        <a:off x="4355652" y="1187490"/>
        <a:ext cx="1530142" cy="4880252"/>
      </dsp:txXfrm>
    </dsp:sp>
    <dsp:sp modelId="{D26BBCC6-3BAD-4683-92E0-56281F08A9CC}">
      <dsp:nvSpPr>
        <dsp:cNvPr id="0" name=""/>
        <dsp:cNvSpPr/>
      </dsp:nvSpPr>
      <dsp:spPr>
        <a:xfrm>
          <a:off x="75661" y="2862544"/>
          <a:ext cx="2576150" cy="1425723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75661" y="2862544"/>
        <a:ext cx="2576150" cy="1425723"/>
      </dsp:txXfrm>
    </dsp:sp>
    <dsp:sp modelId="{300B1ECE-07E9-4254-A025-1B430ECCE2DB}">
      <dsp:nvSpPr>
        <dsp:cNvPr id="0" name=""/>
        <dsp:cNvSpPr/>
      </dsp:nvSpPr>
      <dsp:spPr>
        <a:xfrm rot="5400000">
          <a:off x="4735418" y="2477946"/>
          <a:ext cx="907152" cy="4880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10% des répondants déclarent </a:t>
          </a:r>
          <a:r>
            <a:rPr lang="fr-FR" sz="1100" kern="1200" smtClean="0"/>
            <a:t>avoir bénéficié </a:t>
          </a:r>
          <a:r>
            <a:rPr lang="fr-FR" sz="1100" kern="1200" dirty="0" smtClean="0"/>
            <a:t>de conseils sur le choix de la discipline.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Parmi eux, tous ont tenu compte des conseils d’orientation donnés dans le cadre de l’orientation active.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 rot="5400000">
        <a:off x="4735418" y="2477946"/>
        <a:ext cx="907152" cy="4880252"/>
      </dsp:txXfrm>
    </dsp:sp>
    <dsp:sp modelId="{F49B9222-0EC8-4BE7-8634-2BC82E562347}">
      <dsp:nvSpPr>
        <dsp:cNvPr id="0" name=""/>
        <dsp:cNvSpPr/>
      </dsp:nvSpPr>
      <dsp:spPr>
        <a:xfrm>
          <a:off x="3726" y="4365269"/>
          <a:ext cx="2745141" cy="110560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L’aide à l’orientation</a:t>
          </a:r>
          <a:endParaRPr lang="fr-FR" sz="2400" kern="1200" dirty="0"/>
        </a:p>
      </dsp:txBody>
      <dsp:txXfrm>
        <a:off x="3726" y="4365269"/>
        <a:ext cx="2745141" cy="11056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Histoire de l’art et Archéologie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51818242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888432" cy="518457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Histoire de l’art et Archéologie</a:t>
            </a:r>
            <a:endParaRPr lang="fr-F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313 inscrits </a:t>
            </a:r>
            <a:r>
              <a:rPr lang="fr-FR" sz="1200" dirty="0" smtClean="0"/>
              <a:t>en L1, 94 ont répondu à l’enquête soit un taux de réponse de 30%*.</a:t>
            </a:r>
          </a:p>
          <a:p>
            <a:pPr algn="just"/>
            <a:endParaRPr lang="fr-FR" sz="1050" dirty="0" smtClean="0"/>
          </a:p>
          <a:p>
            <a:pPr algn="just"/>
            <a:r>
              <a:rPr lang="fr-FR" sz="1200" dirty="0" smtClean="0"/>
              <a:t>72/94 répondants </a:t>
            </a:r>
            <a:r>
              <a:rPr lang="fr-FR" sz="1200" dirty="0" smtClean="0"/>
              <a:t>sont des femmes.</a:t>
            </a:r>
          </a:p>
          <a:p>
            <a:pPr algn="just"/>
            <a:endParaRPr lang="fr-FR" sz="900" dirty="0" smtClean="0"/>
          </a:p>
          <a:p>
            <a:pPr algn="just"/>
            <a:r>
              <a:rPr lang="fr-FR" sz="1200" dirty="0" smtClean="0"/>
              <a:t>94 répondants sont titulaires du baccalauréat. </a:t>
            </a:r>
          </a:p>
          <a:p>
            <a:pPr algn="just"/>
            <a:r>
              <a:rPr lang="fr-FR" sz="1200" dirty="0" smtClean="0"/>
              <a:t>64 répondants sont des bacheliers de l’année 2012. </a:t>
            </a:r>
          </a:p>
          <a:p>
            <a:pPr algn="just"/>
            <a:r>
              <a:rPr lang="fr-FR" sz="1200" dirty="0" smtClean="0"/>
              <a:t>67/94 ont obtenu un baccalauréat général, 13 ont </a:t>
            </a:r>
            <a:r>
              <a:rPr lang="fr-FR" sz="1200" dirty="0"/>
              <a:t>un bac </a:t>
            </a:r>
            <a:r>
              <a:rPr lang="fr-FR" sz="1200" dirty="0" smtClean="0"/>
              <a:t>technologique et 14 ont un bac professionnel.</a:t>
            </a:r>
          </a:p>
          <a:p>
            <a:pPr algn="just"/>
            <a:endParaRPr lang="fr-FR" sz="1200" dirty="0" smtClean="0"/>
          </a:p>
          <a:p>
            <a:pPr algn="just"/>
            <a:r>
              <a:rPr lang="fr-FR" sz="1200" dirty="0" smtClean="0"/>
              <a:t>44 ont eu une mention au bac.</a:t>
            </a:r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 smtClean="0"/>
              <a:t>53/94 sont </a:t>
            </a:r>
            <a:r>
              <a:rPr lang="fr-FR" sz="1200" dirty="0" smtClean="0"/>
              <a:t>boursiers.</a:t>
            </a:r>
          </a:p>
          <a:p>
            <a:pPr algn="just"/>
            <a:endParaRPr lang="fr-FR" sz="7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 smtClean="0"/>
              <a:t>11 </a:t>
            </a:r>
            <a:r>
              <a:rPr lang="fr-FR" sz="1200" dirty="0" smtClean="0"/>
              <a:t>exercent une activité salariée pendant leurs études.</a:t>
            </a:r>
          </a:p>
          <a:p>
            <a:pPr algn="just"/>
            <a:endParaRPr lang="fr-FR" sz="6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 En fin de terminale certains envisageaient de s’inscrire :</a:t>
            </a:r>
          </a:p>
          <a:p>
            <a:pPr algn="just">
              <a:buFontTx/>
              <a:buChar char="-"/>
            </a:pPr>
            <a:r>
              <a:rPr lang="fr-FR" sz="1200" dirty="0" smtClean="0"/>
              <a:t>dans une école d’art (27), en BTS (20), dans une autre formation (11), en DUT (2), dans une école des métiers du secteur social (1), en IEP (1).</a:t>
            </a:r>
          </a:p>
          <a:p>
            <a:pPr algn="just">
              <a:buFontTx/>
              <a:buChar char="-"/>
            </a:pPr>
            <a:endParaRPr lang="fr-FR" sz="600" dirty="0" smtClean="0"/>
          </a:p>
          <a:p>
            <a:pPr algn="just"/>
            <a:r>
              <a:rPr lang="fr-FR" sz="500" dirty="0" smtClean="0">
                <a:solidFill>
                  <a:schemeClr val="tx1"/>
                </a:solidFill>
              </a:rPr>
              <a:t>* </a:t>
            </a:r>
            <a:r>
              <a:rPr lang="fr-FR" sz="600" i="1" dirty="0" smtClean="0">
                <a:solidFill>
                  <a:schemeClr val="tx1"/>
                </a:solidFill>
              </a:rPr>
              <a:t>Au regard des effectifs, les données chiffrées ne sont statistiquement pas significatives. Les résultats sont informatifs.</a:t>
            </a:r>
            <a:endParaRPr lang="fr-FR" sz="500" i="1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30521626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02218081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700808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835242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(master).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636912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708920"/>
            <a:ext cx="3960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offrir la possibilité de se préparer à un métier dans le domaine des arts, de l’histoire et de l’archéologie. 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3645024"/>
            <a:ext cx="4392488" cy="1800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427984" y="3861048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40072444"/>
              </p:ext>
            </p:extLst>
          </p:nvPr>
        </p:nvGraphicFramePr>
        <p:xfrm>
          <a:off x="1259632" y="764704"/>
          <a:ext cx="763284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que…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dirty="0" smtClean="0"/>
              <a:t>Pour 52% des répondants, l’UTM représente le premier choix d’études après le bac.</a:t>
            </a:r>
          </a:p>
          <a:p>
            <a:pPr marL="0" indent="0" algn="just">
              <a:buNone/>
            </a:pP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78% des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précis dans 26% des cas. </a:t>
            </a:r>
          </a:p>
          <a:p>
            <a:pPr marL="0" indent="0" algn="just">
              <a:buNone/>
            </a:pPr>
            <a:r>
              <a:rPr lang="fr-FR" sz="1400" dirty="0" smtClean="0"/>
              <a:t>L’accueil et l’accompagnement à la découverte de l’université par un pair ont été jugé satisfaisant et utile par 94% des répondants qui en ont bénéficié.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41% des étudiants interrogés déclarent avoir un projet professionnel précis.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L’université comme révélateur de l’autonomie</a:t>
            </a:r>
          </a:p>
          <a:p>
            <a:pPr marL="0" indent="0" algn="just">
              <a:buNone/>
            </a:pPr>
            <a:r>
              <a:rPr lang="fr-FR" sz="1400" dirty="0" smtClean="0"/>
              <a:t>53% des répondants envisagent l’université comme un lieu révélateur de leur autonomie dans tous les sens du terme. Ils sont 12% à exercer une activité salariée d’environ 20h par semaine pour financer cette </a:t>
            </a:r>
          </a:p>
          <a:p>
            <a:pPr marL="0" indent="0" algn="just">
              <a:buNone/>
            </a:pPr>
            <a:r>
              <a:rPr lang="fr-FR" sz="1400" dirty="0" smtClean="0"/>
              <a:t>autonomie et plus particulièrement leurs études</a:t>
            </a:r>
            <a:r>
              <a:rPr lang="fr-FR" sz="1400" dirty="0" smtClean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fr-FR" sz="1400" dirty="0" smtClean="0">
                <a:solidFill>
                  <a:srgbClr val="FF00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fr-FR" sz="800" dirty="0" smtClean="0"/>
              <a:t>* </a:t>
            </a:r>
            <a:r>
              <a:rPr lang="fr-FR" sz="800" i="1" dirty="0" smtClean="0"/>
              <a:t>Au regard des effectifs, les données chiffrées ne sont statistiquement pas significatives. Les résultats sont informatifs.</a:t>
            </a:r>
          </a:p>
          <a:p>
            <a:pPr marL="0" indent="0" algn="just">
              <a:buNone/>
            </a:pPr>
            <a:endParaRPr lang="fr-FR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1184</Words>
  <Application>Microsoft Office PowerPoint</Application>
  <PresentationFormat>Affichage à l'écran (4:3)</PresentationFormat>
  <Paragraphs>126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35</cp:revision>
  <dcterms:created xsi:type="dcterms:W3CDTF">2012-11-30T14:18:21Z</dcterms:created>
  <dcterms:modified xsi:type="dcterms:W3CDTF">2013-02-26T14:33:23Z</dcterms:modified>
</cp:coreProperties>
</file>