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1" r:id="rId4"/>
    <p:sldId id="259" r:id="rId5"/>
    <p:sldId id="260" r:id="rId6"/>
    <p:sldId id="262" r:id="rId7"/>
    <p:sldId id="267"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76" autoAdjust="0"/>
  </p:normalViewPr>
  <p:slideViewPr>
    <p:cSldViewPr>
      <p:cViewPr>
        <p:scale>
          <a:sx n="120" d="100"/>
          <a:sy n="120" d="100"/>
        </p:scale>
        <p:origin x="-534" y="6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32C0C2-A6DE-44CE-A63F-230E538FEFD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D07984D9-7BC1-44F2-820E-961F0357FD3B}">
      <dgm:prSet phldrT="[Texte]"/>
      <dgm:spPr>
        <a:solidFill>
          <a:srgbClr val="00B0F0"/>
        </a:solidFill>
        <a:ln>
          <a:noFill/>
        </a:ln>
      </dgm:spPr>
      <dgm:t>
        <a:bodyPr/>
        <a:lstStyle/>
        <a:p>
          <a:r>
            <a:rPr lang="fr-FR" b="1" dirty="0" smtClean="0"/>
            <a:t>Effectif total 2012/2013</a:t>
          </a:r>
        </a:p>
        <a:p>
          <a:r>
            <a:rPr lang="fr-FR" dirty="0" smtClean="0"/>
            <a:t>23 541 étudiants </a:t>
          </a:r>
        </a:p>
        <a:p>
          <a:r>
            <a:rPr lang="fr-FR" dirty="0" smtClean="0"/>
            <a:t>33% d’hommes</a:t>
          </a:r>
        </a:p>
        <a:p>
          <a:r>
            <a:rPr lang="fr-FR" dirty="0" smtClean="0"/>
            <a:t>67% de femmes</a:t>
          </a:r>
        </a:p>
        <a:p>
          <a:r>
            <a:rPr lang="fr-FR" dirty="0" smtClean="0"/>
            <a:t>5 950 étudiants inscrits </a:t>
          </a:r>
        </a:p>
        <a:p>
          <a:r>
            <a:rPr lang="fr-FR" smtClean="0"/>
            <a:t>en L1 soit 25% de l’effectif total</a:t>
          </a:r>
          <a:endParaRPr lang="fr-FR" dirty="0"/>
        </a:p>
      </dgm:t>
    </dgm:pt>
    <dgm:pt modelId="{A5219553-747D-4EA5-B13D-DA3CEFC8CA85}" type="parTrans" cxnId="{4EE20CAE-FEAC-4CCB-88BF-716D9B7C0328}">
      <dgm:prSet/>
      <dgm:spPr/>
      <dgm:t>
        <a:bodyPr/>
        <a:lstStyle/>
        <a:p>
          <a:endParaRPr lang="fr-FR"/>
        </a:p>
      </dgm:t>
    </dgm:pt>
    <dgm:pt modelId="{AF7701CC-D712-4E5B-A2D3-CA697A1DD254}" type="sibTrans" cxnId="{4EE20CAE-FEAC-4CCB-88BF-716D9B7C0328}">
      <dgm:prSet/>
      <dgm:spPr/>
      <dgm:t>
        <a:bodyPr/>
        <a:lstStyle/>
        <a:p>
          <a:endParaRPr lang="fr-FR"/>
        </a:p>
      </dgm:t>
    </dgm:pt>
    <dgm:pt modelId="{5057C7FE-3CD0-48E3-93F3-E65DB9AE270A}">
      <dgm:prSet phldrT="[Texte]"/>
      <dgm:spPr>
        <a:solidFill>
          <a:srgbClr val="00B0F0"/>
        </a:solidFill>
        <a:ln>
          <a:noFill/>
        </a:ln>
      </dgm:spPr>
      <dgm:t>
        <a:bodyPr/>
        <a:lstStyle/>
        <a:p>
          <a:pPr algn="ctr"/>
          <a:r>
            <a:rPr lang="fr-FR" b="1" dirty="0" smtClean="0">
              <a:solidFill>
                <a:schemeClr val="bg1"/>
              </a:solidFill>
            </a:rPr>
            <a:t>Effectif UFR HAA  2012/2013</a:t>
          </a:r>
        </a:p>
        <a:p>
          <a:pPr algn="ctr"/>
          <a:r>
            <a:rPr lang="fr-FR" dirty="0" smtClean="0">
              <a:solidFill>
                <a:schemeClr val="bg1"/>
              </a:solidFill>
            </a:rPr>
            <a:t>3 106 étudiants </a:t>
          </a:r>
        </a:p>
        <a:p>
          <a:pPr algn="ctr"/>
          <a:r>
            <a:rPr lang="fr-FR" dirty="0" smtClean="0">
              <a:solidFill>
                <a:schemeClr val="bg1"/>
              </a:solidFill>
            </a:rPr>
            <a:t>962 étudiants inscrits en L1 :</a:t>
          </a:r>
        </a:p>
        <a:p>
          <a:pPr algn="ctr"/>
          <a:r>
            <a:rPr lang="fr-FR" dirty="0" smtClean="0">
              <a:solidFill>
                <a:schemeClr val="bg1"/>
              </a:solidFill>
            </a:rPr>
            <a:t>36% d’hommes</a:t>
          </a:r>
        </a:p>
        <a:p>
          <a:pPr algn="ctr"/>
          <a:r>
            <a:rPr lang="fr-FR" dirty="0" smtClean="0">
              <a:solidFill>
                <a:schemeClr val="bg1"/>
              </a:solidFill>
            </a:rPr>
            <a:t>64% de femmes</a:t>
          </a:r>
        </a:p>
        <a:p>
          <a:pPr algn="ctr"/>
          <a:r>
            <a:rPr lang="fr-FR" dirty="0" smtClean="0">
              <a:solidFill>
                <a:schemeClr val="bg1"/>
              </a:solidFill>
            </a:rPr>
            <a:t>Âge moyen : 20 ans</a:t>
          </a:r>
        </a:p>
        <a:p>
          <a:pPr algn="ctr"/>
          <a:r>
            <a:rPr lang="fr-FR" dirty="0" smtClean="0">
              <a:solidFill>
                <a:schemeClr val="bg1"/>
              </a:solidFill>
            </a:rPr>
            <a:t>54% de bacheliers</a:t>
          </a:r>
          <a:endParaRPr lang="fr-FR" dirty="0">
            <a:solidFill>
              <a:schemeClr val="bg1"/>
            </a:solidFill>
          </a:endParaRPr>
        </a:p>
      </dgm:t>
    </dgm:pt>
    <dgm:pt modelId="{8548DADC-9DFF-42D2-857C-E098EE0E8EB7}" type="parTrans" cxnId="{7CBFEC6D-B909-4EAF-83FC-8D184AB9D917}">
      <dgm:prSet/>
      <dgm:spPr/>
      <dgm:t>
        <a:bodyPr/>
        <a:lstStyle/>
        <a:p>
          <a:endParaRPr lang="fr-FR"/>
        </a:p>
      </dgm:t>
    </dgm:pt>
    <dgm:pt modelId="{5E1EABDA-5232-4908-90E1-3C15AB9E3C24}" type="sibTrans" cxnId="{7CBFEC6D-B909-4EAF-83FC-8D184AB9D917}">
      <dgm:prSet/>
      <dgm:spPr/>
      <dgm:t>
        <a:bodyPr/>
        <a:lstStyle/>
        <a:p>
          <a:endParaRPr lang="fr-FR"/>
        </a:p>
      </dgm:t>
    </dgm:pt>
    <dgm:pt modelId="{EA9C9E9A-8DB7-40ED-9A6A-F856C358746D}">
      <dgm:prSet phldrT="[Texte]"/>
      <dgm:spPr>
        <a:solidFill>
          <a:srgbClr val="00B0F0"/>
        </a:solidFill>
        <a:ln>
          <a:noFill/>
        </a:ln>
      </dgm:spPr>
      <dgm:t>
        <a:bodyPr/>
        <a:lstStyle/>
        <a:p>
          <a:r>
            <a:rPr lang="fr-FR" b="1" dirty="0" smtClean="0"/>
            <a:t>Effectif département </a:t>
          </a:r>
        </a:p>
        <a:p>
          <a:r>
            <a:rPr lang="fr-FR" b="1" dirty="0" smtClean="0"/>
            <a:t>Arts Plastiques-Arts Appliqués 2012/2013</a:t>
          </a:r>
        </a:p>
        <a:p>
          <a:r>
            <a:rPr lang="fr-FR" dirty="0" smtClean="0"/>
            <a:t> 801 étudiants </a:t>
          </a:r>
        </a:p>
        <a:p>
          <a:r>
            <a:rPr lang="fr-FR" dirty="0" smtClean="0"/>
            <a:t>151 étudiants inscrits en L1 :</a:t>
          </a:r>
        </a:p>
        <a:p>
          <a:r>
            <a:rPr lang="fr-FR" dirty="0" smtClean="0"/>
            <a:t>19% d’hommes</a:t>
          </a:r>
        </a:p>
        <a:p>
          <a:r>
            <a:rPr lang="fr-FR" dirty="0" smtClean="0"/>
            <a:t>81% de femmes</a:t>
          </a:r>
        </a:p>
        <a:p>
          <a:endParaRPr lang="fr-FR" dirty="0"/>
        </a:p>
      </dgm:t>
    </dgm:pt>
    <dgm:pt modelId="{7D923910-EF98-4840-9507-062E569C086C}" type="parTrans" cxnId="{A09F0666-5F68-4162-8200-556ED9C18BEC}">
      <dgm:prSet/>
      <dgm:spPr/>
      <dgm:t>
        <a:bodyPr/>
        <a:lstStyle/>
        <a:p>
          <a:endParaRPr lang="fr-FR"/>
        </a:p>
      </dgm:t>
    </dgm:pt>
    <dgm:pt modelId="{88296209-9F4C-4EA0-BBC8-AC74B8DD13B1}" type="sibTrans" cxnId="{A09F0666-5F68-4162-8200-556ED9C18BEC}">
      <dgm:prSet/>
      <dgm:spPr/>
      <dgm:t>
        <a:bodyPr/>
        <a:lstStyle/>
        <a:p>
          <a:endParaRPr lang="fr-FR"/>
        </a:p>
      </dgm:t>
    </dgm:pt>
    <dgm:pt modelId="{322B9A81-7691-4517-8ED4-73A2DC9EF024}" type="pres">
      <dgm:prSet presAssocID="{4632C0C2-A6DE-44CE-A63F-230E538FEFD8}" presName="Name0" presStyleCnt="0">
        <dgm:presLayoutVars>
          <dgm:dir/>
          <dgm:animLvl val="lvl"/>
          <dgm:resizeHandles val="exact"/>
        </dgm:presLayoutVars>
      </dgm:prSet>
      <dgm:spPr/>
      <dgm:t>
        <a:bodyPr/>
        <a:lstStyle/>
        <a:p>
          <a:endParaRPr lang="fr-FR"/>
        </a:p>
      </dgm:t>
    </dgm:pt>
    <dgm:pt modelId="{929A6AE9-6B18-45BB-8758-1AA87C30EC2B}" type="pres">
      <dgm:prSet presAssocID="{D07984D9-7BC1-44F2-820E-961F0357FD3B}" presName="linNode" presStyleCnt="0"/>
      <dgm:spPr/>
    </dgm:pt>
    <dgm:pt modelId="{3F39E502-2F07-4F80-B98D-6C6166D93FB5}" type="pres">
      <dgm:prSet presAssocID="{D07984D9-7BC1-44F2-820E-961F0357FD3B}" presName="parentText" presStyleLbl="node1" presStyleIdx="0" presStyleCnt="3" custLinFactNeighborX="-80887" custLinFactNeighborY="3878">
        <dgm:presLayoutVars>
          <dgm:chMax val="1"/>
          <dgm:bulletEnabled val="1"/>
        </dgm:presLayoutVars>
      </dgm:prSet>
      <dgm:spPr/>
      <dgm:t>
        <a:bodyPr/>
        <a:lstStyle/>
        <a:p>
          <a:endParaRPr lang="fr-FR"/>
        </a:p>
      </dgm:t>
    </dgm:pt>
    <dgm:pt modelId="{C154FEE0-537E-47AF-9979-15EFBA979207}" type="pres">
      <dgm:prSet presAssocID="{AF7701CC-D712-4E5B-A2D3-CA697A1DD254}" presName="sp" presStyleCnt="0"/>
      <dgm:spPr/>
    </dgm:pt>
    <dgm:pt modelId="{7593E90A-B60E-4D9C-8A93-4A9A846F1D97}" type="pres">
      <dgm:prSet presAssocID="{5057C7FE-3CD0-48E3-93F3-E65DB9AE270A}" presName="linNode" presStyleCnt="0"/>
      <dgm:spPr/>
    </dgm:pt>
    <dgm:pt modelId="{A1B2FAE8-85E0-4876-877B-2C479A6C16DE}" type="pres">
      <dgm:prSet presAssocID="{5057C7FE-3CD0-48E3-93F3-E65DB9AE270A}" presName="parentText" presStyleLbl="node1" presStyleIdx="1" presStyleCnt="3" custLinFactNeighborX="-80016" custLinFactNeighborY="374">
        <dgm:presLayoutVars>
          <dgm:chMax val="1"/>
          <dgm:bulletEnabled val="1"/>
        </dgm:presLayoutVars>
      </dgm:prSet>
      <dgm:spPr/>
      <dgm:t>
        <a:bodyPr/>
        <a:lstStyle/>
        <a:p>
          <a:endParaRPr lang="fr-FR"/>
        </a:p>
      </dgm:t>
    </dgm:pt>
    <dgm:pt modelId="{DC65A000-7260-4BCE-91FF-3900AF15E200}" type="pres">
      <dgm:prSet presAssocID="{5E1EABDA-5232-4908-90E1-3C15AB9E3C24}" presName="sp" presStyleCnt="0"/>
      <dgm:spPr/>
    </dgm:pt>
    <dgm:pt modelId="{CEE8D9DA-E55C-4AC2-A635-E1293A485EDF}" type="pres">
      <dgm:prSet presAssocID="{EA9C9E9A-8DB7-40ED-9A6A-F856C358746D}" presName="linNode" presStyleCnt="0"/>
      <dgm:spPr/>
    </dgm:pt>
    <dgm:pt modelId="{43A0A384-4A19-4EC8-A392-D3517BEBF6BB}" type="pres">
      <dgm:prSet presAssocID="{EA9C9E9A-8DB7-40ED-9A6A-F856C358746D}" presName="parentText" presStyleLbl="node1" presStyleIdx="2" presStyleCnt="3" custLinFactNeighborX="-80016">
        <dgm:presLayoutVars>
          <dgm:chMax val="1"/>
          <dgm:bulletEnabled val="1"/>
        </dgm:presLayoutVars>
      </dgm:prSet>
      <dgm:spPr/>
      <dgm:t>
        <a:bodyPr/>
        <a:lstStyle/>
        <a:p>
          <a:endParaRPr lang="fr-FR"/>
        </a:p>
      </dgm:t>
    </dgm:pt>
  </dgm:ptLst>
  <dgm:cxnLst>
    <dgm:cxn modelId="{44F20615-5936-4762-8407-DD40393FE0DA}" type="presOf" srcId="{EA9C9E9A-8DB7-40ED-9A6A-F856C358746D}" destId="{43A0A384-4A19-4EC8-A392-D3517BEBF6BB}" srcOrd="0" destOrd="0" presId="urn:microsoft.com/office/officeart/2005/8/layout/vList5"/>
    <dgm:cxn modelId="{7CBFEC6D-B909-4EAF-83FC-8D184AB9D917}" srcId="{4632C0C2-A6DE-44CE-A63F-230E538FEFD8}" destId="{5057C7FE-3CD0-48E3-93F3-E65DB9AE270A}" srcOrd="1" destOrd="0" parTransId="{8548DADC-9DFF-42D2-857C-E098EE0E8EB7}" sibTransId="{5E1EABDA-5232-4908-90E1-3C15AB9E3C24}"/>
    <dgm:cxn modelId="{42F671B6-8A0C-4B91-B3F4-475084E34109}" type="presOf" srcId="{4632C0C2-A6DE-44CE-A63F-230E538FEFD8}" destId="{322B9A81-7691-4517-8ED4-73A2DC9EF024}" srcOrd="0" destOrd="0" presId="urn:microsoft.com/office/officeart/2005/8/layout/vList5"/>
    <dgm:cxn modelId="{4EE20CAE-FEAC-4CCB-88BF-716D9B7C0328}" srcId="{4632C0C2-A6DE-44CE-A63F-230E538FEFD8}" destId="{D07984D9-7BC1-44F2-820E-961F0357FD3B}" srcOrd="0" destOrd="0" parTransId="{A5219553-747D-4EA5-B13D-DA3CEFC8CA85}" sibTransId="{AF7701CC-D712-4E5B-A2D3-CA697A1DD254}"/>
    <dgm:cxn modelId="{8936B845-7AA5-40EC-ADC6-46842311895C}" type="presOf" srcId="{5057C7FE-3CD0-48E3-93F3-E65DB9AE270A}" destId="{A1B2FAE8-85E0-4876-877B-2C479A6C16DE}" srcOrd="0" destOrd="0" presId="urn:microsoft.com/office/officeart/2005/8/layout/vList5"/>
    <dgm:cxn modelId="{79D3EAE1-DB27-4E46-BB68-15C64FABC2E0}" type="presOf" srcId="{D07984D9-7BC1-44F2-820E-961F0357FD3B}" destId="{3F39E502-2F07-4F80-B98D-6C6166D93FB5}" srcOrd="0" destOrd="0" presId="urn:microsoft.com/office/officeart/2005/8/layout/vList5"/>
    <dgm:cxn modelId="{A09F0666-5F68-4162-8200-556ED9C18BEC}" srcId="{4632C0C2-A6DE-44CE-A63F-230E538FEFD8}" destId="{EA9C9E9A-8DB7-40ED-9A6A-F856C358746D}" srcOrd="2" destOrd="0" parTransId="{7D923910-EF98-4840-9507-062E569C086C}" sibTransId="{88296209-9F4C-4EA0-BBC8-AC74B8DD13B1}"/>
    <dgm:cxn modelId="{2D3665E0-30F5-4F1A-AA58-E61EBBDAD821}" type="presParOf" srcId="{322B9A81-7691-4517-8ED4-73A2DC9EF024}" destId="{929A6AE9-6B18-45BB-8758-1AA87C30EC2B}" srcOrd="0" destOrd="0" presId="urn:microsoft.com/office/officeart/2005/8/layout/vList5"/>
    <dgm:cxn modelId="{34CA105F-1ECB-423A-9B29-7368C54E88F4}" type="presParOf" srcId="{929A6AE9-6B18-45BB-8758-1AA87C30EC2B}" destId="{3F39E502-2F07-4F80-B98D-6C6166D93FB5}" srcOrd="0" destOrd="0" presId="urn:microsoft.com/office/officeart/2005/8/layout/vList5"/>
    <dgm:cxn modelId="{B2651B83-F666-4F2C-956F-F2C8B8255C68}" type="presParOf" srcId="{322B9A81-7691-4517-8ED4-73A2DC9EF024}" destId="{C154FEE0-537E-47AF-9979-15EFBA979207}" srcOrd="1" destOrd="0" presId="urn:microsoft.com/office/officeart/2005/8/layout/vList5"/>
    <dgm:cxn modelId="{3F84A114-EAFC-496D-846C-B4012F8E2260}" type="presParOf" srcId="{322B9A81-7691-4517-8ED4-73A2DC9EF024}" destId="{7593E90A-B60E-4D9C-8A93-4A9A846F1D97}" srcOrd="2" destOrd="0" presId="urn:microsoft.com/office/officeart/2005/8/layout/vList5"/>
    <dgm:cxn modelId="{B67AF9AD-A5F8-4C50-9FA7-8F8B7AA3C256}" type="presParOf" srcId="{7593E90A-B60E-4D9C-8A93-4A9A846F1D97}" destId="{A1B2FAE8-85E0-4876-877B-2C479A6C16DE}" srcOrd="0" destOrd="0" presId="urn:microsoft.com/office/officeart/2005/8/layout/vList5"/>
    <dgm:cxn modelId="{4283E6F1-AF10-4DF5-91C3-585FC2F627FE}" type="presParOf" srcId="{322B9A81-7691-4517-8ED4-73A2DC9EF024}" destId="{DC65A000-7260-4BCE-91FF-3900AF15E200}" srcOrd="3" destOrd="0" presId="urn:microsoft.com/office/officeart/2005/8/layout/vList5"/>
    <dgm:cxn modelId="{A86F77E8-E59A-4A34-9DCA-F00CAA29C84B}" type="presParOf" srcId="{322B9A81-7691-4517-8ED4-73A2DC9EF024}" destId="{CEE8D9DA-E55C-4AC2-A635-E1293A485EDF}" srcOrd="4" destOrd="0" presId="urn:microsoft.com/office/officeart/2005/8/layout/vList5"/>
    <dgm:cxn modelId="{DBC3C4C3-08E3-44CF-8F52-BAF628553DE2}" type="presParOf" srcId="{CEE8D9DA-E55C-4AC2-A635-E1293A485EDF}" destId="{43A0A384-4A19-4EC8-A392-D3517BEBF6BB}"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lnSpc>
              <a:spcPct val="100000"/>
            </a:lnSpc>
            <a:spcAft>
              <a:spcPts val="0"/>
            </a:spcAft>
          </a:pPr>
          <a:r>
            <a:rPr lang="fr-FR" sz="2400" dirty="0" smtClean="0"/>
            <a:t>La réalisation </a:t>
          </a:r>
        </a:p>
        <a:p>
          <a:pPr algn="l">
            <a:lnSpc>
              <a:spcPct val="100000"/>
            </a:lnSpc>
            <a:spcAft>
              <a:spcPts val="0"/>
            </a:spcAft>
          </a:pPr>
          <a:r>
            <a:rPr lang="fr-FR" sz="2400" dirty="0" smtClean="0"/>
            <a:t>d’un projet professionnel</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400" dirty="0" smtClean="0"/>
            <a:t>29/35 </a:t>
          </a:r>
          <a:r>
            <a:rPr lang="fr-FR" sz="1400" dirty="0" smtClean="0"/>
            <a:t>se sont informés sur les débouchés de la discipline ou du domaine.</a:t>
          </a:r>
          <a:endParaRPr lang="fr-FR" sz="14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solidFill>
                <a:schemeClr val="bg1"/>
              </a:solidFill>
            </a:rPr>
            <a:t>L’intérêt pour une discipline</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DE998111-0B66-46AD-A733-4A6E54862A69}">
      <dgm:prSet custT="1"/>
      <dgm:spPr/>
      <dgm:t>
        <a:bodyPr/>
        <a:lstStyle/>
        <a:p>
          <a:pPr algn="just"/>
          <a:r>
            <a:rPr lang="fr-FR" sz="1400" dirty="0" smtClean="0">
              <a:solidFill>
                <a:schemeClr val="tx1"/>
              </a:solidFill>
            </a:rPr>
            <a:t>19 </a:t>
          </a:r>
          <a:r>
            <a:rPr lang="fr-FR" sz="1400" dirty="0" smtClean="0">
              <a:solidFill>
                <a:schemeClr val="tx1"/>
              </a:solidFill>
            </a:rPr>
            <a:t>ont un projet professionnel précis.</a:t>
          </a:r>
          <a:endParaRPr lang="fr-FR" sz="1400" dirty="0">
            <a:solidFill>
              <a:schemeClr val="tx1"/>
            </a:solidFill>
          </a:endParaRPr>
        </a:p>
      </dgm:t>
    </dgm:pt>
    <dgm:pt modelId="{353000DD-BBE5-4CAD-A72E-001F917C4F4F}" type="parTrans" cxnId="{357D3D80-404D-4D4A-83DB-5D449203E26F}">
      <dgm:prSet/>
      <dgm:spPr/>
      <dgm:t>
        <a:bodyPr/>
        <a:lstStyle/>
        <a:p>
          <a:endParaRPr lang="fr-FR"/>
        </a:p>
      </dgm:t>
    </dgm:pt>
    <dgm:pt modelId="{FAB32938-45EE-41B7-8FBB-3D0079E94789}" type="sibTrans" cxnId="{357D3D80-404D-4D4A-83DB-5D449203E26F}">
      <dgm:prSet/>
      <dgm:spPr/>
      <dgm:t>
        <a:bodyPr/>
        <a:lstStyle/>
        <a:p>
          <a:endParaRPr lang="fr-FR"/>
        </a:p>
      </dgm:t>
    </dgm:pt>
    <dgm:pt modelId="{C908D744-6054-4A9D-8209-FFDE7E7AAEE8}">
      <dgm:prSet custT="1"/>
      <dgm:spPr/>
      <dgm:t>
        <a:bodyPr/>
        <a:lstStyle/>
        <a:p>
          <a:pPr algn="just"/>
          <a:r>
            <a:rPr lang="fr-FR" sz="1400" b="0" dirty="0" smtClean="0">
              <a:solidFill>
                <a:schemeClr val="tx1"/>
              </a:solidFill>
            </a:rPr>
            <a:t>Pour </a:t>
          </a:r>
          <a:r>
            <a:rPr lang="fr-FR" sz="1400" b="0" dirty="0" smtClean="0">
              <a:solidFill>
                <a:schemeClr val="tx1"/>
              </a:solidFill>
            </a:rPr>
            <a:t>14 répondants</a:t>
          </a:r>
          <a:r>
            <a:rPr lang="fr-FR" sz="1400" b="0" dirty="0" smtClean="0">
              <a:solidFill>
                <a:schemeClr val="tx1"/>
              </a:solidFill>
            </a:rPr>
            <a:t>, la discipline est utile pour réaliser leur projet professionnel.</a:t>
          </a:r>
          <a:endParaRPr lang="fr-FR" sz="1400" dirty="0"/>
        </a:p>
      </dgm:t>
    </dgm:pt>
    <dgm:pt modelId="{B872D9A9-090B-4DD1-A855-9801D7F4D6E6}" type="parTrans" cxnId="{A1FA17E0-78F0-436D-AD5C-424F05BB739F}">
      <dgm:prSet/>
      <dgm:spPr/>
      <dgm:t>
        <a:bodyPr/>
        <a:lstStyle/>
        <a:p>
          <a:endParaRPr lang="fr-FR"/>
        </a:p>
      </dgm:t>
    </dgm:pt>
    <dgm:pt modelId="{90AE30A6-4509-44F3-A81B-70FD88959C56}" type="sibTrans" cxnId="{A1FA17E0-78F0-436D-AD5C-424F05BB739F}">
      <dgm:prSet/>
      <dgm:spPr/>
      <dgm:t>
        <a:bodyPr/>
        <a:lstStyle/>
        <a:p>
          <a:endParaRPr lang="fr-FR"/>
        </a:p>
      </dgm:t>
    </dgm:pt>
    <dgm:pt modelId="{3EC7822B-A7AC-4F5B-850D-01E6B84953C0}">
      <dgm:prSet phldrT="[Texte]" custT="1"/>
      <dgm:spPr>
        <a:solidFill>
          <a:schemeClr val="accent1">
            <a:lumMod val="20000"/>
            <a:lumOff val="80000"/>
            <a:alpha val="90000"/>
          </a:schemeClr>
        </a:solidFill>
      </dgm:spPr>
      <dgm:t>
        <a:bodyPr anchor="t"/>
        <a:lstStyle/>
        <a:p>
          <a:pPr algn="just"/>
          <a:r>
            <a:rPr lang="fr-FR" sz="1400" dirty="0" smtClean="0"/>
            <a:t>17 </a:t>
          </a:r>
          <a:r>
            <a:rPr lang="fr-FR" sz="1400" dirty="0" smtClean="0"/>
            <a:t>connaissent les poursuites d’études proposées dans leur discipline. </a:t>
          </a:r>
          <a:endParaRPr lang="fr-FR" sz="1400" dirty="0"/>
        </a:p>
      </dgm:t>
    </dgm:pt>
    <dgm:pt modelId="{127DE8A3-B679-4F57-B721-096ED41A3F3F}" type="sibTrans" cxnId="{7C3D8F9F-CA43-455E-8EE0-EEE281945D8A}">
      <dgm:prSet/>
      <dgm:spPr/>
      <dgm:t>
        <a:bodyPr/>
        <a:lstStyle/>
        <a:p>
          <a:endParaRPr lang="fr-FR"/>
        </a:p>
      </dgm:t>
    </dgm:pt>
    <dgm:pt modelId="{A3FEAAAB-0C0B-4985-9DC8-AFCA8C13707B}" type="parTrans" cxnId="{7C3D8F9F-CA43-455E-8EE0-EEE281945D8A}">
      <dgm:prSet/>
      <dgm:spPr/>
      <dgm:t>
        <a:bodyPr/>
        <a:lstStyle/>
        <a:p>
          <a:endParaRPr lang="fr-FR"/>
        </a:p>
      </dgm:t>
    </dgm:pt>
    <dgm:pt modelId="{602DC611-D5B3-4636-9F7A-5D4A3F25A1EB}">
      <dgm:prSet phldrT="[Texte]" custT="1"/>
      <dgm:spPr>
        <a:solidFill>
          <a:schemeClr val="accent1">
            <a:lumMod val="20000"/>
            <a:lumOff val="80000"/>
            <a:alpha val="90000"/>
          </a:schemeClr>
        </a:solidFill>
      </dgm:spPr>
      <dgm:t>
        <a:bodyPr anchor="t"/>
        <a:lstStyle/>
        <a:p>
          <a:pPr algn="just"/>
          <a:r>
            <a:rPr lang="fr-FR" sz="1400" dirty="0" smtClean="0"/>
            <a:t>11 répondants </a:t>
          </a:r>
          <a:r>
            <a:rPr lang="fr-FR" sz="1400" dirty="0" smtClean="0"/>
            <a:t>envisagent de suivre un parcours d’études long (master 2).</a:t>
          </a:r>
          <a:endParaRPr lang="fr-FR" sz="1400" dirty="0"/>
        </a:p>
      </dgm:t>
    </dgm:pt>
    <dgm:pt modelId="{C93E3884-BDB7-4773-A6DB-9C55F197221B}" type="sibTrans" cxnId="{CAF64CF4-A4BB-4FD7-BB2B-CAE786F183D2}">
      <dgm:prSet/>
      <dgm:spPr/>
      <dgm:t>
        <a:bodyPr/>
        <a:lstStyle/>
        <a:p>
          <a:endParaRPr lang="fr-FR"/>
        </a:p>
      </dgm:t>
    </dgm:pt>
    <dgm:pt modelId="{3C9E9C5E-2E56-4088-A821-9116F22606F5}" type="parTrans" cxnId="{CAF64CF4-A4BB-4FD7-BB2B-CAE786F183D2}">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400" dirty="0" smtClean="0"/>
            <a:t>15 étudiants répondants/35 </a:t>
          </a:r>
          <a:r>
            <a:rPr lang="fr-FR" sz="1400" dirty="0" smtClean="0"/>
            <a:t>ont choisi l’UTM comme 1</a:t>
          </a:r>
          <a:r>
            <a:rPr lang="fr-FR" sz="1400" baseline="30000" dirty="0" smtClean="0"/>
            <a:t>er</a:t>
          </a:r>
          <a:r>
            <a:rPr lang="fr-FR" sz="1400" dirty="0" smtClean="0"/>
            <a:t> vœu d’affectation </a:t>
          </a:r>
          <a:r>
            <a:rPr lang="fr-FR" sz="1400" dirty="0" smtClean="0"/>
            <a:t>Post bac</a:t>
          </a:r>
          <a:r>
            <a:rPr lang="fr-FR" sz="1400" dirty="0" smtClean="0"/>
            <a:t>.</a:t>
          </a:r>
          <a:endParaRPr lang="fr-FR" sz="1400" dirty="0"/>
        </a:p>
      </dgm:t>
    </dgm:pt>
    <dgm:pt modelId="{904BC02D-620D-4023-96C6-72347AD9CA34}" type="sibTrans" cxnId="{13073168-FF87-49C3-90AD-463FCFBA04B4}">
      <dgm:prSet/>
      <dgm:spPr/>
      <dgm:t>
        <a:bodyPr/>
        <a:lstStyle/>
        <a:p>
          <a:endParaRPr lang="fr-FR"/>
        </a:p>
      </dgm:t>
    </dgm:pt>
    <dgm:pt modelId="{D8F89CA7-20B4-4517-8CEC-511BD39366B2}" type="parTrans" cxnId="{13073168-FF87-49C3-90AD-463FCFBA04B4}">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 choix d’un parcours universitaire</a:t>
          </a:r>
          <a:endParaRPr lang="fr-FR" sz="2400" dirty="0"/>
        </a:p>
      </dgm:t>
    </dgm:pt>
    <dgm:pt modelId="{07259874-C583-4D13-B44C-546C7FFD9F95}" type="sibTrans" cxnId="{BC1408BB-1D61-4690-9B72-14BED18615DD}">
      <dgm:prSet/>
      <dgm:spPr/>
      <dgm:t>
        <a:bodyPr/>
        <a:lstStyle/>
        <a:p>
          <a:endParaRPr lang="fr-FR"/>
        </a:p>
      </dgm:t>
    </dgm:pt>
    <dgm:pt modelId="{F4AB7A8F-524E-461F-B962-A17AA208D4A0}" type="parTrans" cxnId="{BC1408BB-1D61-4690-9B72-14BED18615DD}">
      <dgm:prSet/>
      <dgm:spPr/>
      <dgm:t>
        <a:bodyPr/>
        <a:lstStyle/>
        <a:p>
          <a:endParaRPr lang="fr-FR"/>
        </a:p>
      </dgm:t>
    </dgm:pt>
    <dgm:pt modelId="{38A0CE82-B909-44AB-91A1-9FC8FFE47E23}">
      <dgm:prSet phldrT="[Texte]" custT="1"/>
      <dgm:spPr>
        <a:solidFill>
          <a:schemeClr val="accent1">
            <a:lumMod val="20000"/>
            <a:lumOff val="80000"/>
            <a:alpha val="90000"/>
          </a:schemeClr>
        </a:solidFill>
      </dgm:spPr>
      <dgm:t>
        <a:bodyPr/>
        <a:lstStyle/>
        <a:p>
          <a:pPr algn="just"/>
          <a:r>
            <a:rPr lang="fr-FR" sz="1400" dirty="0" smtClean="0"/>
            <a:t>14 </a:t>
          </a:r>
          <a:r>
            <a:rPr lang="fr-FR" sz="1400" dirty="0" smtClean="0"/>
            <a:t>estiment avoir des aptitudes dans la discipline choisie.</a:t>
          </a:r>
          <a:endParaRPr lang="fr-FR" sz="1400" dirty="0"/>
        </a:p>
      </dgm:t>
    </dgm:pt>
    <dgm:pt modelId="{826CA2A5-1366-4022-B5E9-F3320459C33C}" type="sibTrans" cxnId="{EB45341D-F8ED-4B03-9992-F4245BCF122E}">
      <dgm:prSet/>
      <dgm:spPr/>
      <dgm:t>
        <a:bodyPr/>
        <a:lstStyle/>
        <a:p>
          <a:endParaRPr lang="fr-FR"/>
        </a:p>
      </dgm:t>
    </dgm:pt>
    <dgm:pt modelId="{20BF332F-9A7E-4E9C-AE06-A68F7DA5DB0C}" type="parTrans" cxnId="{EB45341D-F8ED-4B03-9992-F4245BCF122E}">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lstStyle/>
        <a:p>
          <a:pPr algn="l"/>
          <a:r>
            <a:rPr lang="fr-FR" sz="1400" dirty="0" smtClean="0"/>
            <a:t>Pour </a:t>
          </a:r>
          <a:r>
            <a:rPr lang="fr-FR" sz="1400" dirty="0" smtClean="0"/>
            <a:t>30 répondants/35, </a:t>
          </a:r>
          <a:r>
            <a:rPr lang="fr-FR" sz="1400" dirty="0" smtClean="0"/>
            <a:t>la filière choisie correspond à un intérêt pour la discipline.</a:t>
          </a:r>
          <a:endParaRPr lang="fr-FR" sz="1400" dirty="0"/>
        </a:p>
      </dgm:t>
    </dgm:pt>
    <dgm:pt modelId="{7411122F-AB0C-4B24-AA39-63F1324C670A}" type="sibTrans" cxnId="{19481007-E091-4547-AEFA-6C6DFBECECD1}">
      <dgm:prSet/>
      <dgm:spPr/>
      <dgm:t>
        <a:bodyPr/>
        <a:lstStyle/>
        <a:p>
          <a:endParaRPr lang="fr-FR"/>
        </a:p>
      </dgm:t>
    </dgm:pt>
    <dgm:pt modelId="{6EA23FD2-117A-442A-8420-864FC1933487}" type="parTrans" cxnId="{19481007-E091-4547-AEFA-6C6DFBECECD1}">
      <dgm:prSet/>
      <dgm:spPr/>
      <dgm:t>
        <a:bodyPr/>
        <a:lstStyle/>
        <a:p>
          <a:endParaRPr lang="fr-F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t>
        <a:bodyPr/>
        <a:lstStyle/>
        <a:p>
          <a:endParaRPr lang="fr-FR"/>
        </a:p>
      </dgm:t>
    </dgm:pt>
    <dgm:pt modelId="{ED65357B-54B3-4C7F-B6A9-EDFB8B5312AA}" type="pres">
      <dgm:prSet presAssocID="{02651DC6-2737-45E2-8520-9D9D780501BD}" presName="parentText" presStyleLbl="node1" presStyleIdx="0" presStyleCnt="3" custScaleY="104536">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9993">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t>
        <a:bodyPr/>
        <a:lstStyle/>
        <a:p>
          <a:endParaRPr lang="fr-FR"/>
        </a:p>
      </dgm:t>
    </dgm:pt>
    <dgm:pt modelId="{4FE600F4-98B6-4E76-9089-2B845485D62D}" type="pres">
      <dgm:prSet presAssocID="{E6C4EC9C-003D-4CF2-998E-5BB0C2615DBC}" presName="linNode" presStyleCnt="0"/>
      <dgm:spPr/>
      <dgm:t>
        <a:bodyPr/>
        <a:lstStyle/>
        <a:p>
          <a:endParaRPr lang="fr-FR"/>
        </a:p>
      </dgm:t>
    </dgm:pt>
    <dgm:pt modelId="{8E1C7C36-B28E-463E-9B7C-CBD4F4A7DFE7}" type="pres">
      <dgm:prSet presAssocID="{E6C4EC9C-003D-4CF2-998E-5BB0C2615DBC}" presName="parentText" presStyleLbl="node1" presStyleIdx="1" presStyleCnt="3" custScaleY="144575" custLinFactY="38928" custLinFactNeighborY="100000">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77571" custLinFactY="76254" custLinFactNeighborX="-161" custLinFactNeighborY="10000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t>
        <a:bodyPr/>
        <a:lstStyle/>
        <a:p>
          <a:endParaRPr lang="fr-FR"/>
        </a:p>
      </dgm:t>
    </dgm:pt>
    <dgm:pt modelId="{2221DDEC-89A0-4FFF-8B66-E3FF55ADBEC6}" type="pres">
      <dgm:prSet presAssocID="{4BD4AF6E-DD80-46A5-8A2C-4506A3647C89}" presName="linNode" presStyleCnt="0"/>
      <dgm:spPr/>
      <dgm:t>
        <a:bodyPr/>
        <a:lstStyle/>
        <a:p>
          <a:endParaRPr lang="fr-FR"/>
        </a:p>
      </dgm:t>
    </dgm:pt>
    <dgm:pt modelId="{D26BBCC6-3BAD-4683-92E0-56281F08A9CC}" type="pres">
      <dgm:prSet presAssocID="{4BD4AF6E-DD80-46A5-8A2C-4506A3647C89}" presName="parentText" presStyleLbl="node1" presStyleIdx="2" presStyleCnt="3" custScaleY="133226" custLinFactY="-48954" custLinFactNeighborY="-100000">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55257" custLinFactY="-83132" custLinFactNeighborX="473" custLinFactNeighborY="-100000">
        <dgm:presLayoutVars>
          <dgm:bulletEnabled val="1"/>
        </dgm:presLayoutVars>
      </dgm:prSet>
      <dgm:spPr/>
      <dgm:t>
        <a:bodyPr/>
        <a:lstStyle/>
        <a:p>
          <a:endParaRPr lang="fr-FR"/>
        </a:p>
      </dgm:t>
    </dgm:pt>
  </dgm:ptLst>
  <dgm:cxnLst>
    <dgm:cxn modelId="{86BAC29E-C027-4B76-AAD2-C8D9AC4C10C6}" type="presOf" srcId="{02651DC6-2737-45E2-8520-9D9D780501BD}" destId="{ED65357B-54B3-4C7F-B6A9-EDFB8B5312AA}" srcOrd="0" destOrd="0" presId="urn:microsoft.com/office/officeart/2005/8/layout/vList5"/>
    <dgm:cxn modelId="{AB9D23A7-D195-46DD-B962-63F847663AC0}" type="presOf" srcId="{3EC7822B-A7AC-4F5B-850D-01E6B84953C0}" destId="{50280043-6F05-48F6-B393-3A364DC4C2EB}" srcOrd="0" destOrd="2" presId="urn:microsoft.com/office/officeart/2005/8/layout/vList5"/>
    <dgm:cxn modelId="{DCD3E455-4BD2-4071-8600-25120826F07C}" type="presOf" srcId="{DE998111-0B66-46AD-A733-4A6E54862A69}" destId="{E2D4D233-7564-49A0-8EDD-DC2CD80526EB}" srcOrd="0" destOrd="1" presId="urn:microsoft.com/office/officeart/2005/8/layout/vList5"/>
    <dgm:cxn modelId="{AC89E0A7-9888-4578-BBEF-257181FE31E3}" type="presOf" srcId="{C908D744-6054-4A9D-8209-FFDE7E7AAEE8}" destId="{E2D4D233-7564-49A0-8EDD-DC2CD80526EB}" srcOrd="0" destOrd="2" presId="urn:microsoft.com/office/officeart/2005/8/layout/vList5"/>
    <dgm:cxn modelId="{C4D51DB6-1B96-4588-BECD-60F55EA08C07}" type="presOf" srcId="{38A0CE82-B909-44AB-91A1-9FC8FFE47E23}" destId="{A6723134-DB7F-4244-A7F5-DD68258B3C8C}" srcOrd="0" destOrd="1" presId="urn:microsoft.com/office/officeart/2005/8/layout/vList5"/>
    <dgm:cxn modelId="{13073168-FF87-49C3-90AD-463FCFBA04B4}" srcId="{4BD4AF6E-DD80-46A5-8A2C-4506A3647C89}" destId="{01AE0B1B-AE2F-43A2-9DB0-22AB9C0D8377}" srcOrd="0" destOrd="0" parTransId="{D8F89CA7-20B4-4517-8CEC-511BD39366B2}" sibTransId="{904BC02D-620D-4023-96C6-72347AD9CA34}"/>
    <dgm:cxn modelId="{A1FA17E0-78F0-436D-AD5C-424F05BB739F}" srcId="{02651DC6-2737-45E2-8520-9D9D780501BD}" destId="{C908D744-6054-4A9D-8209-FFDE7E7AAEE8}" srcOrd="2" destOrd="0" parTransId="{B872D9A9-090B-4DD1-A855-9801D7F4D6E6}" sibTransId="{90AE30A6-4509-44F3-A81B-70FD88959C56}"/>
    <dgm:cxn modelId="{CAF64CF4-A4BB-4FD7-BB2B-CAE786F183D2}" srcId="{4BD4AF6E-DD80-46A5-8A2C-4506A3647C89}" destId="{602DC611-D5B3-4636-9F7A-5D4A3F25A1EB}" srcOrd="1" destOrd="0" parTransId="{3C9E9C5E-2E56-4088-A821-9116F22606F5}" sibTransId="{C93E3884-BDB7-4773-A6DB-9C55F197221B}"/>
    <dgm:cxn modelId="{19481007-E091-4547-AEFA-6C6DFBECECD1}" srcId="{E6C4EC9C-003D-4CF2-998E-5BB0C2615DBC}" destId="{E68695E6-7F68-4F8E-9236-C2AE74143A77}" srcOrd="0" destOrd="0" parTransId="{6EA23FD2-117A-442A-8420-864FC1933487}" sibTransId="{7411122F-AB0C-4B24-AA39-63F1324C670A}"/>
    <dgm:cxn modelId="{B7AB1216-7EFA-45B1-A81C-A3CA0295994F}" type="presOf" srcId="{E68695E6-7F68-4F8E-9236-C2AE74143A77}" destId="{A6723134-DB7F-4244-A7F5-DD68258B3C8C}"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0B7253D4-C680-4C6E-8DB9-73BD4B631CB4}" type="presOf" srcId="{E6C4EC9C-003D-4CF2-998E-5BB0C2615DBC}" destId="{8E1C7C36-B28E-463E-9B7C-CBD4F4A7DFE7}" srcOrd="0" destOrd="0" presId="urn:microsoft.com/office/officeart/2005/8/layout/vList5"/>
    <dgm:cxn modelId="{7C3D8F9F-CA43-455E-8EE0-EEE281945D8A}" srcId="{4BD4AF6E-DD80-46A5-8A2C-4506A3647C89}" destId="{3EC7822B-A7AC-4F5B-850D-01E6B84953C0}" srcOrd="2" destOrd="0" parTransId="{A3FEAAAB-0C0B-4985-9DC8-AFCA8C13707B}" sibTransId="{127DE8A3-B679-4F57-B721-096ED41A3F3F}"/>
    <dgm:cxn modelId="{57C80267-EF53-494A-B7AB-AB32A212E140}" srcId="{6F045978-85B7-4200-8AD6-E8563ADD98CD}" destId="{02651DC6-2737-45E2-8520-9D9D780501BD}" srcOrd="0" destOrd="0" parTransId="{AEE89CBB-E2B7-4178-B234-166E243E8DF9}" sibTransId="{33565EF6-23A1-4938-AFC2-DF1A04D11EEF}"/>
    <dgm:cxn modelId="{41F333F1-A2C2-43E1-9CB0-89694DDAE1E5}" type="presOf" srcId="{9DE68122-EEEC-45B3-82A7-206805A1C584}" destId="{E2D4D233-7564-49A0-8EDD-DC2CD80526EB}" srcOrd="0" destOrd="0" presId="urn:microsoft.com/office/officeart/2005/8/layout/vList5"/>
    <dgm:cxn modelId="{11870673-1AC9-4350-B99A-E112AF4303D7}" type="presOf" srcId="{6F045978-85B7-4200-8AD6-E8563ADD98CD}" destId="{D97A59DA-96EB-4C12-88AF-5281C0EE5795}" srcOrd="0" destOrd="0" presId="urn:microsoft.com/office/officeart/2005/8/layout/vList5"/>
    <dgm:cxn modelId="{BC1408BB-1D61-4690-9B72-14BED18615DD}" srcId="{6F045978-85B7-4200-8AD6-E8563ADD98CD}" destId="{4BD4AF6E-DD80-46A5-8A2C-4506A3647C89}" srcOrd="2" destOrd="0" parTransId="{F4AB7A8F-524E-461F-B962-A17AA208D4A0}" sibTransId="{07259874-C583-4D13-B44C-546C7FFD9F95}"/>
    <dgm:cxn modelId="{B9ECE72F-4E2F-4031-9095-D13F8FC3CA6A}" type="presOf" srcId="{602DC611-D5B3-4636-9F7A-5D4A3F25A1EB}" destId="{50280043-6F05-48F6-B393-3A364DC4C2EB}" srcOrd="0" destOrd="1" presId="urn:microsoft.com/office/officeart/2005/8/layout/vList5"/>
    <dgm:cxn modelId="{357D3D80-404D-4D4A-83DB-5D449203E26F}" srcId="{02651DC6-2737-45E2-8520-9D9D780501BD}" destId="{DE998111-0B66-46AD-A733-4A6E54862A69}" srcOrd="1" destOrd="0" parTransId="{353000DD-BBE5-4CAD-A72E-001F917C4F4F}" sibTransId="{FAB32938-45EE-41B7-8FBB-3D0079E94789}"/>
    <dgm:cxn modelId="{CCE44D0B-6BBE-4C73-A643-1F4201E40D6D}" type="presOf" srcId="{4BD4AF6E-DD80-46A5-8A2C-4506A3647C89}" destId="{D26BBCC6-3BAD-4683-92E0-56281F08A9CC}" srcOrd="0" destOrd="0" presId="urn:microsoft.com/office/officeart/2005/8/layout/vList5"/>
    <dgm:cxn modelId="{A009D41F-416C-42AD-B079-56E9073E5164}" type="presOf" srcId="{01AE0B1B-AE2F-43A2-9DB0-22AB9C0D8377}" destId="{50280043-6F05-48F6-B393-3A364DC4C2EB}" srcOrd="0" destOrd="0" presId="urn:microsoft.com/office/officeart/2005/8/layout/vList5"/>
    <dgm:cxn modelId="{EB45341D-F8ED-4B03-9992-F4245BCF122E}" srcId="{E6C4EC9C-003D-4CF2-998E-5BB0C2615DBC}" destId="{38A0CE82-B909-44AB-91A1-9FC8FFE47E23}" srcOrd="1" destOrd="0" parTransId="{20BF332F-9A7E-4E9C-AE06-A68F7DA5DB0C}" sibTransId="{826CA2A5-1366-4022-B5E9-F3320459C33C}"/>
    <dgm:cxn modelId="{C05B40B5-DFEB-47D9-A37E-D9D7F8A7089F}" srcId="{6F045978-85B7-4200-8AD6-E8563ADD98CD}" destId="{E6C4EC9C-003D-4CF2-998E-5BB0C2615DBC}" srcOrd="1" destOrd="0" parTransId="{946BDB17-F9DC-4846-AD83-FCCEDB43A335}" sibTransId="{A168F880-51A7-4709-9BC4-765F33A62EC2}"/>
    <dgm:cxn modelId="{098831F5-ED50-49A7-99CE-2CF00B41F67A}" type="presParOf" srcId="{D97A59DA-96EB-4C12-88AF-5281C0EE5795}" destId="{F8B0CABD-F5C7-41DC-B048-6DEFD3C5C735}" srcOrd="0" destOrd="0" presId="urn:microsoft.com/office/officeart/2005/8/layout/vList5"/>
    <dgm:cxn modelId="{CBD6FB0F-7D19-4BDD-9292-364CA36BFC05}" type="presParOf" srcId="{F8B0CABD-F5C7-41DC-B048-6DEFD3C5C735}" destId="{ED65357B-54B3-4C7F-B6A9-EDFB8B5312AA}" srcOrd="0" destOrd="0" presId="urn:microsoft.com/office/officeart/2005/8/layout/vList5"/>
    <dgm:cxn modelId="{8C7FE02F-4888-432F-AEF5-B6A49F8BAA04}" type="presParOf" srcId="{F8B0CABD-F5C7-41DC-B048-6DEFD3C5C735}" destId="{E2D4D233-7564-49A0-8EDD-DC2CD80526EB}" srcOrd="1" destOrd="0" presId="urn:microsoft.com/office/officeart/2005/8/layout/vList5"/>
    <dgm:cxn modelId="{FD37B03C-6423-40CD-BBA3-0100DA17DDA1}" type="presParOf" srcId="{D97A59DA-96EB-4C12-88AF-5281C0EE5795}" destId="{AC2D0E85-80F1-4746-9632-52B6406224BF}" srcOrd="1" destOrd="0" presId="urn:microsoft.com/office/officeart/2005/8/layout/vList5"/>
    <dgm:cxn modelId="{9469303D-47DE-4D26-AFC3-F0F79862577B}" type="presParOf" srcId="{D97A59DA-96EB-4C12-88AF-5281C0EE5795}" destId="{4FE600F4-98B6-4E76-9089-2B845485D62D}" srcOrd="2" destOrd="0" presId="urn:microsoft.com/office/officeart/2005/8/layout/vList5"/>
    <dgm:cxn modelId="{CA3B21FB-F59E-4933-A228-5912C47BF3EC}" type="presParOf" srcId="{4FE600F4-98B6-4E76-9089-2B845485D62D}" destId="{8E1C7C36-B28E-463E-9B7C-CBD4F4A7DFE7}" srcOrd="0" destOrd="0" presId="urn:microsoft.com/office/officeart/2005/8/layout/vList5"/>
    <dgm:cxn modelId="{313AD782-8003-4E0A-B885-32F569BE199D}" type="presParOf" srcId="{4FE600F4-98B6-4E76-9089-2B845485D62D}" destId="{A6723134-DB7F-4244-A7F5-DD68258B3C8C}" srcOrd="1" destOrd="0" presId="urn:microsoft.com/office/officeart/2005/8/layout/vList5"/>
    <dgm:cxn modelId="{3CAD0351-7358-4859-8DD6-A9CF48D25275}" type="presParOf" srcId="{D97A59DA-96EB-4C12-88AF-5281C0EE5795}" destId="{E6429E40-69A1-4D4D-A4C0-35BC7F6B302C}" srcOrd="3" destOrd="0" presId="urn:microsoft.com/office/officeart/2005/8/layout/vList5"/>
    <dgm:cxn modelId="{C29B7E6A-812C-4C8F-87D9-FFD6AA174C21}" type="presParOf" srcId="{D97A59DA-96EB-4C12-88AF-5281C0EE5795}" destId="{2221DDEC-89A0-4FFF-8B66-E3FF55ADBEC6}" srcOrd="4" destOrd="0" presId="urn:microsoft.com/office/officeart/2005/8/layout/vList5"/>
    <dgm:cxn modelId="{953E6C46-848A-47D8-8684-512C4AFECC6E}" type="presParOf" srcId="{2221DDEC-89A0-4FFF-8B66-E3FF55ADBEC6}" destId="{D26BBCC6-3BAD-4683-92E0-56281F08A9CC}" srcOrd="0" destOrd="0" presId="urn:microsoft.com/office/officeart/2005/8/layout/vList5"/>
    <dgm:cxn modelId="{B6933C9A-753A-4F48-8A74-B9B092E3E725}"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L’université est un lieu</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 d’apprentissage  </a:t>
          </a:r>
          <a:r>
            <a:rPr lang="fr-FR" baseline="0" dirty="0" smtClean="0">
              <a:solidFill>
                <a:schemeClr val="tx1"/>
              </a:solidFill>
            </a:rPr>
            <a:t>(22/35)</a:t>
          </a:r>
          <a:endParaRPr lang="fr-FR"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Une formation universitaire permet</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dgm:spPr>
        <a:solidFill>
          <a:schemeClr val="accent1">
            <a:lumMod val="20000"/>
            <a:lumOff val="80000"/>
            <a:alpha val="90000"/>
          </a:schemeClr>
        </a:solidFill>
      </dgm:spPr>
      <dgm:t>
        <a:bodyPr/>
        <a:lstStyle/>
        <a:p>
          <a:r>
            <a:rPr lang="fr-FR" baseline="0" dirty="0" smtClean="0">
              <a:solidFill>
                <a:schemeClr val="tx1"/>
              </a:solidFill>
            </a:rPr>
            <a:t>d’acquérir des savoirs et des savoir-faire </a:t>
          </a:r>
          <a:r>
            <a:rPr lang="fr-FR" baseline="0" dirty="0" smtClean="0">
              <a:solidFill>
                <a:schemeClr val="tx1"/>
              </a:solidFill>
            </a:rPr>
            <a:t>(15/35)</a:t>
          </a:r>
          <a:endParaRPr lang="fr-FR"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La réussite à l’université dépend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73B1F5B6-6248-4170-A717-002F4E417E66}">
      <dgm:prSet phldrT="[Texte]"/>
      <dgm:spPr>
        <a:solidFill>
          <a:schemeClr val="accent1">
            <a:lumMod val="20000"/>
            <a:lumOff val="80000"/>
            <a:alpha val="90000"/>
          </a:schemeClr>
        </a:solidFill>
      </dgm:spPr>
      <dgm:t>
        <a:bodyPr/>
        <a:lstStyle/>
        <a:p>
          <a:r>
            <a:rPr lang="fr-FR" dirty="0" smtClean="0"/>
            <a:t>de la motivation </a:t>
          </a:r>
          <a:r>
            <a:rPr lang="fr-FR" dirty="0" smtClean="0"/>
            <a:t>(30/35)</a:t>
          </a:r>
          <a:endParaRPr lang="fr-FR" dirty="0"/>
        </a:p>
      </dgm:t>
    </dgm:pt>
    <dgm:pt modelId="{885F406A-1887-4D8F-A2BB-6E854528C005}" type="parTrans" cxnId="{4045D8A9-06AE-44CA-8B87-31067F7836E8}">
      <dgm:prSet/>
      <dgm:spPr/>
      <dgm:t>
        <a:bodyPr/>
        <a:lstStyle/>
        <a:p>
          <a:endParaRPr lang="fr-FR"/>
        </a:p>
      </dgm:t>
    </dgm:pt>
    <dgm:pt modelId="{BFB5A55D-59A6-42AD-96EF-F263EAD70A3E}" type="sibTrans" cxnId="{4045D8A9-06AE-44CA-8B87-31067F7836E8}">
      <dgm:prSet/>
      <dgm:spPr/>
      <dgm:t>
        <a:bodyPr/>
        <a:lstStyle/>
        <a:p>
          <a:endParaRPr lang="fr-FR"/>
        </a:p>
      </dgm:t>
    </dgm:pt>
    <dgm:pt modelId="{AF83A6BB-8740-4467-A8E1-77DD1BAD5602}">
      <dgm:prSet phldrT="[Texte]"/>
      <dgm:spPr>
        <a:solidFill>
          <a:schemeClr val="accent1">
            <a:lumMod val="20000"/>
            <a:lumOff val="80000"/>
            <a:alpha val="90000"/>
          </a:schemeClr>
        </a:solidFill>
      </dgm:spPr>
      <dgm:t>
        <a:bodyPr/>
        <a:lstStyle/>
        <a:p>
          <a:r>
            <a:rPr lang="fr-FR" dirty="0" smtClean="0"/>
            <a:t>des relations avec les étudiants </a:t>
          </a:r>
          <a:r>
            <a:rPr lang="fr-FR" dirty="0" smtClean="0"/>
            <a:t>(7)</a:t>
          </a:r>
          <a:endParaRPr lang="fr-FR" dirty="0"/>
        </a:p>
      </dgm:t>
    </dgm:pt>
    <dgm:pt modelId="{39C6EA7E-CCB5-45A6-B40D-2CA6CF4F2873}" type="parTrans" cxnId="{D74D544C-5C59-4283-A499-FBDE92707054}">
      <dgm:prSet/>
      <dgm:spPr/>
      <dgm:t>
        <a:bodyPr/>
        <a:lstStyle/>
        <a:p>
          <a:endParaRPr lang="fr-FR"/>
        </a:p>
      </dgm:t>
    </dgm:pt>
    <dgm:pt modelId="{A77130A9-917B-4A03-96E6-47FD6E08C988}" type="sibTrans" cxnId="{D74D544C-5C59-4283-A499-FBDE92707054}">
      <dgm:prSet/>
      <dgm:spPr/>
      <dgm:t>
        <a:bodyPr/>
        <a:lstStyle/>
        <a:p>
          <a:endParaRPr lang="fr-FR"/>
        </a:p>
      </dgm:t>
    </dgm:pt>
    <dgm:pt modelId="{C8D83450-8E29-4370-95F4-9E3D439F3CBC}">
      <dgm:prSet/>
      <dgm:spPr>
        <a:solidFill>
          <a:schemeClr val="accent1">
            <a:lumMod val="20000"/>
            <a:lumOff val="80000"/>
            <a:alpha val="90000"/>
          </a:schemeClr>
        </a:solidFill>
      </dgm:spPr>
      <dgm:t>
        <a:bodyPr/>
        <a:lstStyle/>
        <a:p>
          <a:r>
            <a:rPr lang="fr-FR" baseline="0" dirty="0" smtClean="0">
              <a:solidFill>
                <a:schemeClr val="tx1"/>
              </a:solidFill>
            </a:rPr>
            <a:t>de se préparer à un métier </a:t>
          </a:r>
          <a:r>
            <a:rPr lang="fr-FR" baseline="0" dirty="0" smtClean="0">
              <a:solidFill>
                <a:schemeClr val="tx1"/>
              </a:solidFill>
            </a:rPr>
            <a:t>(9) </a:t>
          </a:r>
          <a:endParaRPr lang="fr-FR" dirty="0">
            <a:noFill/>
          </a:endParaRPr>
        </a:p>
      </dgm:t>
    </dgm:pt>
    <dgm:pt modelId="{D6427EAB-6A49-45CC-A550-D6BCF584196D}" type="parTrans" cxnId="{C5017223-1BAD-4920-9F0D-5302E1F3BF81}">
      <dgm:prSet/>
      <dgm:spPr/>
      <dgm:t>
        <a:bodyPr/>
        <a:lstStyle/>
        <a:p>
          <a:endParaRPr lang="fr-FR"/>
        </a:p>
      </dgm:t>
    </dgm:pt>
    <dgm:pt modelId="{9D6E97AF-8001-446B-A0A5-DDE9530C36F9}" type="sibTrans" cxnId="{C5017223-1BAD-4920-9F0D-5302E1F3BF81}">
      <dgm:prSet/>
      <dgm:spPr/>
      <dgm:t>
        <a:bodyPr/>
        <a:lstStyle/>
        <a:p>
          <a:endParaRPr lang="fr-FR"/>
        </a:p>
      </dgm:t>
    </dgm:pt>
    <dgm:pt modelId="{2C265BA0-F2B2-41B3-9314-FFCA53780841}">
      <dgm:prSet phldrT="[Texte]"/>
      <dgm:spPr>
        <a:solidFill>
          <a:schemeClr val="accent1">
            <a:lumMod val="20000"/>
            <a:lumOff val="80000"/>
            <a:alpha val="90000"/>
          </a:schemeClr>
        </a:solidFill>
      </dgm:spPr>
      <dgm:t>
        <a:bodyPr/>
        <a:lstStyle/>
        <a:p>
          <a:r>
            <a:rPr lang="fr-FR" dirty="0" smtClean="0"/>
            <a:t>du travail régulier </a:t>
          </a:r>
          <a:r>
            <a:rPr lang="fr-FR" dirty="0" smtClean="0"/>
            <a:t>(19) </a:t>
          </a:r>
          <a:r>
            <a:rPr lang="fr-FR" dirty="0" smtClean="0"/>
            <a:t>et de l’assiduité </a:t>
          </a:r>
          <a:r>
            <a:rPr lang="fr-FR" dirty="0" smtClean="0"/>
            <a:t>(15) </a:t>
          </a:r>
          <a:endParaRPr lang="fr-FR" dirty="0"/>
        </a:p>
      </dgm:t>
    </dgm:pt>
    <dgm:pt modelId="{20B725BC-B8F7-48E4-AD03-C91D8025F73E}" type="parTrans" cxnId="{8CE7CCAD-7E46-48B7-BF61-CF7D793A5B36}">
      <dgm:prSet/>
      <dgm:spPr/>
      <dgm:t>
        <a:bodyPr/>
        <a:lstStyle/>
        <a:p>
          <a:endParaRPr lang="fr-FR"/>
        </a:p>
      </dgm:t>
    </dgm:pt>
    <dgm:pt modelId="{C40BF877-9C70-43CD-9EE4-97729921270B}" type="sibTrans" cxnId="{8CE7CCAD-7E46-48B7-BF61-CF7D793A5B36}">
      <dgm:prSet/>
      <dgm:spPr/>
      <dgm:t>
        <a:bodyPr/>
        <a:lstStyle/>
        <a:p>
          <a:endParaRPr lang="fr-FR"/>
        </a:p>
      </dgm:t>
    </dgm:pt>
    <dgm:pt modelId="{38B9D761-02B5-4AC4-9C26-A7B8DD4DA577}">
      <dgm:prSet phldrT="[Texte]"/>
      <dgm:spPr>
        <a:solidFill>
          <a:schemeClr val="accent1">
            <a:lumMod val="20000"/>
            <a:lumOff val="80000"/>
            <a:alpha val="90000"/>
          </a:schemeClr>
        </a:solidFill>
      </dgm:spPr>
      <dgm:t>
        <a:bodyPr/>
        <a:lstStyle/>
        <a:p>
          <a:r>
            <a:rPr lang="fr-FR" dirty="0" smtClean="0">
              <a:solidFill>
                <a:schemeClr val="tx1"/>
              </a:solidFill>
            </a:rPr>
            <a:t>de renforcer sa culture générale </a:t>
          </a:r>
          <a:r>
            <a:rPr lang="fr-FR" dirty="0" smtClean="0">
              <a:solidFill>
                <a:schemeClr val="tx1"/>
              </a:solidFill>
            </a:rPr>
            <a:t>(9)</a:t>
          </a:r>
          <a:endParaRPr lang="fr-FR" dirty="0"/>
        </a:p>
      </dgm:t>
    </dgm:pt>
    <dgm:pt modelId="{E3FADDDF-BDB7-403D-81B4-ECE3366B3062}" type="parTrans" cxnId="{64602A52-6EBE-4515-B270-2D415B4BD6EC}">
      <dgm:prSet/>
      <dgm:spPr/>
      <dgm:t>
        <a:bodyPr/>
        <a:lstStyle/>
        <a:p>
          <a:endParaRPr lang="fr-FR"/>
        </a:p>
      </dgm:t>
    </dgm:pt>
    <dgm:pt modelId="{2E9123C9-53D7-4456-9BB0-36150C7F3C50}" type="sibTrans" cxnId="{64602A52-6EBE-4515-B270-2D415B4BD6EC}">
      <dgm:prSet/>
      <dgm:spPr/>
      <dgm:t>
        <a:bodyPr/>
        <a:lstStyle/>
        <a:p>
          <a:endParaRPr lang="fr-FR"/>
        </a:p>
      </dgm:t>
    </dgm:pt>
    <dgm:pt modelId="{2C04FD5C-1E9B-4193-8AF3-D2A70830E5F6}">
      <dgm:prSet/>
      <dgm:spPr>
        <a:solidFill>
          <a:schemeClr val="accent1">
            <a:lumMod val="20000"/>
            <a:lumOff val="80000"/>
            <a:alpha val="90000"/>
          </a:schemeClr>
        </a:solidFill>
      </dgm:spPr>
      <dgm:t>
        <a:bodyPr/>
        <a:lstStyle/>
        <a:p>
          <a:endParaRPr lang="fr-FR" dirty="0">
            <a:solidFill>
              <a:schemeClr val="tx1"/>
            </a:solidFill>
          </a:endParaRPr>
        </a:p>
      </dgm:t>
    </dgm:pt>
    <dgm:pt modelId="{A3CAC0E9-7C6B-46FE-B24D-E77BCD661D0B}" type="parTrans" cxnId="{5BF56F1D-2603-494E-A292-6AAEA631EA57}">
      <dgm:prSet/>
      <dgm:spPr/>
      <dgm:t>
        <a:bodyPr/>
        <a:lstStyle/>
        <a:p>
          <a:endParaRPr lang="fr-FR"/>
        </a:p>
      </dgm:t>
    </dgm:pt>
    <dgm:pt modelId="{B2EE998E-8E27-45DF-A6A3-F2CEA58FABCE}" type="sibTrans" cxnId="{5BF56F1D-2603-494E-A292-6AAEA631EA57}">
      <dgm:prSet/>
      <dgm:spPr/>
      <dgm:t>
        <a:bodyPr/>
        <a:lstStyle/>
        <a:p>
          <a:endParaRPr lang="fr-FR"/>
        </a:p>
      </dgm:t>
    </dgm:pt>
    <dgm:pt modelId="{AAB93B05-F818-4862-8500-73C285EF7C63}">
      <dgm:prSet/>
      <dgm:spPr>
        <a:solidFill>
          <a:schemeClr val="accent1">
            <a:lumMod val="20000"/>
            <a:lumOff val="80000"/>
            <a:alpha val="90000"/>
          </a:schemeClr>
        </a:solidFill>
      </dgm:spPr>
      <dgm:t>
        <a:bodyPr/>
        <a:lstStyle/>
        <a:p>
          <a:r>
            <a:rPr lang="fr-FR" dirty="0" smtClean="0">
              <a:solidFill>
                <a:schemeClr val="tx1"/>
              </a:solidFill>
            </a:rPr>
            <a:t>d’acquérir de méthodes de travail </a:t>
          </a:r>
          <a:r>
            <a:rPr lang="fr-FR" dirty="0" smtClean="0">
              <a:solidFill>
                <a:schemeClr val="tx1"/>
              </a:solidFill>
            </a:rPr>
            <a:t>(9)</a:t>
          </a:r>
          <a:endParaRPr lang="fr-FR" dirty="0">
            <a:solidFill>
              <a:schemeClr val="tx1"/>
            </a:solidFill>
          </a:endParaRPr>
        </a:p>
      </dgm:t>
    </dgm:pt>
    <dgm:pt modelId="{60FE5720-39D8-47A4-8E6D-FA51421CD660}" type="parTrans" cxnId="{68492CD8-0F71-4B3D-BC13-ED650E4CD5CF}">
      <dgm:prSet/>
      <dgm:spPr/>
      <dgm:t>
        <a:bodyPr/>
        <a:lstStyle/>
        <a:p>
          <a:endParaRPr lang="fr-FR"/>
        </a:p>
      </dgm:t>
    </dgm:pt>
    <dgm:pt modelId="{8E6D6258-EA6C-460E-980C-3B04E5D90D7A}" type="sibTrans" cxnId="{68492CD8-0F71-4B3D-BC13-ED650E4CD5CF}">
      <dgm:prSet/>
      <dgm:spPr/>
      <dgm:t>
        <a:bodyPr/>
        <a:lstStyle/>
        <a:p>
          <a:endParaRPr lang="fr-FR"/>
        </a:p>
      </dgm:t>
    </dgm:pt>
    <dgm:pt modelId="{4254D948-7F4F-4F8E-B0FD-BC744D5C5AF0}">
      <dgm:prSet phldrT="[Texte]"/>
      <dgm:spPr>
        <a:solidFill>
          <a:schemeClr val="accent1">
            <a:lumMod val="20000"/>
            <a:lumOff val="80000"/>
            <a:alpha val="90000"/>
          </a:schemeClr>
        </a:solidFill>
      </dgm:spPr>
      <dgm:t>
        <a:bodyPr/>
        <a:lstStyle/>
        <a:p>
          <a:r>
            <a:rPr lang="fr-FR" dirty="0" smtClean="0"/>
            <a:t>de l’intérêt pour la discipline </a:t>
          </a:r>
          <a:r>
            <a:rPr lang="fr-FR" dirty="0" smtClean="0"/>
            <a:t>(6)</a:t>
          </a:r>
          <a:endParaRPr lang="fr-FR" dirty="0"/>
        </a:p>
      </dgm:t>
    </dgm:pt>
    <dgm:pt modelId="{535BF2B8-35CE-4E69-A4AB-DDC4F9326B97}" type="parTrans" cxnId="{3C33158F-5314-4815-8116-9EFDA6BE878B}">
      <dgm:prSet/>
      <dgm:spPr/>
      <dgm:t>
        <a:bodyPr/>
        <a:lstStyle/>
        <a:p>
          <a:endParaRPr lang="fr-FR"/>
        </a:p>
      </dgm:t>
    </dgm:pt>
    <dgm:pt modelId="{CB065535-3EE8-42A9-9BC8-260D311B3984}" type="sibTrans" cxnId="{3C33158F-5314-4815-8116-9EFDA6BE878B}">
      <dgm:prSet/>
      <dgm:spPr/>
      <dgm:t>
        <a:bodyPr/>
        <a:lstStyle/>
        <a:p>
          <a:endParaRPr lang="fr-FR"/>
        </a:p>
      </dgm:t>
    </dgm:pt>
    <dgm:pt modelId="{44DD7D82-6AF0-404E-AD92-81CBAEDEE4CE}">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 d’autonomie  </a:t>
          </a:r>
          <a:r>
            <a:rPr lang="fr-FR" baseline="0" dirty="0" smtClean="0">
              <a:solidFill>
                <a:schemeClr val="tx1"/>
              </a:solidFill>
            </a:rPr>
            <a:t>(21/35)</a:t>
          </a:r>
          <a:endParaRPr lang="fr-FR" dirty="0"/>
        </a:p>
      </dgm:t>
    </dgm:pt>
    <dgm:pt modelId="{72360552-3572-4635-B736-96DA06516765}" type="parTrans" cxnId="{8558E1B3-83A9-4A32-A39B-376D13D23F56}">
      <dgm:prSet/>
      <dgm:spPr/>
      <dgm:t>
        <a:bodyPr/>
        <a:lstStyle/>
        <a:p>
          <a:endParaRPr lang="fr-FR"/>
        </a:p>
      </dgm:t>
    </dgm:pt>
    <dgm:pt modelId="{6DB57036-B133-40BD-AF25-DF00FF82BF65}" type="sibTrans" cxnId="{8558E1B3-83A9-4A32-A39B-376D13D23F56}">
      <dgm:prSet/>
      <dgm:spPr/>
      <dgm:t>
        <a:bodyPr/>
        <a:lstStyle/>
        <a:p>
          <a:endParaRPr lang="fr-FR"/>
        </a:p>
      </dgm:t>
    </dgm:pt>
    <dgm:pt modelId="{9201137E-CD15-419F-AABE-056721620A25}">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de rencontres  </a:t>
          </a:r>
          <a:r>
            <a:rPr lang="fr-FR" baseline="0" dirty="0" smtClean="0">
              <a:solidFill>
                <a:schemeClr val="tx1"/>
              </a:solidFill>
            </a:rPr>
            <a:t>(20/35)</a:t>
          </a:r>
          <a:endParaRPr lang="fr-FR" dirty="0"/>
        </a:p>
      </dgm:t>
    </dgm:pt>
    <dgm:pt modelId="{564DB2CB-D058-4952-985F-A6F2868CF908}" type="parTrans" cxnId="{03CCB466-B1E6-4EA5-9858-3D2195D2CEC1}">
      <dgm:prSet/>
      <dgm:spPr/>
      <dgm:t>
        <a:bodyPr/>
        <a:lstStyle/>
        <a:p>
          <a:endParaRPr lang="fr-FR"/>
        </a:p>
      </dgm:t>
    </dgm:pt>
    <dgm:pt modelId="{40073EC0-7EE9-478E-BC78-F12D9648AFFC}" type="sibTrans" cxnId="{03CCB466-B1E6-4EA5-9858-3D2195D2CEC1}">
      <dgm:prSet/>
      <dgm:spPr/>
      <dgm:t>
        <a:bodyPr/>
        <a:lstStyle/>
        <a:p>
          <a:endParaRPr lang="fr-FR"/>
        </a:p>
      </dgm:t>
    </dgm:pt>
    <dgm:pt modelId="{78CADA58-20FD-4D63-A501-DE4E5C43BE5C}">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de liberté </a:t>
          </a:r>
          <a:r>
            <a:rPr lang="fr-FR" baseline="0" dirty="0" smtClean="0">
              <a:solidFill>
                <a:schemeClr val="tx1"/>
              </a:solidFill>
            </a:rPr>
            <a:t>(8/35)</a:t>
          </a:r>
          <a:endParaRPr lang="fr-FR" dirty="0"/>
        </a:p>
      </dgm:t>
    </dgm:pt>
    <dgm:pt modelId="{12572076-213C-4DF3-B317-2EB5222D87CE}" type="parTrans" cxnId="{2653D6F7-9E2A-4E9C-B09E-98A7FB2B1421}">
      <dgm:prSet/>
      <dgm:spPr/>
      <dgm:t>
        <a:bodyPr/>
        <a:lstStyle/>
        <a:p>
          <a:endParaRPr lang="fr-FR"/>
        </a:p>
      </dgm:t>
    </dgm:pt>
    <dgm:pt modelId="{3ADA0BF0-1710-4BB8-9407-2633852A6F08}" type="sibTrans" cxnId="{2653D6F7-9E2A-4E9C-B09E-98A7FB2B1421}">
      <dgm:prSet/>
      <dgm:spPr/>
      <dgm:t>
        <a:bodyPr/>
        <a:lstStyle/>
        <a:p>
          <a:endParaRPr lang="fr-FR"/>
        </a:p>
      </dgm:t>
    </dgm:pt>
    <dgm:pt modelId="{E0A353E2-D66C-4BBC-B389-0CA8EF05CF2B}">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de construction de son avenir professionnel </a:t>
          </a:r>
          <a:r>
            <a:rPr lang="fr-FR" dirty="0" smtClean="0"/>
            <a:t>(7/35)</a:t>
          </a:r>
          <a:endParaRPr lang="fr-FR" dirty="0"/>
        </a:p>
      </dgm:t>
    </dgm:pt>
    <dgm:pt modelId="{EF466C89-00FF-4B73-B033-E93C33BCEDB9}" type="parTrans" cxnId="{8752A5D3-5167-4290-A883-579A3E1ADF44}">
      <dgm:prSet/>
      <dgm:spPr/>
      <dgm:t>
        <a:bodyPr/>
        <a:lstStyle/>
        <a:p>
          <a:endParaRPr lang="fr-FR"/>
        </a:p>
      </dgm:t>
    </dgm:pt>
    <dgm:pt modelId="{30BB94CE-5999-4F0E-B622-25A56D251463}" type="sibTrans" cxnId="{8752A5D3-5167-4290-A883-579A3E1ADF44}">
      <dgm:prSet/>
      <dgm:spPr/>
      <dgm:t>
        <a:bodyPr/>
        <a:lstStyle/>
        <a:p>
          <a:endParaRPr lang="fr-FR"/>
        </a:p>
      </dgm:t>
    </dgm:pt>
    <dgm:pt modelId="{E6333B1E-1487-47C6-824E-FB9807CC0AF8}">
      <dgm:prSet/>
      <dgm:spPr>
        <a:solidFill>
          <a:schemeClr val="accent1">
            <a:lumMod val="20000"/>
            <a:lumOff val="80000"/>
            <a:alpha val="90000"/>
          </a:schemeClr>
        </a:solidFill>
      </dgm:spPr>
      <dgm:t>
        <a:bodyPr/>
        <a:lstStyle/>
        <a:p>
          <a:r>
            <a:rPr lang="fr-FR" dirty="0" smtClean="0"/>
            <a:t>de préparer une réorientation, l’an prochain (dans une école d’arts…) (7)</a:t>
          </a:r>
          <a:endParaRPr lang="fr-FR" dirty="0">
            <a:solidFill>
              <a:schemeClr val="tx1"/>
            </a:solidFill>
          </a:endParaRPr>
        </a:p>
      </dgm:t>
    </dgm:pt>
    <dgm:pt modelId="{C830A6D5-EBE9-4F18-A7CC-ACDEB6A9DFAD}" type="parTrans" cxnId="{B07A02B5-A9FD-443D-96AC-3558B7380DEC}">
      <dgm:prSet/>
      <dgm:spPr/>
    </dgm:pt>
    <dgm:pt modelId="{28BD0617-D072-4A78-AF23-AE6037C4F8C2}" type="sibTrans" cxnId="{B07A02B5-A9FD-443D-96AC-3558B7380DEC}">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LinFactNeighborX="1353" custLinFactNeighborY="-755">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1338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LinFactNeighborX="-1314" custLinFactNeighborY="-691">
        <dgm:presLayoutVars>
          <dgm:bulletEnabled val="1"/>
        </dgm:presLayoutVars>
      </dgm:prSet>
      <dgm:spPr/>
      <dgm:t>
        <a:bodyPr/>
        <a:lstStyle/>
        <a:p>
          <a:endParaRPr lang="fr-FR"/>
        </a:p>
      </dgm:t>
    </dgm:pt>
  </dgm:ptLst>
  <dgm:cxnLst>
    <dgm:cxn modelId="{8CE7CCAD-7E46-48B7-BF61-CF7D793A5B36}" srcId="{4BD4AF6E-DD80-46A5-8A2C-4506A3647C89}" destId="{2C265BA0-F2B2-41B3-9314-FFCA53780841}" srcOrd="1" destOrd="0" parTransId="{20B725BC-B8F7-48E4-AD03-C91D8025F73E}" sibTransId="{C40BF877-9C70-43CD-9EE4-97729921270B}"/>
    <dgm:cxn modelId="{4045D8A9-06AE-44CA-8B87-31067F7836E8}" srcId="{4BD4AF6E-DD80-46A5-8A2C-4506A3647C89}" destId="{73B1F5B6-6248-4170-A717-002F4E417E66}" srcOrd="0" destOrd="0" parTransId="{885F406A-1887-4D8F-A2BB-6E854528C005}" sibTransId="{BFB5A55D-59A6-42AD-96EF-F263EAD70A3E}"/>
    <dgm:cxn modelId="{56029166-0CC7-457A-B6FE-E39CC7812183}" type="presOf" srcId="{02651DC6-2737-45E2-8520-9D9D780501BD}" destId="{ED65357B-54B3-4C7F-B6A9-EDFB8B5312AA}" srcOrd="0" destOrd="0" presId="urn:microsoft.com/office/officeart/2005/8/layout/vList5"/>
    <dgm:cxn modelId="{B07A02B5-A9FD-443D-96AC-3558B7380DEC}" srcId="{E6C4EC9C-003D-4CF2-998E-5BB0C2615DBC}" destId="{E6333B1E-1487-47C6-824E-FB9807CC0AF8}" srcOrd="4" destOrd="0" parTransId="{C830A6D5-EBE9-4F18-A7CC-ACDEB6A9DFAD}" sibTransId="{28BD0617-D072-4A78-AF23-AE6037C4F8C2}"/>
    <dgm:cxn modelId="{64602A52-6EBE-4515-B270-2D415B4BD6EC}" srcId="{E6C4EC9C-003D-4CF2-998E-5BB0C2615DBC}" destId="{38B9D761-02B5-4AC4-9C26-A7B8DD4DA577}" srcOrd="1" destOrd="0" parTransId="{E3FADDDF-BDB7-403D-81B4-ECE3366B3062}" sibTransId="{2E9123C9-53D7-4456-9BB0-36150C7F3C50}"/>
    <dgm:cxn modelId="{CBF65176-B9DD-4939-98DD-F832773D2578}" type="presOf" srcId="{73B1F5B6-6248-4170-A717-002F4E417E66}" destId="{50280043-6F05-48F6-B393-3A364DC4C2EB}" srcOrd="0" destOrd="0" presId="urn:microsoft.com/office/officeart/2005/8/layout/vList5"/>
    <dgm:cxn modelId="{8752A5D3-5167-4290-A883-579A3E1ADF44}" srcId="{02651DC6-2737-45E2-8520-9D9D780501BD}" destId="{E0A353E2-D66C-4BBC-B389-0CA8EF05CF2B}" srcOrd="4" destOrd="0" parTransId="{EF466C89-00FF-4B73-B033-E93C33BCEDB9}" sibTransId="{30BB94CE-5999-4F0E-B622-25A56D251463}"/>
    <dgm:cxn modelId="{2653D6F7-9E2A-4E9C-B09E-98A7FB2B1421}" srcId="{02651DC6-2737-45E2-8520-9D9D780501BD}" destId="{78CADA58-20FD-4D63-A501-DE4E5C43BE5C}" srcOrd="3" destOrd="0" parTransId="{12572076-213C-4DF3-B317-2EB5222D87CE}" sibTransId="{3ADA0BF0-1710-4BB8-9407-2633852A6F08}"/>
    <dgm:cxn modelId="{BDE7F50B-818E-40A5-9FE4-8A2DD38604F7}" type="presOf" srcId="{44DD7D82-6AF0-404E-AD92-81CBAEDEE4CE}" destId="{E2D4D233-7564-49A0-8EDD-DC2CD80526EB}" srcOrd="0" destOrd="1" presId="urn:microsoft.com/office/officeart/2005/8/layout/vList5"/>
    <dgm:cxn modelId="{03CCB466-B1E6-4EA5-9858-3D2195D2CEC1}" srcId="{02651DC6-2737-45E2-8520-9D9D780501BD}" destId="{9201137E-CD15-419F-AABE-056721620A25}" srcOrd="2" destOrd="0" parTransId="{564DB2CB-D058-4952-985F-A6F2868CF908}" sibTransId="{40073EC0-7EE9-478E-BC78-F12D9648AFFC}"/>
    <dgm:cxn modelId="{3C33158F-5314-4815-8116-9EFDA6BE878B}" srcId="{4BD4AF6E-DD80-46A5-8A2C-4506A3647C89}" destId="{4254D948-7F4F-4F8E-B0FD-BC744D5C5AF0}" srcOrd="3" destOrd="0" parTransId="{535BF2B8-35CE-4E69-A4AB-DDC4F9326B97}" sibTransId="{CB065535-3EE8-42A9-9BC8-260D311B3984}"/>
    <dgm:cxn modelId="{57C80267-EF53-494A-B7AB-AB32A212E140}" srcId="{6F045978-85B7-4200-8AD6-E8563ADD98CD}" destId="{02651DC6-2737-45E2-8520-9D9D780501BD}" srcOrd="0" destOrd="0" parTransId="{AEE89CBB-E2B7-4178-B234-166E243E8DF9}" sibTransId="{33565EF6-23A1-4938-AFC2-DF1A04D11EEF}"/>
    <dgm:cxn modelId="{DAF5EC84-44C0-45DD-948F-D4194E91D0AB}" type="presOf" srcId="{C8D83450-8E29-4370-95F4-9E3D439F3CBC}" destId="{A6723134-DB7F-4244-A7F5-DD68258B3C8C}" srcOrd="0" destOrd="2" presId="urn:microsoft.com/office/officeart/2005/8/layout/vList5"/>
    <dgm:cxn modelId="{BC1408BB-1D61-4690-9B72-14BED18615DD}" srcId="{6F045978-85B7-4200-8AD6-E8563ADD98CD}" destId="{4BD4AF6E-DD80-46A5-8A2C-4506A3647C89}" srcOrd="2" destOrd="0" parTransId="{F4AB7A8F-524E-461F-B962-A17AA208D4A0}" sibTransId="{07259874-C583-4D13-B44C-546C7FFD9F95}"/>
    <dgm:cxn modelId="{C1E5BC99-E462-4CF9-9C29-F2CDB18DF115}" type="presOf" srcId="{E6333B1E-1487-47C6-824E-FB9807CC0AF8}" destId="{A6723134-DB7F-4244-A7F5-DD68258B3C8C}" srcOrd="0" destOrd="4" presId="urn:microsoft.com/office/officeart/2005/8/layout/vList5"/>
    <dgm:cxn modelId="{432A182F-C391-4953-8EBD-EB36211DE08F}" type="presOf" srcId="{2C04FD5C-1E9B-4193-8AF3-D2A70830E5F6}" destId="{A6723134-DB7F-4244-A7F5-DD68258B3C8C}" srcOrd="0" destOrd="5" presId="urn:microsoft.com/office/officeart/2005/8/layout/vList5"/>
    <dgm:cxn modelId="{68492CD8-0F71-4B3D-BC13-ED650E4CD5CF}" srcId="{E6C4EC9C-003D-4CF2-998E-5BB0C2615DBC}" destId="{AAB93B05-F818-4862-8500-73C285EF7C63}" srcOrd="3" destOrd="0" parTransId="{60FE5720-39D8-47A4-8E6D-FA51421CD660}" sibTransId="{8E6D6258-EA6C-460E-980C-3B04E5D90D7A}"/>
    <dgm:cxn modelId="{5BF56F1D-2603-494E-A292-6AAEA631EA57}" srcId="{E6C4EC9C-003D-4CF2-998E-5BB0C2615DBC}" destId="{2C04FD5C-1E9B-4193-8AF3-D2A70830E5F6}" srcOrd="5" destOrd="0" parTransId="{A3CAC0E9-7C6B-46FE-B24D-E77BCD661D0B}" sibTransId="{B2EE998E-8E27-45DF-A6A3-F2CEA58FABCE}"/>
    <dgm:cxn modelId="{C05B40B5-DFEB-47D9-A37E-D9D7F8A7089F}" srcId="{6F045978-85B7-4200-8AD6-E8563ADD98CD}" destId="{E6C4EC9C-003D-4CF2-998E-5BB0C2615DBC}" srcOrd="1" destOrd="0" parTransId="{946BDB17-F9DC-4846-AD83-FCCEDB43A335}" sibTransId="{A168F880-51A7-4709-9BC4-765F33A62EC2}"/>
    <dgm:cxn modelId="{C5017223-1BAD-4920-9F0D-5302E1F3BF81}" srcId="{E6C4EC9C-003D-4CF2-998E-5BB0C2615DBC}" destId="{C8D83450-8E29-4370-95F4-9E3D439F3CBC}" srcOrd="2" destOrd="0" parTransId="{D6427EAB-6A49-45CC-A550-D6BCF584196D}" sibTransId="{9D6E97AF-8001-446B-A0A5-DDE9530C36F9}"/>
    <dgm:cxn modelId="{2686D989-0DD8-4435-80ED-F71F0716E48F}" type="presOf" srcId="{6F045978-85B7-4200-8AD6-E8563ADD98CD}" destId="{D97A59DA-96EB-4C12-88AF-5281C0EE5795}"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44C15DB4-7BAD-4FA5-A428-07C01878737F}" type="presOf" srcId="{9201137E-CD15-419F-AABE-056721620A25}" destId="{E2D4D233-7564-49A0-8EDD-DC2CD80526EB}" srcOrd="0" destOrd="2" presId="urn:microsoft.com/office/officeart/2005/8/layout/vList5"/>
    <dgm:cxn modelId="{D576F108-2FE3-4534-B4A6-38036D22CE3C}" type="presOf" srcId="{E68695E6-7F68-4F8E-9236-C2AE74143A77}" destId="{A6723134-DB7F-4244-A7F5-DD68258B3C8C}" srcOrd="0" destOrd="0" presId="urn:microsoft.com/office/officeart/2005/8/layout/vList5"/>
    <dgm:cxn modelId="{BCF543B2-B3C6-49F2-8DB9-55D92B860636}" type="presOf" srcId="{9DE68122-EEEC-45B3-82A7-206805A1C584}" destId="{E2D4D233-7564-49A0-8EDD-DC2CD80526EB}" srcOrd="0" destOrd="0" presId="urn:microsoft.com/office/officeart/2005/8/layout/vList5"/>
    <dgm:cxn modelId="{9E7A5CF4-CB89-4C15-9C40-52B986DFDD85}" type="presOf" srcId="{E0A353E2-D66C-4BBC-B389-0CA8EF05CF2B}" destId="{E2D4D233-7564-49A0-8EDD-DC2CD80526EB}" srcOrd="0" destOrd="4" presId="urn:microsoft.com/office/officeart/2005/8/layout/vList5"/>
    <dgm:cxn modelId="{5D3C03B5-9695-45AA-92FD-CCA36B467342}" type="presOf" srcId="{4BD4AF6E-DD80-46A5-8A2C-4506A3647C89}" destId="{D26BBCC6-3BAD-4683-92E0-56281F08A9CC}" srcOrd="0" destOrd="0" presId="urn:microsoft.com/office/officeart/2005/8/layout/vList5"/>
    <dgm:cxn modelId="{FD1E485A-C67C-49BF-BE13-C84A0914BBA3}" type="presOf" srcId="{AAB93B05-F818-4862-8500-73C285EF7C63}" destId="{A6723134-DB7F-4244-A7F5-DD68258B3C8C}" srcOrd="0" destOrd="3" presId="urn:microsoft.com/office/officeart/2005/8/layout/vList5"/>
    <dgm:cxn modelId="{92FA8AA1-7093-4DC3-A3AA-175DA0F22531}" type="presOf" srcId="{4254D948-7F4F-4F8E-B0FD-BC744D5C5AF0}" destId="{50280043-6F05-48F6-B393-3A364DC4C2EB}" srcOrd="0" destOrd="3" presId="urn:microsoft.com/office/officeart/2005/8/layout/vList5"/>
    <dgm:cxn modelId="{6A0B3440-F379-4261-B048-FE6F6007628A}" type="presOf" srcId="{78CADA58-20FD-4D63-A501-DE4E5C43BE5C}" destId="{E2D4D233-7564-49A0-8EDD-DC2CD80526EB}" srcOrd="0" destOrd="3"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A0BEE812-0829-4FCC-ADA6-AAAB0A9A17B4}" type="presOf" srcId="{38B9D761-02B5-4AC4-9C26-A7B8DD4DA577}" destId="{A6723134-DB7F-4244-A7F5-DD68258B3C8C}" srcOrd="0" destOrd="1" presId="urn:microsoft.com/office/officeart/2005/8/layout/vList5"/>
    <dgm:cxn modelId="{159798F2-B5F6-4E80-8522-37D128F01D1F}" type="presOf" srcId="{2C265BA0-F2B2-41B3-9314-FFCA53780841}" destId="{50280043-6F05-48F6-B393-3A364DC4C2EB}" srcOrd="0" destOrd="1" presId="urn:microsoft.com/office/officeart/2005/8/layout/vList5"/>
    <dgm:cxn modelId="{957E68C9-4349-41C7-8B8E-006A71C5E887}" type="presOf" srcId="{AF83A6BB-8740-4467-A8E1-77DD1BAD5602}" destId="{50280043-6F05-48F6-B393-3A364DC4C2EB}" srcOrd="0" destOrd="2" presId="urn:microsoft.com/office/officeart/2005/8/layout/vList5"/>
    <dgm:cxn modelId="{D74D544C-5C59-4283-A499-FBDE92707054}" srcId="{4BD4AF6E-DD80-46A5-8A2C-4506A3647C89}" destId="{AF83A6BB-8740-4467-A8E1-77DD1BAD5602}" srcOrd="2" destOrd="0" parTransId="{39C6EA7E-CCB5-45A6-B40D-2CA6CF4F2873}" sibTransId="{A77130A9-917B-4A03-96E6-47FD6E08C988}"/>
    <dgm:cxn modelId="{8558E1B3-83A9-4A32-A39B-376D13D23F56}" srcId="{02651DC6-2737-45E2-8520-9D9D780501BD}" destId="{44DD7D82-6AF0-404E-AD92-81CBAEDEE4CE}" srcOrd="1" destOrd="0" parTransId="{72360552-3572-4635-B736-96DA06516765}" sibTransId="{6DB57036-B133-40BD-AF25-DF00FF82BF65}"/>
    <dgm:cxn modelId="{FC4DA066-8BB7-4688-8E39-4A6578AC225B}" type="presOf" srcId="{E6C4EC9C-003D-4CF2-998E-5BB0C2615DBC}" destId="{8E1C7C36-B28E-463E-9B7C-CBD4F4A7DFE7}" srcOrd="0" destOrd="0" presId="urn:microsoft.com/office/officeart/2005/8/layout/vList5"/>
    <dgm:cxn modelId="{1828C39F-8AB1-4F7C-9A77-14C62ACC8197}" type="presParOf" srcId="{D97A59DA-96EB-4C12-88AF-5281C0EE5795}" destId="{F8B0CABD-F5C7-41DC-B048-6DEFD3C5C735}" srcOrd="0" destOrd="0" presId="urn:microsoft.com/office/officeart/2005/8/layout/vList5"/>
    <dgm:cxn modelId="{C4C060A6-DA49-46B9-92EB-6CC435C368DA}" type="presParOf" srcId="{F8B0CABD-F5C7-41DC-B048-6DEFD3C5C735}" destId="{ED65357B-54B3-4C7F-B6A9-EDFB8B5312AA}" srcOrd="0" destOrd="0" presId="urn:microsoft.com/office/officeart/2005/8/layout/vList5"/>
    <dgm:cxn modelId="{E8385015-1076-4157-8FF9-A60F8CFBC506}" type="presParOf" srcId="{F8B0CABD-F5C7-41DC-B048-6DEFD3C5C735}" destId="{E2D4D233-7564-49A0-8EDD-DC2CD80526EB}" srcOrd="1" destOrd="0" presId="urn:microsoft.com/office/officeart/2005/8/layout/vList5"/>
    <dgm:cxn modelId="{74817882-4D28-41EF-AC89-9B1066737CBF}" type="presParOf" srcId="{D97A59DA-96EB-4C12-88AF-5281C0EE5795}" destId="{AC2D0E85-80F1-4746-9632-52B6406224BF}" srcOrd="1" destOrd="0" presId="urn:microsoft.com/office/officeart/2005/8/layout/vList5"/>
    <dgm:cxn modelId="{BCDEF064-F398-4EDB-BCF8-19C63E93CE31}" type="presParOf" srcId="{D97A59DA-96EB-4C12-88AF-5281C0EE5795}" destId="{4FE600F4-98B6-4E76-9089-2B845485D62D}" srcOrd="2" destOrd="0" presId="urn:microsoft.com/office/officeart/2005/8/layout/vList5"/>
    <dgm:cxn modelId="{C31D8239-F729-473E-9205-AA5B13EDC871}" type="presParOf" srcId="{4FE600F4-98B6-4E76-9089-2B845485D62D}" destId="{8E1C7C36-B28E-463E-9B7C-CBD4F4A7DFE7}" srcOrd="0" destOrd="0" presId="urn:microsoft.com/office/officeart/2005/8/layout/vList5"/>
    <dgm:cxn modelId="{A10DFB97-E81B-4CF0-A2A1-1E7DD95A831F}" type="presParOf" srcId="{4FE600F4-98B6-4E76-9089-2B845485D62D}" destId="{A6723134-DB7F-4244-A7F5-DD68258B3C8C}" srcOrd="1" destOrd="0" presId="urn:microsoft.com/office/officeart/2005/8/layout/vList5"/>
    <dgm:cxn modelId="{EE886917-8F08-41A5-B899-C8245C9EDEC3}" type="presParOf" srcId="{D97A59DA-96EB-4C12-88AF-5281C0EE5795}" destId="{E6429E40-69A1-4D4D-A4C0-35BC7F6B302C}" srcOrd="3" destOrd="0" presId="urn:microsoft.com/office/officeart/2005/8/layout/vList5"/>
    <dgm:cxn modelId="{23CCDCEA-143D-4233-87CC-E929E1E60664}" type="presParOf" srcId="{D97A59DA-96EB-4C12-88AF-5281C0EE5795}" destId="{2221DDEC-89A0-4FFF-8B66-E3FF55ADBEC6}" srcOrd="4" destOrd="0" presId="urn:microsoft.com/office/officeart/2005/8/layout/vList5"/>
    <dgm:cxn modelId="{CEB95428-9DE2-460A-92AD-A679F678FF4B}" type="presParOf" srcId="{2221DDEC-89A0-4FFF-8B66-E3FF55ADBEC6}" destId="{D26BBCC6-3BAD-4683-92E0-56281F08A9CC}" srcOrd="0" destOrd="0" presId="urn:microsoft.com/office/officeart/2005/8/layout/vList5"/>
    <dgm:cxn modelId="{59B19ED9-04CD-4E9C-88FA-B0962667F126}"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800" dirty="0" smtClean="0">
              <a:solidFill>
                <a:schemeClr val="bg1"/>
              </a:solidFill>
            </a:rPr>
            <a:t>Pour les étudiants de L1, qui arrivent à l’UTM, l’université doit répondre à plusieurs attentes</a:t>
          </a:r>
          <a:endParaRPr lang="fr-FR" sz="3500" dirty="0">
            <a:solidFill>
              <a:schemeClr val="bg1"/>
            </a:solidFill>
          </a:endParaRPr>
        </a:p>
      </dgm:t>
    </dgm:pt>
    <dgm:pt modelId="{AEE89CBB-E2B7-4178-B234-166E243E8DF9}" type="parTrans" cxnId="{57C80267-EF53-494A-B7AB-AB32A212E140}">
      <dgm:prSet/>
      <dgm:spPr/>
      <dgm:t>
        <a:bodyPr/>
        <a:lstStyle/>
        <a:p>
          <a:endParaRPr lang="fr-FR">
            <a:solidFill>
              <a:schemeClr val="tx1"/>
            </a:solidFill>
          </a:endParaRPr>
        </a:p>
      </dgm:t>
    </dgm:pt>
    <dgm:pt modelId="{33565EF6-23A1-4938-AFC2-DF1A04D11EEF}" type="sibTrans" cxnId="{57C80267-EF53-494A-B7AB-AB32A212E140}">
      <dgm:prSet/>
      <dgm:spPr/>
      <dgm:t>
        <a:bodyPr/>
        <a:lstStyle/>
        <a:p>
          <a:endParaRPr lang="fr-FR">
            <a:solidFill>
              <a:schemeClr val="tx1"/>
            </a:solidFill>
          </a:endParaRP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1" custScaleY="83099" custLinFactNeighborX="-86222" custLinFactNeighborY="0">
        <dgm:presLayoutVars>
          <dgm:chMax val="1"/>
          <dgm:bulletEnabled val="1"/>
        </dgm:presLayoutVars>
      </dgm:prSet>
      <dgm:spPr/>
      <dgm:t>
        <a:bodyPr/>
        <a:lstStyle/>
        <a:p>
          <a:endParaRPr lang="fr-FR"/>
        </a:p>
      </dgm:t>
    </dgm:pt>
  </dgm:ptLst>
  <dgm:cxnLst>
    <dgm:cxn modelId="{FB7FA20C-B871-4620-826D-73E4C225A119}" type="presOf" srcId="{02651DC6-2737-45E2-8520-9D9D780501BD}" destId="{ED65357B-54B3-4C7F-B6A9-EDFB8B5312AA}" srcOrd="0" destOrd="0" presId="urn:microsoft.com/office/officeart/2005/8/layout/vList5"/>
    <dgm:cxn modelId="{393FF32D-1EBA-4974-B940-AA0FA6C5138B}" type="presOf" srcId="{6F045978-85B7-4200-8AD6-E8563ADD98CD}" destId="{D97A59DA-96EB-4C12-88AF-5281C0EE5795}" srcOrd="0" destOrd="0"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944E3ED6-A64E-428A-B697-6A2C12C38BF7}" type="presParOf" srcId="{D97A59DA-96EB-4C12-88AF-5281C0EE5795}" destId="{F8B0CABD-F5C7-41DC-B048-6DEFD3C5C735}" srcOrd="0" destOrd="0" presId="urn:microsoft.com/office/officeart/2005/8/layout/vList5"/>
    <dgm:cxn modelId="{37BDAB37-2164-452F-BE11-6AAD51D8C851}" type="presParOf" srcId="{F8B0CABD-F5C7-41DC-B048-6DEFD3C5C735}" destId="{ED65357B-54B3-4C7F-B6A9-EDFB8B5312AA}"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L’accueil et l’accompagnement à la rentrée</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100" dirty="0" smtClean="0"/>
            <a:t>20/35 sont </a:t>
          </a:r>
          <a:r>
            <a:rPr lang="fr-FR" sz="1100" dirty="0" smtClean="0"/>
            <a:t>satisfaits de l’accueil et de l’accompagnement dont ils ont bénéficié avant les inscriptions (réunions de rentrée, accueil des bacheliers…).</a:t>
          </a:r>
          <a:endParaRPr lang="fr-FR" sz="11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La vie étudiante sur le campus</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nchor="t"/>
        <a:lstStyle/>
        <a:p>
          <a:pPr algn="just"/>
          <a:r>
            <a:rPr lang="fr-FR" sz="1100" dirty="0" smtClean="0"/>
            <a:t>10/35 envisagent </a:t>
          </a:r>
          <a:r>
            <a:rPr lang="fr-FR" sz="1100" dirty="0" smtClean="0"/>
            <a:t>d’adhérer à une association étudiante, </a:t>
          </a:r>
          <a:r>
            <a:rPr lang="fr-FR" sz="1100" dirty="0" smtClean="0"/>
            <a:t>16 </a:t>
          </a:r>
          <a:r>
            <a:rPr lang="fr-FR" sz="1100" dirty="0" smtClean="0"/>
            <a:t>veulent assister aux spectacles de la Fabrique culturelle.</a:t>
          </a:r>
          <a:endParaRPr lang="fr-FR" sz="1000"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Les sources d’informations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000" dirty="0" smtClean="0"/>
            <a:t>22 étudiants </a:t>
          </a:r>
          <a:r>
            <a:rPr lang="fr-FR" sz="1000" dirty="0" smtClean="0"/>
            <a:t>répondants ont consulté le site internet pour se documenter sur la formation et les procédures d’inscription.</a:t>
          </a:r>
          <a:endParaRPr lang="fr-FR" sz="600" dirty="0"/>
        </a:p>
      </dgm:t>
    </dgm:pt>
    <dgm:pt modelId="{D8F89CA7-20B4-4517-8CEC-511BD39366B2}" type="parTrans" cxnId="{13073168-FF87-49C3-90AD-463FCFBA04B4}">
      <dgm:prSet/>
      <dgm:spPr/>
      <dgm:t>
        <a:bodyPr/>
        <a:lstStyle/>
        <a:p>
          <a:endParaRPr lang="fr-FR"/>
        </a:p>
      </dgm:t>
    </dgm:pt>
    <dgm:pt modelId="{904BC02D-620D-4023-96C6-72347AD9CA34}" type="sibTrans" cxnId="{13073168-FF87-49C3-90AD-463FCFBA04B4}">
      <dgm:prSet/>
      <dgm:spPr/>
      <dgm:t>
        <a:bodyPr/>
        <a:lstStyle/>
        <a:p>
          <a:endParaRPr lang="fr-FR"/>
        </a:p>
      </dgm:t>
    </dgm:pt>
    <dgm:pt modelId="{A04439B3-D17C-4126-BFF8-894036916021}">
      <dgm:prSet phldrT="[Texte]" custT="1"/>
      <dgm:spPr>
        <a:solidFill>
          <a:schemeClr val="accent1">
            <a:lumMod val="20000"/>
            <a:lumOff val="80000"/>
            <a:alpha val="90000"/>
          </a:schemeClr>
        </a:solidFill>
      </dgm:spPr>
      <dgm:t>
        <a:bodyPr anchor="t"/>
        <a:lstStyle/>
        <a:p>
          <a:pPr algn="l"/>
          <a:r>
            <a:rPr lang="fr-FR" sz="1000" dirty="0" smtClean="0"/>
            <a:t>9 </a:t>
          </a:r>
          <a:r>
            <a:rPr lang="fr-FR" sz="1000" dirty="0" smtClean="0"/>
            <a:t>sont venus à l’UTM lors de la journée « portes ouvertes ».</a:t>
          </a:r>
          <a:endParaRPr lang="fr-FR" sz="1000" dirty="0"/>
        </a:p>
      </dgm:t>
    </dgm:pt>
    <dgm:pt modelId="{65DFED89-1837-4444-BD88-027BCFC545E5}" type="parTrans" cxnId="{D52C00BD-DBCF-4F46-8942-0D0E0155900F}">
      <dgm:prSet/>
      <dgm:spPr/>
      <dgm:t>
        <a:bodyPr/>
        <a:lstStyle/>
        <a:p>
          <a:endParaRPr lang="fr-FR"/>
        </a:p>
      </dgm:t>
    </dgm:pt>
    <dgm:pt modelId="{AE1FB1FD-00EE-4028-8354-D1E25D0C7078}" type="sibTrans" cxnId="{D52C00BD-DBCF-4F46-8942-0D0E0155900F}">
      <dgm:prSet/>
      <dgm:spPr/>
      <dgm:t>
        <a:bodyPr/>
        <a:lstStyle/>
        <a:p>
          <a:endParaRPr lang="fr-FR"/>
        </a:p>
      </dgm:t>
    </dgm:pt>
    <dgm:pt modelId="{377BF0AA-B0C6-4B2B-B142-E9299B669902}">
      <dgm:prSet phldrT="[Texte]" custT="1"/>
      <dgm:spPr>
        <a:solidFill>
          <a:schemeClr val="accent1">
            <a:lumMod val="20000"/>
            <a:lumOff val="80000"/>
            <a:alpha val="90000"/>
          </a:schemeClr>
        </a:solidFill>
      </dgm:spPr>
      <dgm:t>
        <a:bodyPr anchor="t"/>
        <a:lstStyle/>
        <a:p>
          <a:pPr algn="just"/>
          <a:r>
            <a:rPr lang="fr-FR" sz="1100" dirty="0" smtClean="0"/>
            <a:t>10 </a:t>
          </a:r>
          <a:r>
            <a:rPr lang="fr-FR" sz="1100" dirty="0" smtClean="0"/>
            <a:t>souhaitent participer à des activités organisées par leur département (foyer, théâtre…).</a:t>
          </a:r>
          <a:endParaRPr lang="fr-FR" sz="1100" dirty="0"/>
        </a:p>
      </dgm:t>
    </dgm:pt>
    <dgm:pt modelId="{80FCD2CC-BDE5-4722-8CA3-A532BA39E752}" type="parTrans" cxnId="{9E38E478-58C8-450D-804B-1C1FA37BB89D}">
      <dgm:prSet/>
      <dgm:spPr/>
      <dgm:t>
        <a:bodyPr/>
        <a:lstStyle/>
        <a:p>
          <a:endParaRPr lang="fr-FR"/>
        </a:p>
      </dgm:t>
    </dgm:pt>
    <dgm:pt modelId="{F2C92F69-AD88-40F4-9CF8-521B2BAF88FB}" type="sibTrans" cxnId="{9E38E478-58C8-450D-804B-1C1FA37BB89D}">
      <dgm:prSet/>
      <dgm:spPr/>
      <dgm:t>
        <a:bodyPr/>
        <a:lstStyle/>
        <a:p>
          <a:endParaRPr lang="fr-FR"/>
        </a:p>
      </dgm:t>
    </dgm:pt>
    <dgm:pt modelId="{6148E9EA-C56D-4BC7-9772-DAC97B6064DD}">
      <dgm:prSet phldrT="[Texte]" custT="1"/>
      <dgm:spPr>
        <a:solidFill>
          <a:schemeClr val="accent1">
            <a:lumMod val="20000"/>
            <a:lumOff val="80000"/>
            <a:alpha val="90000"/>
          </a:schemeClr>
        </a:solidFill>
      </dgm:spPr>
      <dgm:t>
        <a:bodyPr anchor="t"/>
        <a:lstStyle/>
        <a:p>
          <a:pPr algn="just"/>
          <a:r>
            <a:rPr lang="fr-FR" sz="1100" dirty="0" smtClean="0"/>
            <a:t>30 </a:t>
          </a:r>
          <a:r>
            <a:rPr lang="fr-FR" sz="1100" dirty="0" smtClean="0"/>
            <a:t>pensent fréquenter la bibliothèque de l’UFR. </a:t>
          </a:r>
          <a:endParaRPr lang="fr-FR" sz="1100" dirty="0"/>
        </a:p>
      </dgm:t>
    </dgm:pt>
    <dgm:pt modelId="{DDB895BD-936D-4427-8DBB-9C4D4CE6EF24}" type="parTrans" cxnId="{147E56F2-9EAF-46E8-91BA-81FB5410AB85}">
      <dgm:prSet/>
      <dgm:spPr/>
      <dgm:t>
        <a:bodyPr/>
        <a:lstStyle/>
        <a:p>
          <a:endParaRPr lang="fr-FR"/>
        </a:p>
      </dgm:t>
    </dgm:pt>
    <dgm:pt modelId="{032D74DA-AA75-4DD0-B726-7ABEC4F9685F}" type="sibTrans" cxnId="{147E56F2-9EAF-46E8-91BA-81FB5410AB85}">
      <dgm:prSet/>
      <dgm:spPr/>
      <dgm:t>
        <a:bodyPr/>
        <a:lstStyle/>
        <a:p>
          <a:endParaRPr lang="fr-FR"/>
        </a:p>
      </dgm:t>
    </dgm:pt>
    <dgm:pt modelId="{D2AAF450-1E97-4AF4-A1BD-2A32BCA661B5}">
      <dgm:prSet phldrT="[Texte]" custT="1"/>
      <dgm:spPr>
        <a:solidFill>
          <a:schemeClr val="accent1">
            <a:lumMod val="20000"/>
            <a:lumOff val="80000"/>
            <a:alpha val="90000"/>
          </a:schemeClr>
        </a:solidFill>
      </dgm:spPr>
      <dgm:t>
        <a:bodyPr anchor="t"/>
        <a:lstStyle/>
        <a:p>
          <a:pPr algn="just"/>
          <a:r>
            <a:rPr lang="fr-FR" sz="1100" dirty="0" smtClean="0"/>
            <a:t>24 </a:t>
          </a:r>
          <a:r>
            <a:rPr lang="fr-FR" sz="1100" dirty="0" smtClean="0"/>
            <a:t>envisagent de se rendre régulièrement à la bibliothèque centrale.</a:t>
          </a:r>
          <a:endParaRPr lang="fr-FR" sz="1100" dirty="0"/>
        </a:p>
      </dgm:t>
    </dgm:pt>
    <dgm:pt modelId="{DF371FE1-22E9-4E16-AAA4-EAF9571C0D82}" type="parTrans" cxnId="{3CF97135-F7BB-4EAB-AFC9-AC0997B63EF1}">
      <dgm:prSet/>
      <dgm:spPr/>
      <dgm:t>
        <a:bodyPr/>
        <a:lstStyle/>
        <a:p>
          <a:endParaRPr lang="fr-FR"/>
        </a:p>
      </dgm:t>
    </dgm:pt>
    <dgm:pt modelId="{663EFFD2-5F85-4C40-BEE0-425EFE3C902E}" type="sibTrans" cxnId="{3CF97135-F7BB-4EAB-AFC9-AC0997B63EF1}">
      <dgm:prSet/>
      <dgm:spPr/>
      <dgm:t>
        <a:bodyPr/>
        <a:lstStyle/>
        <a:p>
          <a:endParaRPr lang="fr-FR"/>
        </a:p>
      </dgm:t>
    </dgm:pt>
    <dgm:pt modelId="{2CFD3B3C-DCDF-4CF3-AF2C-D4ED3DADCFBA}">
      <dgm:prSet phldrT="[Texte]" custT="1"/>
      <dgm:spPr>
        <a:solidFill>
          <a:schemeClr val="accent1">
            <a:lumMod val="20000"/>
            <a:lumOff val="80000"/>
            <a:alpha val="90000"/>
          </a:schemeClr>
        </a:solidFill>
      </dgm:spPr>
      <dgm:t>
        <a:bodyPr/>
        <a:lstStyle/>
        <a:p>
          <a:pPr algn="just"/>
          <a:r>
            <a:rPr lang="fr-FR" sz="1100" dirty="0" smtClean="0"/>
            <a:t>À la rentrée 2012/2013, </a:t>
          </a:r>
          <a:r>
            <a:rPr lang="fr-FR" sz="1100" dirty="0" smtClean="0"/>
            <a:t>10 répondants </a:t>
          </a:r>
          <a:r>
            <a:rPr lang="fr-FR" sz="1100" dirty="0" smtClean="0"/>
            <a:t>ont bénéficié du dispositif de parrainage. </a:t>
          </a:r>
          <a:r>
            <a:rPr lang="fr-FR" sz="1100" dirty="0" smtClean="0"/>
            <a:t>T</a:t>
          </a:r>
          <a:r>
            <a:rPr lang="fr-FR" sz="1100" dirty="0" smtClean="0">
              <a:solidFill>
                <a:schemeClr val="tx1"/>
              </a:solidFill>
            </a:rPr>
            <a:t>ous </a:t>
          </a:r>
          <a:r>
            <a:rPr lang="fr-FR" sz="1100" dirty="0" smtClean="0">
              <a:solidFill>
                <a:schemeClr val="tx1"/>
              </a:solidFill>
            </a:rPr>
            <a:t>ont participé à la visite du campus et </a:t>
          </a:r>
          <a:r>
            <a:rPr lang="fr-FR" sz="1100" dirty="0" smtClean="0">
              <a:solidFill>
                <a:schemeClr val="tx1"/>
              </a:solidFill>
            </a:rPr>
            <a:t>jugent </a:t>
          </a:r>
          <a:r>
            <a:rPr lang="fr-FR" sz="1100" dirty="0" smtClean="0">
              <a:solidFill>
                <a:schemeClr val="tx1"/>
              </a:solidFill>
            </a:rPr>
            <a:t>ce dispositif satisfaisant et utile.</a:t>
          </a:r>
          <a:endParaRPr lang="fr-FR" sz="1100" dirty="0">
            <a:solidFill>
              <a:schemeClr val="tx1"/>
            </a:solidFill>
          </a:endParaRPr>
        </a:p>
      </dgm:t>
    </dgm:pt>
    <dgm:pt modelId="{0D78980E-67D1-4229-8422-5CFB5D470A34}" type="parTrans" cxnId="{2291B268-899B-4844-9470-E15FAE341F11}">
      <dgm:prSet/>
      <dgm:spPr/>
      <dgm:t>
        <a:bodyPr/>
        <a:lstStyle/>
        <a:p>
          <a:endParaRPr lang="fr-FR"/>
        </a:p>
      </dgm:t>
    </dgm:pt>
    <dgm:pt modelId="{17AD3749-539E-4042-8175-F9BB220BF3E9}" type="sibTrans" cxnId="{2291B268-899B-4844-9470-E15FAE341F11}">
      <dgm:prSet/>
      <dgm:spPr/>
      <dgm:t>
        <a:bodyPr/>
        <a:lstStyle/>
        <a:p>
          <a:endParaRPr lang="fr-FR"/>
        </a:p>
      </dgm:t>
    </dgm:pt>
    <dgm:pt modelId="{22D6ADFE-1B63-4EE2-8562-6FA72862E678}">
      <dgm:prSet phldrT="[Texte]" custT="1"/>
      <dgm:spPr>
        <a:solidFill>
          <a:srgbClr val="00B0F0"/>
        </a:solidFill>
      </dgm:spPr>
      <dgm:t>
        <a:bodyPr/>
        <a:lstStyle/>
        <a:p>
          <a:pPr algn="l"/>
          <a:r>
            <a:rPr lang="fr-FR" sz="2400" dirty="0" smtClean="0"/>
            <a:t>L’aide à l’orientation</a:t>
          </a:r>
          <a:endParaRPr lang="fr-FR" sz="2400" dirty="0"/>
        </a:p>
      </dgm:t>
    </dgm:pt>
    <dgm:pt modelId="{8BB36D1C-A300-438A-A10B-83FF9EBCA9F7}" type="parTrans" cxnId="{D1776DC6-D400-48C5-8F19-B8D15CB0CFF5}">
      <dgm:prSet/>
      <dgm:spPr/>
      <dgm:t>
        <a:bodyPr/>
        <a:lstStyle/>
        <a:p>
          <a:endParaRPr lang="fr-FR"/>
        </a:p>
      </dgm:t>
    </dgm:pt>
    <dgm:pt modelId="{997C5AAF-BB50-492A-A650-1B9E6F592170}" type="sibTrans" cxnId="{D1776DC6-D400-48C5-8F19-B8D15CB0CFF5}">
      <dgm:prSet/>
      <dgm:spPr/>
      <dgm:t>
        <a:bodyPr/>
        <a:lstStyle/>
        <a:p>
          <a:endParaRPr lang="fr-FR"/>
        </a:p>
      </dgm:t>
    </dgm:pt>
    <dgm:pt modelId="{D4C44551-EFF4-41D0-AA4E-EF5877307BC6}">
      <dgm:prSet custT="1"/>
      <dgm:spPr/>
      <dgm:t>
        <a:bodyPr/>
        <a:lstStyle/>
        <a:p>
          <a:pPr algn="just"/>
          <a:r>
            <a:rPr lang="fr-FR" sz="1100" dirty="0" smtClean="0"/>
            <a:t>3/35 répondants </a:t>
          </a:r>
          <a:r>
            <a:rPr lang="fr-FR" sz="1100" dirty="0" smtClean="0"/>
            <a:t>déclarent avoir bénéficié de conseils sur le choix de la discipline.</a:t>
          </a:r>
          <a:endParaRPr lang="fr-FR" sz="1100" dirty="0"/>
        </a:p>
      </dgm:t>
    </dgm:pt>
    <dgm:pt modelId="{F01743B4-7505-4EBC-99AC-1FBFD72452CB}" type="parTrans" cxnId="{20C10900-A909-45F0-9F08-5313C3BC11B8}">
      <dgm:prSet/>
      <dgm:spPr/>
      <dgm:t>
        <a:bodyPr/>
        <a:lstStyle/>
        <a:p>
          <a:endParaRPr lang="fr-FR"/>
        </a:p>
      </dgm:t>
    </dgm:pt>
    <dgm:pt modelId="{98F09A20-56BF-4689-BF51-97ACBB345EAE}" type="sibTrans" cxnId="{20C10900-A909-45F0-9F08-5313C3BC11B8}">
      <dgm:prSet/>
      <dgm:spPr/>
      <dgm:t>
        <a:bodyPr/>
        <a:lstStyle/>
        <a:p>
          <a:endParaRPr lang="fr-FR"/>
        </a:p>
      </dgm:t>
    </dgm:pt>
    <dgm:pt modelId="{3F9DBDAD-A3D8-4758-9552-9BD6516BC4C2}">
      <dgm:prSet phldrT="[Texte]" custT="1"/>
      <dgm:spPr>
        <a:solidFill>
          <a:schemeClr val="accent1">
            <a:lumMod val="20000"/>
            <a:lumOff val="80000"/>
            <a:alpha val="90000"/>
          </a:schemeClr>
        </a:solidFill>
      </dgm:spPr>
      <dgm:t>
        <a:bodyPr anchor="t"/>
        <a:lstStyle/>
        <a:p>
          <a:pPr algn="just"/>
          <a:r>
            <a:rPr lang="fr-FR" sz="1000" dirty="0" smtClean="0"/>
            <a:t>10 ont </a:t>
          </a:r>
          <a:r>
            <a:rPr lang="fr-FR" sz="1000" dirty="0" smtClean="0"/>
            <a:t>assisté une journée  de découverte de l’UTM pendant qu’ils étaient en classe de première.</a:t>
          </a:r>
          <a:endParaRPr lang="fr-FR" sz="1000" dirty="0"/>
        </a:p>
      </dgm:t>
    </dgm:pt>
    <dgm:pt modelId="{D1C61518-F556-452A-BED0-D5662B71FE28}" type="parTrans" cxnId="{F971002D-03DA-4A53-8292-38B30D0F31BC}">
      <dgm:prSet/>
      <dgm:spPr/>
      <dgm:t>
        <a:bodyPr/>
        <a:lstStyle/>
        <a:p>
          <a:endParaRPr lang="fr-FR"/>
        </a:p>
      </dgm:t>
    </dgm:pt>
    <dgm:pt modelId="{D29302A9-6B4D-46F5-89EB-957BBF0B2898}" type="sibTrans" cxnId="{F971002D-03DA-4A53-8292-38B30D0F31BC}">
      <dgm:prSet/>
      <dgm:spPr/>
      <dgm:t>
        <a:bodyPr/>
        <a:lstStyle/>
        <a:p>
          <a:endParaRPr lang="fr-FR"/>
        </a:p>
      </dgm:t>
    </dgm:pt>
    <dgm:pt modelId="{1BE99703-C52E-4659-923C-4E12012D1857}">
      <dgm:prSet custT="1"/>
      <dgm:spPr/>
      <dgm:t>
        <a:bodyPr/>
        <a:lstStyle/>
        <a:p>
          <a:pPr algn="just"/>
          <a:endParaRPr lang="fr-FR" sz="1100" dirty="0"/>
        </a:p>
      </dgm:t>
    </dgm:pt>
    <dgm:pt modelId="{1D623665-57F4-4833-93C7-692CB7FBFD6F}" type="parTrans" cxnId="{3902F810-D727-4C6B-A6CB-0E1DF23960EE}">
      <dgm:prSet/>
      <dgm:spPr/>
      <dgm:t>
        <a:bodyPr/>
        <a:lstStyle/>
        <a:p>
          <a:endParaRPr lang="fr-FR"/>
        </a:p>
      </dgm:t>
    </dgm:pt>
    <dgm:pt modelId="{BCA05883-2499-4CFE-8F58-8747D1188F49}" type="sibTrans" cxnId="{3902F810-D727-4C6B-A6CB-0E1DF23960EE}">
      <dgm:prSet/>
      <dgm:spPr/>
      <dgm:t>
        <a:bodyPr/>
        <a:lstStyle/>
        <a:p>
          <a:endParaRPr lang="fr-FR"/>
        </a:p>
      </dgm:t>
    </dgm:pt>
    <dgm:pt modelId="{34BF6C00-E95C-44FE-9AFA-6911DCAE4E7D}">
      <dgm:prSet custT="1"/>
      <dgm:spPr/>
      <dgm:t>
        <a:bodyPr/>
        <a:lstStyle/>
        <a:p>
          <a:pPr algn="just"/>
          <a:r>
            <a:rPr lang="fr-FR" sz="1100" dirty="0" smtClean="0"/>
            <a:t>Parmi eux, tous ont tenu compte des conseils d’orientation donnés dans le cadre de l’orientation active.</a:t>
          </a:r>
          <a:endParaRPr lang="fr-FR" sz="1100" dirty="0"/>
        </a:p>
      </dgm:t>
    </dgm:pt>
    <dgm:pt modelId="{DD81BBBB-54DC-4094-A940-4E389A8783D1}" type="parTrans" cxnId="{E567184E-F72F-4942-91F6-320B6F749A72}">
      <dgm:prSet/>
      <dgm:spPr/>
      <dgm:t>
        <a:bodyPr/>
        <a:lstStyle/>
        <a:p>
          <a:endParaRPr lang="fr-FR"/>
        </a:p>
      </dgm:t>
    </dgm:pt>
    <dgm:pt modelId="{6AB956AD-3F3F-4422-8C13-6D2472A96D79}" type="sibTrans" cxnId="{E567184E-F72F-4942-91F6-320B6F749A72}">
      <dgm:prSet/>
      <dgm:spPr/>
      <dgm:t>
        <a:bodyPr/>
        <a:lstStyle/>
        <a:p>
          <a:endParaRPr lang="fr-FR"/>
        </a:p>
      </dgm:t>
    </dgm:pt>
    <dgm:pt modelId="{893C8FE0-C831-40A7-99C6-6A79E8EA9E64}">
      <dgm:prSet phldrT="[Texte]" custT="1"/>
      <dgm:spPr>
        <a:solidFill>
          <a:schemeClr val="accent1">
            <a:lumMod val="20000"/>
            <a:lumOff val="80000"/>
            <a:alpha val="90000"/>
          </a:schemeClr>
        </a:solidFill>
      </dgm:spPr>
      <dgm:t>
        <a:bodyPr anchor="t"/>
        <a:lstStyle/>
        <a:p>
          <a:pPr algn="just"/>
          <a:r>
            <a:rPr lang="fr-FR" sz="1100" dirty="0" smtClean="0"/>
            <a:t>26 ont </a:t>
          </a:r>
          <a:r>
            <a:rPr lang="fr-FR" sz="1100" dirty="0" smtClean="0"/>
            <a:t>activé leur ENT et messagerie étudiante.</a:t>
          </a:r>
          <a:endParaRPr lang="fr-FR" sz="1100" dirty="0"/>
        </a:p>
      </dgm:t>
    </dgm:pt>
    <dgm:pt modelId="{A65662B0-99EF-4439-8604-4A9FD7F86C60}" type="parTrans" cxnId="{2220FB87-A037-4E87-B347-1EC07E08EF5A}">
      <dgm:prSet/>
      <dgm:spPr/>
      <dgm:t>
        <a:bodyPr/>
        <a:lstStyle/>
        <a:p>
          <a:endParaRPr lang="fr-FR"/>
        </a:p>
      </dgm:t>
    </dgm:pt>
    <dgm:pt modelId="{BBC0845B-5BC3-4AB7-BC12-291B5103E86C}" type="sibTrans" cxnId="{2220FB87-A037-4E87-B347-1EC07E08EF5A}">
      <dgm:prSet/>
      <dgm:spPr/>
      <dgm:t>
        <a:bodyPr/>
        <a:lstStyle/>
        <a:p>
          <a:endParaRPr lang="fr-FR"/>
        </a:p>
      </dgm:t>
    </dgm:pt>
    <dgm:pt modelId="{06492A3A-E376-4737-BC4E-5963038BAFF0}">
      <dgm:prSet phldrT="[Texte]" custT="1"/>
      <dgm:spPr>
        <a:solidFill>
          <a:schemeClr val="accent1">
            <a:lumMod val="20000"/>
            <a:lumOff val="80000"/>
            <a:alpha val="90000"/>
          </a:schemeClr>
        </a:solidFill>
      </dgm:spPr>
      <dgm:t>
        <a:bodyPr/>
        <a:lstStyle/>
        <a:p>
          <a:pPr algn="l"/>
          <a:r>
            <a:rPr lang="fr-FR" sz="1000" dirty="0" smtClean="0"/>
            <a:t>6 </a:t>
          </a:r>
          <a:r>
            <a:rPr lang="fr-FR" sz="1000" dirty="0" smtClean="0"/>
            <a:t>sont allés au salon </a:t>
          </a:r>
          <a:r>
            <a:rPr lang="fr-FR" sz="1000" dirty="0" err="1" smtClean="0"/>
            <a:t>Infosup</a:t>
          </a:r>
          <a:r>
            <a:rPr lang="fr-FR" sz="1000" dirty="0" smtClean="0"/>
            <a:t>.</a:t>
          </a:r>
          <a:endParaRPr lang="fr-FR" sz="1000" dirty="0"/>
        </a:p>
      </dgm:t>
    </dgm:pt>
    <dgm:pt modelId="{BAF27270-2DEF-4010-87E3-EBB655F0B814}" type="parTrans" cxnId="{30D27B55-6406-436A-8152-44EAA26B0686}">
      <dgm:prSet/>
      <dgm:spPr/>
    </dgm:pt>
    <dgm:pt modelId="{FA396728-B1F1-414C-A774-84741EC231C0}" type="sibTrans" cxnId="{30D27B55-6406-436A-8152-44EAA26B0686}">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4">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4" custScaleY="125091">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4" custScaleY="136132">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4" custScaleY="171538">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4" custLinFactNeighborX="1474" custLinFactNeighborY="2712">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4" custScaleY="123877" custLinFactNeighborX="-419" custLinFactNeighborY="-726">
        <dgm:presLayoutVars>
          <dgm:bulletEnabled val="1"/>
        </dgm:presLayoutVars>
      </dgm:prSet>
      <dgm:spPr/>
      <dgm:t>
        <a:bodyPr/>
        <a:lstStyle/>
        <a:p>
          <a:endParaRPr lang="fr-FR"/>
        </a:p>
      </dgm:t>
    </dgm:pt>
    <dgm:pt modelId="{A463AA96-7831-48E6-A23F-0827EAEF28DD}" type="pres">
      <dgm:prSet presAssocID="{07259874-C583-4D13-B44C-546C7FFD9F95}" presName="sp" presStyleCnt="0"/>
      <dgm:spPr/>
    </dgm:pt>
    <dgm:pt modelId="{7AE7E090-FD87-417B-B986-0EAC9D406A3F}" type="pres">
      <dgm:prSet presAssocID="{22D6ADFE-1B63-4EE2-8562-6FA72862E678}" presName="linNode" presStyleCnt="0"/>
      <dgm:spPr/>
    </dgm:pt>
    <dgm:pt modelId="{F49B9222-0EC8-4BE7-8634-2BC82E562347}" type="pres">
      <dgm:prSet presAssocID="{22D6ADFE-1B63-4EE2-8562-6FA72862E678}" presName="parentText" presStyleLbl="node1" presStyleIdx="3" presStyleCnt="4" custScaleY="102034">
        <dgm:presLayoutVars>
          <dgm:chMax val="1"/>
          <dgm:bulletEnabled val="1"/>
        </dgm:presLayoutVars>
      </dgm:prSet>
      <dgm:spPr/>
      <dgm:t>
        <a:bodyPr/>
        <a:lstStyle/>
        <a:p>
          <a:endParaRPr lang="fr-FR"/>
        </a:p>
      </dgm:t>
    </dgm:pt>
    <dgm:pt modelId="{300B1ECE-07E9-4254-A025-1B430ECCE2DB}" type="pres">
      <dgm:prSet presAssocID="{22D6ADFE-1B63-4EE2-8562-6FA72862E678}" presName="descendantText" presStyleLbl="alignAccFollowNode1" presStyleIdx="3" presStyleCnt="4" custScaleY="128510">
        <dgm:presLayoutVars>
          <dgm:bulletEnabled val="1"/>
        </dgm:presLayoutVars>
      </dgm:prSet>
      <dgm:spPr/>
      <dgm:t>
        <a:bodyPr/>
        <a:lstStyle/>
        <a:p>
          <a:endParaRPr lang="fr-FR"/>
        </a:p>
      </dgm:t>
    </dgm:pt>
  </dgm:ptLst>
  <dgm:cxnLst>
    <dgm:cxn modelId="{3DB58800-8F1E-44B3-8831-CE9D90B0AC95}" type="presOf" srcId="{06492A3A-E376-4737-BC4E-5963038BAFF0}" destId="{50280043-6F05-48F6-B393-3A364DC4C2EB}" srcOrd="0" destOrd="3" presId="urn:microsoft.com/office/officeart/2005/8/layout/vList5"/>
    <dgm:cxn modelId="{93C60DAB-355A-4776-A8D5-12807C45EE43}" type="presOf" srcId="{893C8FE0-C831-40A7-99C6-6A79E8EA9E64}" destId="{A6723134-DB7F-4244-A7F5-DD68258B3C8C}" srcOrd="0" destOrd="4" presId="urn:microsoft.com/office/officeart/2005/8/layout/vList5"/>
    <dgm:cxn modelId="{D010D706-1D21-40A1-9AD3-3AD0B93183FB}" type="presOf" srcId="{A04439B3-D17C-4126-BFF8-894036916021}" destId="{50280043-6F05-48F6-B393-3A364DC4C2EB}" srcOrd="0" destOrd="2" presId="urn:microsoft.com/office/officeart/2005/8/layout/vList5"/>
    <dgm:cxn modelId="{3CF97135-F7BB-4EAB-AFC9-AC0997B63EF1}" srcId="{E6C4EC9C-003D-4CF2-998E-5BB0C2615DBC}" destId="{D2AAF450-1E97-4AF4-A1BD-2A32BCA661B5}" srcOrd="3" destOrd="0" parTransId="{DF371FE1-22E9-4E16-AAA4-EAF9571C0D82}" sibTransId="{663EFFD2-5F85-4C40-BEE0-425EFE3C902E}"/>
    <dgm:cxn modelId="{ED8D0530-2849-46FE-8B21-0A6023B161DF}" type="presOf" srcId="{2CFD3B3C-DCDF-4CF3-AF2C-D4ED3DADCFBA}" destId="{E2D4D233-7564-49A0-8EDD-DC2CD80526EB}" srcOrd="0" destOrd="1" presId="urn:microsoft.com/office/officeart/2005/8/layout/vList5"/>
    <dgm:cxn modelId="{26C05419-2655-4B57-8E53-3C8B0B2D73F0}" type="presOf" srcId="{01AE0B1B-AE2F-43A2-9DB0-22AB9C0D8377}" destId="{50280043-6F05-48F6-B393-3A364DC4C2EB}" srcOrd="0" destOrd="0" presId="urn:microsoft.com/office/officeart/2005/8/layout/vList5"/>
    <dgm:cxn modelId="{92141A6E-4E95-4A31-8D9B-46AD2AAB2118}" type="presOf" srcId="{9DE68122-EEEC-45B3-82A7-206805A1C584}" destId="{E2D4D233-7564-49A0-8EDD-DC2CD80526EB}" srcOrd="0" destOrd="0" presId="urn:microsoft.com/office/officeart/2005/8/layout/vList5"/>
    <dgm:cxn modelId="{9807B7F5-EC72-4931-88CE-3F8E1B381AC6}" type="presOf" srcId="{34BF6C00-E95C-44FE-9AFA-6911DCAE4E7D}" destId="{300B1ECE-07E9-4254-A025-1B430ECCE2DB}" srcOrd="0" destOrd="1" presId="urn:microsoft.com/office/officeart/2005/8/layout/vList5"/>
    <dgm:cxn modelId="{6CE3C444-5A41-4585-BC57-4AD1992DFCA7}" type="presOf" srcId="{22D6ADFE-1B63-4EE2-8562-6FA72862E678}" destId="{F49B9222-0EC8-4BE7-8634-2BC82E562347}" srcOrd="0" destOrd="0" presId="urn:microsoft.com/office/officeart/2005/8/layout/vList5"/>
    <dgm:cxn modelId="{9E38E478-58C8-450D-804B-1C1FA37BB89D}" srcId="{E6C4EC9C-003D-4CF2-998E-5BB0C2615DBC}" destId="{377BF0AA-B0C6-4B2B-B142-E9299B669902}" srcOrd="1" destOrd="0" parTransId="{80FCD2CC-BDE5-4722-8CA3-A532BA39E752}" sibTransId="{F2C92F69-AD88-40F4-9CF8-521B2BAF88FB}"/>
    <dgm:cxn modelId="{2220FB87-A037-4E87-B347-1EC07E08EF5A}" srcId="{E6C4EC9C-003D-4CF2-998E-5BB0C2615DBC}" destId="{893C8FE0-C831-40A7-99C6-6A79E8EA9E64}" srcOrd="4" destOrd="0" parTransId="{A65662B0-99EF-4439-8604-4A9FD7F86C60}" sibTransId="{BBC0845B-5BC3-4AB7-BC12-291B5103E86C}"/>
    <dgm:cxn modelId="{57C80267-EF53-494A-B7AB-AB32A212E140}" srcId="{6F045978-85B7-4200-8AD6-E8563ADD98CD}" destId="{02651DC6-2737-45E2-8520-9D9D780501BD}" srcOrd="0" destOrd="0" parTransId="{AEE89CBB-E2B7-4178-B234-166E243E8DF9}" sibTransId="{33565EF6-23A1-4938-AFC2-DF1A04D11EEF}"/>
    <dgm:cxn modelId="{ABA0F52E-797B-44A5-BE16-804CE0D18FDB}" type="presOf" srcId="{1BE99703-C52E-4659-923C-4E12012D1857}" destId="{300B1ECE-07E9-4254-A025-1B430ECCE2DB}" srcOrd="0" destOrd="2" presId="urn:microsoft.com/office/officeart/2005/8/layout/vList5"/>
    <dgm:cxn modelId="{BC1408BB-1D61-4690-9B72-14BED18615DD}" srcId="{6F045978-85B7-4200-8AD6-E8563ADD98CD}" destId="{4BD4AF6E-DD80-46A5-8A2C-4506A3647C89}" srcOrd="2" destOrd="0" parTransId="{F4AB7A8F-524E-461F-B962-A17AA208D4A0}" sibTransId="{07259874-C583-4D13-B44C-546C7FFD9F95}"/>
    <dgm:cxn modelId="{2E7F1296-91FE-45D3-8AFE-1889257D88DC}" type="presOf" srcId="{3F9DBDAD-A3D8-4758-9552-9BD6516BC4C2}" destId="{50280043-6F05-48F6-B393-3A364DC4C2EB}" srcOrd="0" destOrd="1" presId="urn:microsoft.com/office/officeart/2005/8/layout/vList5"/>
    <dgm:cxn modelId="{20C10900-A909-45F0-9F08-5313C3BC11B8}" srcId="{22D6ADFE-1B63-4EE2-8562-6FA72862E678}" destId="{D4C44551-EFF4-41D0-AA4E-EF5877307BC6}" srcOrd="0" destOrd="0" parTransId="{F01743B4-7505-4EBC-99AC-1FBFD72452CB}" sibTransId="{98F09A20-56BF-4689-BF51-97ACBB345EAE}"/>
    <dgm:cxn modelId="{B5979939-FA5F-46BA-AEDD-7B4F3F8D3E27}" type="presOf" srcId="{377BF0AA-B0C6-4B2B-B142-E9299B669902}" destId="{A6723134-DB7F-4244-A7F5-DD68258B3C8C}" srcOrd="0" destOrd="1" presId="urn:microsoft.com/office/officeart/2005/8/layout/vList5"/>
    <dgm:cxn modelId="{D1776DC6-D400-48C5-8F19-B8D15CB0CFF5}" srcId="{6F045978-85B7-4200-8AD6-E8563ADD98CD}" destId="{22D6ADFE-1B63-4EE2-8562-6FA72862E678}" srcOrd="3" destOrd="0" parTransId="{8BB36D1C-A300-438A-A10B-83FF9EBCA9F7}" sibTransId="{997C5AAF-BB50-492A-A650-1B9E6F592170}"/>
    <dgm:cxn modelId="{9EE2BF8E-0633-4554-9BEA-67049D67F15D}" type="presOf" srcId="{D4C44551-EFF4-41D0-AA4E-EF5877307BC6}" destId="{300B1ECE-07E9-4254-A025-1B430ECCE2DB}"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463D3837-A1D7-4C62-94F8-3662EFCB4970}" type="presOf" srcId="{E6C4EC9C-003D-4CF2-998E-5BB0C2615DBC}" destId="{8E1C7C36-B28E-463E-9B7C-CBD4F4A7DFE7}" srcOrd="0" destOrd="0" presId="urn:microsoft.com/office/officeart/2005/8/layout/vList5"/>
    <dgm:cxn modelId="{81A7FC82-F6D1-4C69-881B-CD25C6CE4317}" type="presOf" srcId="{02651DC6-2737-45E2-8520-9D9D780501BD}" destId="{ED65357B-54B3-4C7F-B6A9-EDFB8B5312AA}"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72D0242F-C912-4F2A-9B66-970DB162F413}" type="presOf" srcId="{4BD4AF6E-DD80-46A5-8A2C-4506A3647C89}" destId="{D26BBCC6-3BAD-4683-92E0-56281F08A9CC}" srcOrd="0" destOrd="0" presId="urn:microsoft.com/office/officeart/2005/8/layout/vList5"/>
    <dgm:cxn modelId="{1F60C0B1-BB26-46B3-9DB1-FFA14C3B364E}" type="presOf" srcId="{6F045978-85B7-4200-8AD6-E8563ADD98CD}" destId="{D97A59DA-96EB-4C12-88AF-5281C0EE5795}" srcOrd="0" destOrd="0" presId="urn:microsoft.com/office/officeart/2005/8/layout/vList5"/>
    <dgm:cxn modelId="{98EBC209-2E2E-4283-88F1-3FBC6908E308}" type="presOf" srcId="{6148E9EA-C56D-4BC7-9772-DAC97B6064DD}" destId="{A6723134-DB7F-4244-A7F5-DD68258B3C8C}" srcOrd="0" destOrd="2" presId="urn:microsoft.com/office/officeart/2005/8/layout/vList5"/>
    <dgm:cxn modelId="{2291B268-899B-4844-9470-E15FAE341F11}" srcId="{02651DC6-2737-45E2-8520-9D9D780501BD}" destId="{2CFD3B3C-DCDF-4CF3-AF2C-D4ED3DADCFBA}" srcOrd="1" destOrd="0" parTransId="{0D78980E-67D1-4229-8422-5CFB5D470A34}" sibTransId="{17AD3749-539E-4042-8175-F9BB220BF3E9}"/>
    <dgm:cxn modelId="{D52C00BD-DBCF-4F46-8942-0D0E0155900F}" srcId="{4BD4AF6E-DD80-46A5-8A2C-4506A3647C89}" destId="{A04439B3-D17C-4126-BFF8-894036916021}" srcOrd="2" destOrd="0" parTransId="{65DFED89-1837-4444-BD88-027BCFC545E5}" sibTransId="{AE1FB1FD-00EE-4028-8354-D1E25D0C7078}"/>
    <dgm:cxn modelId="{13073168-FF87-49C3-90AD-463FCFBA04B4}" srcId="{4BD4AF6E-DD80-46A5-8A2C-4506A3647C89}" destId="{01AE0B1B-AE2F-43A2-9DB0-22AB9C0D8377}" srcOrd="0" destOrd="0" parTransId="{D8F89CA7-20B4-4517-8CEC-511BD39366B2}" sibTransId="{904BC02D-620D-4023-96C6-72347AD9CA34}"/>
    <dgm:cxn modelId="{30D27B55-6406-436A-8152-44EAA26B0686}" srcId="{4BD4AF6E-DD80-46A5-8A2C-4506A3647C89}" destId="{06492A3A-E376-4737-BC4E-5963038BAFF0}" srcOrd="3" destOrd="0" parTransId="{BAF27270-2DEF-4010-87E3-EBB655F0B814}" sibTransId="{FA396728-B1F1-414C-A774-84741EC231C0}"/>
    <dgm:cxn modelId="{F971002D-03DA-4A53-8292-38B30D0F31BC}" srcId="{4BD4AF6E-DD80-46A5-8A2C-4506A3647C89}" destId="{3F9DBDAD-A3D8-4758-9552-9BD6516BC4C2}" srcOrd="1" destOrd="0" parTransId="{D1C61518-F556-452A-BED0-D5662B71FE28}" sibTransId="{D29302A9-6B4D-46F5-89EB-957BBF0B2898}"/>
    <dgm:cxn modelId="{595D09C2-41F4-4364-80BF-40B7EB4B59C3}" type="presOf" srcId="{D2AAF450-1E97-4AF4-A1BD-2A32BCA661B5}" destId="{A6723134-DB7F-4244-A7F5-DD68258B3C8C}" srcOrd="0" destOrd="3" presId="urn:microsoft.com/office/officeart/2005/8/layout/vList5"/>
    <dgm:cxn modelId="{E567184E-F72F-4942-91F6-320B6F749A72}" srcId="{22D6ADFE-1B63-4EE2-8562-6FA72862E678}" destId="{34BF6C00-E95C-44FE-9AFA-6911DCAE4E7D}" srcOrd="1" destOrd="0" parTransId="{DD81BBBB-54DC-4094-A940-4E389A8783D1}" sibTransId="{6AB956AD-3F3F-4422-8C13-6D2472A96D79}"/>
    <dgm:cxn modelId="{6984842B-7D28-4622-9762-1A6CB1751D5A}" srcId="{02651DC6-2737-45E2-8520-9D9D780501BD}" destId="{9DE68122-EEEC-45B3-82A7-206805A1C584}" srcOrd="0" destOrd="0" parTransId="{0485B0C6-C205-4D6F-8057-51D3811314C9}" sibTransId="{0E6EA673-F334-4A78-B1DB-AE1135D20606}"/>
    <dgm:cxn modelId="{3902F810-D727-4C6B-A6CB-0E1DF23960EE}" srcId="{22D6ADFE-1B63-4EE2-8562-6FA72862E678}" destId="{1BE99703-C52E-4659-923C-4E12012D1857}" srcOrd="2" destOrd="0" parTransId="{1D623665-57F4-4833-93C7-692CB7FBFD6F}" sibTransId="{BCA05883-2499-4CFE-8F58-8747D1188F49}"/>
    <dgm:cxn modelId="{81C6A8CF-A0F2-4338-9408-89C6A2F67B4A}" type="presOf" srcId="{E68695E6-7F68-4F8E-9236-C2AE74143A77}" destId="{A6723134-DB7F-4244-A7F5-DD68258B3C8C}" srcOrd="0" destOrd="0" presId="urn:microsoft.com/office/officeart/2005/8/layout/vList5"/>
    <dgm:cxn modelId="{147E56F2-9EAF-46E8-91BA-81FB5410AB85}" srcId="{E6C4EC9C-003D-4CF2-998E-5BB0C2615DBC}" destId="{6148E9EA-C56D-4BC7-9772-DAC97B6064DD}" srcOrd="2" destOrd="0" parTransId="{DDB895BD-936D-4427-8DBB-9C4D4CE6EF24}" sibTransId="{032D74DA-AA75-4DD0-B726-7ABEC4F9685F}"/>
    <dgm:cxn modelId="{3E813A93-DFD3-40EC-9B31-4BE23764FE55}" type="presParOf" srcId="{D97A59DA-96EB-4C12-88AF-5281C0EE5795}" destId="{F8B0CABD-F5C7-41DC-B048-6DEFD3C5C735}" srcOrd="0" destOrd="0" presId="urn:microsoft.com/office/officeart/2005/8/layout/vList5"/>
    <dgm:cxn modelId="{9DC0034A-1151-41F5-9996-0952D38AD162}" type="presParOf" srcId="{F8B0CABD-F5C7-41DC-B048-6DEFD3C5C735}" destId="{ED65357B-54B3-4C7F-B6A9-EDFB8B5312AA}" srcOrd="0" destOrd="0" presId="urn:microsoft.com/office/officeart/2005/8/layout/vList5"/>
    <dgm:cxn modelId="{2E344D11-6B88-4331-847F-B39EFF5740CC}" type="presParOf" srcId="{F8B0CABD-F5C7-41DC-B048-6DEFD3C5C735}" destId="{E2D4D233-7564-49A0-8EDD-DC2CD80526EB}" srcOrd="1" destOrd="0" presId="urn:microsoft.com/office/officeart/2005/8/layout/vList5"/>
    <dgm:cxn modelId="{4FCB4EA8-FA9E-4443-986F-12942EF51231}" type="presParOf" srcId="{D97A59DA-96EB-4C12-88AF-5281C0EE5795}" destId="{AC2D0E85-80F1-4746-9632-52B6406224BF}" srcOrd="1" destOrd="0" presId="urn:microsoft.com/office/officeart/2005/8/layout/vList5"/>
    <dgm:cxn modelId="{1C9F719C-73AD-4C14-B2E0-B22CC40B5C03}" type="presParOf" srcId="{D97A59DA-96EB-4C12-88AF-5281C0EE5795}" destId="{4FE600F4-98B6-4E76-9089-2B845485D62D}" srcOrd="2" destOrd="0" presId="urn:microsoft.com/office/officeart/2005/8/layout/vList5"/>
    <dgm:cxn modelId="{D8478ACE-891F-4263-8787-D99EFA14F1CF}" type="presParOf" srcId="{4FE600F4-98B6-4E76-9089-2B845485D62D}" destId="{8E1C7C36-B28E-463E-9B7C-CBD4F4A7DFE7}" srcOrd="0" destOrd="0" presId="urn:microsoft.com/office/officeart/2005/8/layout/vList5"/>
    <dgm:cxn modelId="{2F6DFAEF-E373-4AE9-A872-C7C4F5B578B4}" type="presParOf" srcId="{4FE600F4-98B6-4E76-9089-2B845485D62D}" destId="{A6723134-DB7F-4244-A7F5-DD68258B3C8C}" srcOrd="1" destOrd="0" presId="urn:microsoft.com/office/officeart/2005/8/layout/vList5"/>
    <dgm:cxn modelId="{0E72BCD5-291F-4197-984B-DF464DFEF65C}" type="presParOf" srcId="{D97A59DA-96EB-4C12-88AF-5281C0EE5795}" destId="{E6429E40-69A1-4D4D-A4C0-35BC7F6B302C}" srcOrd="3" destOrd="0" presId="urn:microsoft.com/office/officeart/2005/8/layout/vList5"/>
    <dgm:cxn modelId="{17CC7DE5-36C2-4325-B58B-8F3A8A3D9BB9}" type="presParOf" srcId="{D97A59DA-96EB-4C12-88AF-5281C0EE5795}" destId="{2221DDEC-89A0-4FFF-8B66-E3FF55ADBEC6}" srcOrd="4" destOrd="0" presId="urn:microsoft.com/office/officeart/2005/8/layout/vList5"/>
    <dgm:cxn modelId="{BB5770BB-E78C-4DF4-9BF7-E8CF7D2902F5}" type="presParOf" srcId="{2221DDEC-89A0-4FFF-8B66-E3FF55ADBEC6}" destId="{D26BBCC6-3BAD-4683-92E0-56281F08A9CC}" srcOrd="0" destOrd="0" presId="urn:microsoft.com/office/officeart/2005/8/layout/vList5"/>
    <dgm:cxn modelId="{5EAD203E-E78C-4298-8EAD-0983B5C0434D}" type="presParOf" srcId="{2221DDEC-89A0-4FFF-8B66-E3FF55ADBEC6}" destId="{50280043-6F05-48F6-B393-3A364DC4C2EB}" srcOrd="1" destOrd="0" presId="urn:microsoft.com/office/officeart/2005/8/layout/vList5"/>
    <dgm:cxn modelId="{AC70152B-EC37-4E50-8837-EA794E2109C8}" type="presParOf" srcId="{D97A59DA-96EB-4C12-88AF-5281C0EE5795}" destId="{A463AA96-7831-48E6-A23F-0827EAEF28DD}" srcOrd="5" destOrd="0" presId="urn:microsoft.com/office/officeart/2005/8/layout/vList5"/>
    <dgm:cxn modelId="{20F5F7A2-D71A-4B90-B8EB-2FAAF9C2135D}" type="presParOf" srcId="{D97A59DA-96EB-4C12-88AF-5281C0EE5795}" destId="{7AE7E090-FD87-417B-B986-0EAC9D406A3F}" srcOrd="6" destOrd="0" presId="urn:microsoft.com/office/officeart/2005/8/layout/vList5"/>
    <dgm:cxn modelId="{923B1C99-6F9C-40D3-91F2-C8801DE1D9D1}" type="presParOf" srcId="{7AE7E090-FD87-417B-B986-0EAC9D406A3F}" destId="{F49B9222-0EC8-4BE7-8634-2BC82E562347}" srcOrd="0" destOrd="0" presId="urn:microsoft.com/office/officeart/2005/8/layout/vList5"/>
    <dgm:cxn modelId="{394D063E-4F1F-4E42-A7ED-7FCFAB22E63F}" type="presParOf" srcId="{7AE7E090-FD87-417B-B986-0EAC9D406A3F}" destId="{300B1ECE-07E9-4254-A025-1B430ECCE2DB}"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9E502-2F07-4F80-B98D-6C6166D93FB5}">
      <dsp:nvSpPr>
        <dsp:cNvPr id="0" name=""/>
        <dsp:cNvSpPr/>
      </dsp:nvSpPr>
      <dsp:spPr>
        <a:xfrm>
          <a:off x="216032" y="72000"/>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fr-FR" sz="1100" b="1" kern="1200" dirty="0" smtClean="0"/>
            <a:t>Effectif total 2012/2013</a:t>
          </a:r>
        </a:p>
        <a:p>
          <a:pPr lvl="0" algn="ctr" defTabSz="488950">
            <a:lnSpc>
              <a:spcPct val="90000"/>
            </a:lnSpc>
            <a:spcBef>
              <a:spcPct val="0"/>
            </a:spcBef>
            <a:spcAft>
              <a:spcPct val="35000"/>
            </a:spcAft>
          </a:pPr>
          <a:r>
            <a:rPr lang="fr-FR" sz="1100" kern="1200" dirty="0" smtClean="0"/>
            <a:t>23 541 étudiants </a:t>
          </a:r>
        </a:p>
        <a:p>
          <a:pPr lvl="0" algn="ctr" defTabSz="488950">
            <a:lnSpc>
              <a:spcPct val="90000"/>
            </a:lnSpc>
            <a:spcBef>
              <a:spcPct val="0"/>
            </a:spcBef>
            <a:spcAft>
              <a:spcPct val="35000"/>
            </a:spcAft>
          </a:pPr>
          <a:r>
            <a:rPr lang="fr-FR" sz="1100" kern="1200" dirty="0" smtClean="0"/>
            <a:t>33% d’hommes</a:t>
          </a:r>
        </a:p>
        <a:p>
          <a:pPr lvl="0" algn="ctr" defTabSz="488950">
            <a:lnSpc>
              <a:spcPct val="90000"/>
            </a:lnSpc>
            <a:spcBef>
              <a:spcPct val="0"/>
            </a:spcBef>
            <a:spcAft>
              <a:spcPct val="35000"/>
            </a:spcAft>
          </a:pPr>
          <a:r>
            <a:rPr lang="fr-FR" sz="1100" kern="1200" dirty="0" smtClean="0"/>
            <a:t>67% de femmes</a:t>
          </a:r>
        </a:p>
        <a:p>
          <a:pPr lvl="0" algn="ctr" defTabSz="488950">
            <a:lnSpc>
              <a:spcPct val="90000"/>
            </a:lnSpc>
            <a:spcBef>
              <a:spcPct val="0"/>
            </a:spcBef>
            <a:spcAft>
              <a:spcPct val="35000"/>
            </a:spcAft>
          </a:pPr>
          <a:r>
            <a:rPr lang="fr-FR" sz="1100" kern="1200" dirty="0" smtClean="0"/>
            <a:t>5 950 étudiants inscrits </a:t>
          </a:r>
        </a:p>
        <a:p>
          <a:pPr lvl="0" algn="ctr" defTabSz="488950">
            <a:lnSpc>
              <a:spcPct val="90000"/>
            </a:lnSpc>
            <a:spcBef>
              <a:spcPct val="0"/>
            </a:spcBef>
            <a:spcAft>
              <a:spcPct val="35000"/>
            </a:spcAft>
          </a:pPr>
          <a:r>
            <a:rPr lang="fr-FR" sz="1100" kern="1200" smtClean="0"/>
            <a:t>en L1 soit 25% de l’effectif total</a:t>
          </a:r>
          <a:endParaRPr lang="fr-FR" sz="1100" kern="1200" dirty="0"/>
        </a:p>
      </dsp:txBody>
      <dsp:txXfrm>
        <a:off x="303258" y="159226"/>
        <a:ext cx="2525314" cy="1612387"/>
      </dsp:txXfrm>
    </dsp:sp>
    <dsp:sp modelId="{A1B2FAE8-85E0-4876-877B-2C479A6C16DE}">
      <dsp:nvSpPr>
        <dsp:cNvPr id="0" name=""/>
        <dsp:cNvSpPr/>
      </dsp:nvSpPr>
      <dsp:spPr>
        <a:xfrm>
          <a:off x="239547" y="1885571"/>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fr-FR" sz="1100" b="1" kern="1200" dirty="0" smtClean="0">
              <a:solidFill>
                <a:schemeClr val="bg1"/>
              </a:solidFill>
            </a:rPr>
            <a:t>Effectif UFR HAA  2012/2013</a:t>
          </a:r>
        </a:p>
        <a:p>
          <a:pPr lvl="0" algn="ctr" defTabSz="488950">
            <a:lnSpc>
              <a:spcPct val="90000"/>
            </a:lnSpc>
            <a:spcBef>
              <a:spcPct val="0"/>
            </a:spcBef>
            <a:spcAft>
              <a:spcPct val="35000"/>
            </a:spcAft>
          </a:pPr>
          <a:r>
            <a:rPr lang="fr-FR" sz="1100" kern="1200" dirty="0" smtClean="0">
              <a:solidFill>
                <a:schemeClr val="bg1"/>
              </a:solidFill>
            </a:rPr>
            <a:t>3 106 étudiants </a:t>
          </a:r>
        </a:p>
        <a:p>
          <a:pPr lvl="0" algn="ctr" defTabSz="488950">
            <a:lnSpc>
              <a:spcPct val="90000"/>
            </a:lnSpc>
            <a:spcBef>
              <a:spcPct val="0"/>
            </a:spcBef>
            <a:spcAft>
              <a:spcPct val="35000"/>
            </a:spcAft>
          </a:pPr>
          <a:r>
            <a:rPr lang="fr-FR" sz="1100" kern="1200" dirty="0" smtClean="0">
              <a:solidFill>
                <a:schemeClr val="bg1"/>
              </a:solidFill>
            </a:rPr>
            <a:t>962 étudiants inscrits en L1 :</a:t>
          </a:r>
        </a:p>
        <a:p>
          <a:pPr lvl="0" algn="ctr" defTabSz="488950">
            <a:lnSpc>
              <a:spcPct val="90000"/>
            </a:lnSpc>
            <a:spcBef>
              <a:spcPct val="0"/>
            </a:spcBef>
            <a:spcAft>
              <a:spcPct val="35000"/>
            </a:spcAft>
          </a:pPr>
          <a:r>
            <a:rPr lang="fr-FR" sz="1100" kern="1200" dirty="0" smtClean="0">
              <a:solidFill>
                <a:schemeClr val="bg1"/>
              </a:solidFill>
            </a:rPr>
            <a:t>36% d’hommes</a:t>
          </a:r>
        </a:p>
        <a:p>
          <a:pPr lvl="0" algn="ctr" defTabSz="488950">
            <a:lnSpc>
              <a:spcPct val="90000"/>
            </a:lnSpc>
            <a:spcBef>
              <a:spcPct val="0"/>
            </a:spcBef>
            <a:spcAft>
              <a:spcPct val="35000"/>
            </a:spcAft>
          </a:pPr>
          <a:r>
            <a:rPr lang="fr-FR" sz="1100" kern="1200" dirty="0" smtClean="0">
              <a:solidFill>
                <a:schemeClr val="bg1"/>
              </a:solidFill>
            </a:rPr>
            <a:t>64% de femmes</a:t>
          </a:r>
        </a:p>
        <a:p>
          <a:pPr lvl="0" algn="ctr" defTabSz="488950">
            <a:lnSpc>
              <a:spcPct val="90000"/>
            </a:lnSpc>
            <a:spcBef>
              <a:spcPct val="0"/>
            </a:spcBef>
            <a:spcAft>
              <a:spcPct val="35000"/>
            </a:spcAft>
          </a:pPr>
          <a:r>
            <a:rPr lang="fr-FR" sz="1100" kern="1200" dirty="0" smtClean="0">
              <a:solidFill>
                <a:schemeClr val="bg1"/>
              </a:solidFill>
            </a:rPr>
            <a:t>Âge moyen : 20 ans</a:t>
          </a:r>
        </a:p>
        <a:p>
          <a:pPr lvl="0" algn="ctr" defTabSz="488950">
            <a:lnSpc>
              <a:spcPct val="90000"/>
            </a:lnSpc>
            <a:spcBef>
              <a:spcPct val="0"/>
            </a:spcBef>
            <a:spcAft>
              <a:spcPct val="35000"/>
            </a:spcAft>
          </a:pPr>
          <a:r>
            <a:rPr lang="fr-FR" sz="1100" kern="1200" dirty="0" smtClean="0">
              <a:solidFill>
                <a:schemeClr val="bg1"/>
              </a:solidFill>
            </a:rPr>
            <a:t>54% de bacheliers</a:t>
          </a:r>
          <a:endParaRPr lang="fr-FR" sz="1100" kern="1200" dirty="0">
            <a:solidFill>
              <a:schemeClr val="bg1"/>
            </a:solidFill>
          </a:endParaRPr>
        </a:p>
      </dsp:txBody>
      <dsp:txXfrm>
        <a:off x="326773" y="1972797"/>
        <a:ext cx="2525314" cy="1612387"/>
      </dsp:txXfrm>
    </dsp:sp>
    <dsp:sp modelId="{43A0A384-4A19-4EC8-A392-D3517BEBF6BB}">
      <dsp:nvSpPr>
        <dsp:cNvPr id="0" name=""/>
        <dsp:cNvSpPr/>
      </dsp:nvSpPr>
      <dsp:spPr>
        <a:xfrm>
          <a:off x="239547" y="3755069"/>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fr-FR" sz="1100" b="1" kern="1200" dirty="0" smtClean="0"/>
            <a:t>Effectif département </a:t>
          </a:r>
        </a:p>
        <a:p>
          <a:pPr lvl="0" algn="ctr" defTabSz="488950">
            <a:lnSpc>
              <a:spcPct val="90000"/>
            </a:lnSpc>
            <a:spcBef>
              <a:spcPct val="0"/>
            </a:spcBef>
            <a:spcAft>
              <a:spcPct val="35000"/>
            </a:spcAft>
          </a:pPr>
          <a:r>
            <a:rPr lang="fr-FR" sz="1100" b="1" kern="1200" dirty="0" smtClean="0"/>
            <a:t>Arts Plastiques-Arts Appliqués 2012/2013</a:t>
          </a:r>
        </a:p>
        <a:p>
          <a:pPr lvl="0" algn="ctr" defTabSz="488950">
            <a:lnSpc>
              <a:spcPct val="90000"/>
            </a:lnSpc>
            <a:spcBef>
              <a:spcPct val="0"/>
            </a:spcBef>
            <a:spcAft>
              <a:spcPct val="35000"/>
            </a:spcAft>
          </a:pPr>
          <a:r>
            <a:rPr lang="fr-FR" sz="1100" kern="1200" dirty="0" smtClean="0"/>
            <a:t> 801 étudiants </a:t>
          </a:r>
        </a:p>
        <a:p>
          <a:pPr lvl="0" algn="ctr" defTabSz="488950">
            <a:lnSpc>
              <a:spcPct val="90000"/>
            </a:lnSpc>
            <a:spcBef>
              <a:spcPct val="0"/>
            </a:spcBef>
            <a:spcAft>
              <a:spcPct val="35000"/>
            </a:spcAft>
          </a:pPr>
          <a:r>
            <a:rPr lang="fr-FR" sz="1100" kern="1200" dirty="0" smtClean="0"/>
            <a:t>151 étudiants inscrits en L1 :</a:t>
          </a:r>
        </a:p>
        <a:p>
          <a:pPr lvl="0" algn="ctr" defTabSz="488950">
            <a:lnSpc>
              <a:spcPct val="90000"/>
            </a:lnSpc>
            <a:spcBef>
              <a:spcPct val="0"/>
            </a:spcBef>
            <a:spcAft>
              <a:spcPct val="35000"/>
            </a:spcAft>
          </a:pPr>
          <a:r>
            <a:rPr lang="fr-FR" sz="1100" kern="1200" dirty="0" smtClean="0"/>
            <a:t>19% d’hommes</a:t>
          </a:r>
        </a:p>
        <a:p>
          <a:pPr lvl="0" algn="ctr" defTabSz="488950">
            <a:lnSpc>
              <a:spcPct val="90000"/>
            </a:lnSpc>
            <a:spcBef>
              <a:spcPct val="0"/>
            </a:spcBef>
            <a:spcAft>
              <a:spcPct val="35000"/>
            </a:spcAft>
          </a:pPr>
          <a:r>
            <a:rPr lang="fr-FR" sz="1100" kern="1200" dirty="0" smtClean="0"/>
            <a:t>81% de femmes</a:t>
          </a:r>
        </a:p>
        <a:p>
          <a:pPr lvl="0" algn="ctr" defTabSz="488950">
            <a:lnSpc>
              <a:spcPct val="90000"/>
            </a:lnSpc>
            <a:spcBef>
              <a:spcPct val="0"/>
            </a:spcBef>
            <a:spcAft>
              <a:spcPct val="35000"/>
            </a:spcAft>
          </a:pPr>
          <a:endParaRPr lang="fr-FR" sz="1100" kern="1200" dirty="0"/>
        </a:p>
      </dsp:txBody>
      <dsp:txXfrm>
        <a:off x="326773" y="3842295"/>
        <a:ext cx="2525314" cy="16123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4D233-7564-49A0-8EDD-DC2CD80526EB}">
      <dsp:nvSpPr>
        <dsp:cNvPr id="0" name=""/>
        <dsp:cNvSpPr/>
      </dsp:nvSpPr>
      <dsp:spPr>
        <a:xfrm rot="5400000">
          <a:off x="4549589" y="-1797390"/>
          <a:ext cx="127881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smtClean="0"/>
            <a:t>29/35 </a:t>
          </a:r>
          <a:r>
            <a:rPr lang="fr-FR" sz="1400" kern="1200" dirty="0" smtClean="0"/>
            <a:t>se sont informés sur les débouchés de la discipline ou du domaine.</a:t>
          </a:r>
          <a:endParaRPr lang="fr-FR" sz="1400" kern="1200" dirty="0"/>
        </a:p>
        <a:p>
          <a:pPr marL="114300" lvl="1" indent="-114300" algn="just" defTabSz="622300">
            <a:lnSpc>
              <a:spcPct val="90000"/>
            </a:lnSpc>
            <a:spcBef>
              <a:spcPct val="0"/>
            </a:spcBef>
            <a:spcAft>
              <a:spcPct val="15000"/>
            </a:spcAft>
            <a:buChar char="••"/>
          </a:pPr>
          <a:r>
            <a:rPr lang="fr-FR" sz="1400" kern="1200" dirty="0" smtClean="0">
              <a:solidFill>
                <a:schemeClr val="tx1"/>
              </a:solidFill>
            </a:rPr>
            <a:t>19 </a:t>
          </a:r>
          <a:r>
            <a:rPr lang="fr-FR" sz="1400" kern="1200" dirty="0" smtClean="0">
              <a:solidFill>
                <a:schemeClr val="tx1"/>
              </a:solidFill>
            </a:rPr>
            <a:t>ont un projet professionnel précis.</a:t>
          </a:r>
          <a:endParaRPr lang="fr-FR" sz="1400" kern="1200" dirty="0">
            <a:solidFill>
              <a:schemeClr val="tx1"/>
            </a:solidFill>
          </a:endParaRPr>
        </a:p>
        <a:p>
          <a:pPr marL="114300" lvl="1" indent="-114300" algn="just" defTabSz="622300">
            <a:lnSpc>
              <a:spcPct val="90000"/>
            </a:lnSpc>
            <a:spcBef>
              <a:spcPct val="0"/>
            </a:spcBef>
            <a:spcAft>
              <a:spcPct val="15000"/>
            </a:spcAft>
            <a:buChar char="••"/>
          </a:pPr>
          <a:r>
            <a:rPr lang="fr-FR" sz="1400" b="0" kern="1200" dirty="0" smtClean="0">
              <a:solidFill>
                <a:schemeClr val="tx1"/>
              </a:solidFill>
            </a:rPr>
            <a:t>Pour </a:t>
          </a:r>
          <a:r>
            <a:rPr lang="fr-FR" sz="1400" b="0" kern="1200" dirty="0" smtClean="0">
              <a:solidFill>
                <a:schemeClr val="tx1"/>
              </a:solidFill>
            </a:rPr>
            <a:t>14 répondants</a:t>
          </a:r>
          <a:r>
            <a:rPr lang="fr-FR" sz="1400" b="0" kern="1200" dirty="0" smtClean="0">
              <a:solidFill>
                <a:schemeClr val="tx1"/>
              </a:solidFill>
            </a:rPr>
            <a:t>, la discipline est utile pour réaliser leur projet professionnel.</a:t>
          </a:r>
          <a:endParaRPr lang="fr-FR" sz="1400" kern="1200" dirty="0"/>
        </a:p>
      </dsp:txBody>
      <dsp:txXfrm rot="-5400000">
        <a:off x="2748868" y="65757"/>
        <a:ext cx="4817826" cy="1153958"/>
      </dsp:txXfrm>
    </dsp:sp>
    <dsp:sp modelId="{ED65357B-54B3-4C7F-B6A9-EDFB8B5312AA}">
      <dsp:nvSpPr>
        <dsp:cNvPr id="0" name=""/>
        <dsp:cNvSpPr/>
      </dsp:nvSpPr>
      <dsp:spPr>
        <a:xfrm>
          <a:off x="3726" y="1"/>
          <a:ext cx="2745141" cy="12854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100000"/>
            </a:lnSpc>
            <a:spcBef>
              <a:spcPct val="0"/>
            </a:spcBef>
            <a:spcAft>
              <a:spcPts val="0"/>
            </a:spcAft>
          </a:pPr>
          <a:r>
            <a:rPr lang="fr-FR" sz="2400" kern="1200" dirty="0" smtClean="0"/>
            <a:t>La réalisation </a:t>
          </a:r>
        </a:p>
        <a:p>
          <a:pPr lvl="0" algn="l" defTabSz="1066800">
            <a:lnSpc>
              <a:spcPct val="100000"/>
            </a:lnSpc>
            <a:spcBef>
              <a:spcPct val="0"/>
            </a:spcBef>
            <a:spcAft>
              <a:spcPts val="0"/>
            </a:spcAft>
          </a:pPr>
          <a:r>
            <a:rPr lang="fr-FR" sz="2400" kern="1200" dirty="0" smtClean="0"/>
            <a:t>d’un projet professionnel</a:t>
          </a:r>
          <a:endParaRPr lang="fr-FR" sz="2400" kern="1200" dirty="0"/>
        </a:p>
      </dsp:txBody>
      <dsp:txXfrm>
        <a:off x="66477" y="62752"/>
        <a:ext cx="2619639" cy="1159968"/>
      </dsp:txXfrm>
    </dsp:sp>
    <dsp:sp modelId="{A6723134-DB7F-4244-A7F5-DD68258B3C8C}">
      <dsp:nvSpPr>
        <dsp:cNvPr id="0" name=""/>
        <dsp:cNvSpPr/>
      </dsp:nvSpPr>
      <dsp:spPr>
        <a:xfrm rot="5400000">
          <a:off x="4311145" y="1510979"/>
          <a:ext cx="174686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r-FR" sz="1400" kern="1200" dirty="0" smtClean="0"/>
            <a:t>Pour </a:t>
          </a:r>
          <a:r>
            <a:rPr lang="fr-FR" sz="1400" kern="1200" dirty="0" smtClean="0"/>
            <a:t>30 répondants/35, </a:t>
          </a:r>
          <a:r>
            <a:rPr lang="fr-FR" sz="1400" kern="1200" dirty="0" smtClean="0"/>
            <a:t>la filière choisie correspond à un intérêt pour la discipline.</a:t>
          </a:r>
          <a:endParaRPr lang="fr-FR" sz="1400" kern="1200" dirty="0"/>
        </a:p>
        <a:p>
          <a:pPr marL="114300" lvl="1" indent="-114300" algn="just" defTabSz="622300">
            <a:lnSpc>
              <a:spcPct val="90000"/>
            </a:lnSpc>
            <a:spcBef>
              <a:spcPct val="0"/>
            </a:spcBef>
            <a:spcAft>
              <a:spcPct val="15000"/>
            </a:spcAft>
            <a:buChar char="••"/>
          </a:pPr>
          <a:r>
            <a:rPr lang="fr-FR" sz="1400" kern="1200" dirty="0" smtClean="0"/>
            <a:t>14 </a:t>
          </a:r>
          <a:r>
            <a:rPr lang="fr-FR" sz="1400" kern="1200" dirty="0" smtClean="0"/>
            <a:t>estiment avoir des aptitudes dans la discipline choisie.</a:t>
          </a:r>
          <a:endParaRPr lang="fr-FR" sz="1400" kern="1200" dirty="0"/>
        </a:p>
      </dsp:txBody>
      <dsp:txXfrm rot="-5400000">
        <a:off x="2744450" y="3162950"/>
        <a:ext cx="4794977" cy="1576310"/>
      </dsp:txXfrm>
    </dsp:sp>
    <dsp:sp modelId="{8E1C7C36-B28E-463E-9B7C-CBD4F4A7DFE7}">
      <dsp:nvSpPr>
        <dsp:cNvPr id="0" name=""/>
        <dsp:cNvSpPr/>
      </dsp:nvSpPr>
      <dsp:spPr>
        <a:xfrm>
          <a:off x="3726" y="3046709"/>
          <a:ext cx="2745141" cy="1777826"/>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solidFill>
                <a:schemeClr val="bg1"/>
              </a:solidFill>
            </a:rPr>
            <a:t>L’intérêt pour une discipline</a:t>
          </a:r>
          <a:endParaRPr lang="fr-FR" sz="2400" kern="1200" dirty="0"/>
        </a:p>
      </dsp:txBody>
      <dsp:txXfrm>
        <a:off x="90512" y="3133495"/>
        <a:ext cx="2571569" cy="1604254"/>
      </dsp:txXfrm>
    </dsp:sp>
    <dsp:sp modelId="{50280043-6F05-48F6-B393-3A364DC4C2EB}">
      <dsp:nvSpPr>
        <dsp:cNvPr id="0" name=""/>
        <dsp:cNvSpPr/>
      </dsp:nvSpPr>
      <dsp:spPr>
        <a:xfrm rot="5400000">
          <a:off x="4429049" y="-236292"/>
          <a:ext cx="1527345"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smtClean="0"/>
            <a:t>15 étudiants répondants/35 </a:t>
          </a:r>
          <a:r>
            <a:rPr lang="fr-FR" sz="1400" kern="1200" dirty="0" smtClean="0"/>
            <a:t>ont choisi l’UTM comme 1</a:t>
          </a:r>
          <a:r>
            <a:rPr lang="fr-FR" sz="1400" kern="1200" baseline="30000" dirty="0" smtClean="0"/>
            <a:t>er</a:t>
          </a:r>
          <a:r>
            <a:rPr lang="fr-FR" sz="1400" kern="1200" dirty="0" smtClean="0"/>
            <a:t> vœu d’affectation </a:t>
          </a:r>
          <a:r>
            <a:rPr lang="fr-FR" sz="1400" kern="1200" dirty="0" smtClean="0"/>
            <a:t>Post bac</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smtClean="0"/>
            <a:t>11 répondants </a:t>
          </a:r>
          <a:r>
            <a:rPr lang="fr-FR" sz="1400" kern="1200" dirty="0" smtClean="0"/>
            <a:t>envisagent de suivre un parcours d’études long (master 2).</a:t>
          </a:r>
          <a:endParaRPr lang="fr-FR" sz="1400" kern="1200" dirty="0"/>
        </a:p>
        <a:p>
          <a:pPr marL="114300" lvl="1" indent="-114300" algn="just" defTabSz="622300">
            <a:lnSpc>
              <a:spcPct val="90000"/>
            </a:lnSpc>
            <a:spcBef>
              <a:spcPct val="0"/>
            </a:spcBef>
            <a:spcAft>
              <a:spcPct val="15000"/>
            </a:spcAft>
            <a:buChar char="••"/>
          </a:pPr>
          <a:r>
            <a:rPr lang="fr-FR" sz="1400" kern="1200" dirty="0" smtClean="0"/>
            <a:t>17 </a:t>
          </a:r>
          <a:r>
            <a:rPr lang="fr-FR" sz="1400" kern="1200" dirty="0" smtClean="0"/>
            <a:t>connaissent les poursuites d’études proposées dans leur discipline. </a:t>
          </a:r>
          <a:endParaRPr lang="fr-FR" sz="1400" kern="1200" dirty="0"/>
        </a:p>
      </dsp:txBody>
      <dsp:txXfrm rot="-5400000">
        <a:off x="2752596" y="1514720"/>
        <a:ext cx="4805693" cy="1378227"/>
      </dsp:txXfrm>
    </dsp:sp>
    <dsp:sp modelId="{D26BBCC6-3BAD-4683-92E0-56281F08A9CC}">
      <dsp:nvSpPr>
        <dsp:cNvPr id="0" name=""/>
        <dsp:cNvSpPr/>
      </dsp:nvSpPr>
      <dsp:spPr>
        <a:xfrm>
          <a:off x="3726" y="1354592"/>
          <a:ext cx="2745141" cy="163826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 choix d’un parcours universitaire</a:t>
          </a:r>
          <a:endParaRPr lang="fr-FR" sz="2400" kern="1200" dirty="0"/>
        </a:p>
      </dsp:txBody>
      <dsp:txXfrm>
        <a:off x="83700" y="1434566"/>
        <a:ext cx="2585193" cy="14783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4D233-7564-49A0-8EDD-DC2CD80526EB}">
      <dsp:nvSpPr>
        <dsp:cNvPr id="0" name=""/>
        <dsp:cNvSpPr/>
      </dsp:nvSpPr>
      <dsp:spPr>
        <a:xfrm rot="5400000">
          <a:off x="4496209" y="-1652431"/>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 d’apprentissage  </a:t>
          </a:r>
          <a:r>
            <a:rPr lang="fr-FR" sz="1200" kern="1200" baseline="0" dirty="0" smtClean="0">
              <a:solidFill>
                <a:schemeClr val="tx1"/>
              </a:solidFill>
            </a:rPr>
            <a:t>(22/35)</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 d’autonomie  </a:t>
          </a:r>
          <a:r>
            <a:rPr lang="fr-FR" sz="1200" kern="1200" baseline="0" dirty="0" smtClean="0">
              <a:solidFill>
                <a:schemeClr val="tx1"/>
              </a:solidFill>
            </a:rPr>
            <a:t>(21/35)</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de rencontres  </a:t>
          </a:r>
          <a:r>
            <a:rPr lang="fr-FR" sz="1200" kern="1200" baseline="0" dirty="0" smtClean="0">
              <a:solidFill>
                <a:schemeClr val="tx1"/>
              </a:solidFill>
            </a:rPr>
            <a:t>(20/35)</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de liberté </a:t>
          </a:r>
          <a:r>
            <a:rPr lang="fr-FR" sz="1200" kern="1200" baseline="0" dirty="0" smtClean="0">
              <a:solidFill>
                <a:schemeClr val="tx1"/>
              </a:solidFill>
            </a:rPr>
            <a:t>(8/35)</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dirty="0" smtClean="0"/>
            <a:t>de construction de son avenir professionnel </a:t>
          </a:r>
          <a:r>
            <a:rPr lang="fr-FR" sz="1200" kern="1200" dirty="0" smtClean="0"/>
            <a:t>(7/35)</a:t>
          </a:r>
          <a:endParaRPr lang="fr-FR" sz="1200" kern="1200" dirty="0"/>
        </a:p>
      </dsp:txBody>
      <dsp:txXfrm rot="-5400000">
        <a:off x="2699765" y="202919"/>
        <a:ext cx="4740678" cy="1088884"/>
      </dsp:txXfrm>
    </dsp:sp>
    <dsp:sp modelId="{ED65357B-54B3-4C7F-B6A9-EDFB8B5312AA}">
      <dsp:nvSpPr>
        <dsp:cNvPr id="0" name=""/>
        <dsp:cNvSpPr/>
      </dsp:nvSpPr>
      <dsp:spPr>
        <a:xfrm>
          <a:off x="0" y="2285"/>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L’université est un lieu</a:t>
          </a:r>
          <a:endParaRPr lang="fr-FR" sz="2400" kern="1200" dirty="0"/>
        </a:p>
      </dsp:txBody>
      <dsp:txXfrm>
        <a:off x="73633" y="75918"/>
        <a:ext cx="2552500" cy="1361104"/>
      </dsp:txXfrm>
    </dsp:sp>
    <dsp:sp modelId="{A6723134-DB7F-4244-A7F5-DD68258B3C8C}">
      <dsp:nvSpPr>
        <dsp:cNvPr id="0" name=""/>
        <dsp:cNvSpPr/>
      </dsp:nvSpPr>
      <dsp:spPr>
        <a:xfrm rot="5400000">
          <a:off x="4415481" y="-59532"/>
          <a:ext cx="1368152"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baseline="0" dirty="0" smtClean="0">
              <a:solidFill>
                <a:schemeClr val="tx1"/>
              </a:solidFill>
            </a:rPr>
            <a:t>d’acquérir des savoirs et des savoir-faire </a:t>
          </a:r>
          <a:r>
            <a:rPr lang="fr-FR" sz="1200" kern="1200" baseline="0" dirty="0" smtClean="0">
              <a:solidFill>
                <a:schemeClr val="tx1"/>
              </a:solidFill>
            </a:rPr>
            <a:t>(15/35)</a:t>
          </a:r>
          <a:endParaRPr lang="fr-FR" sz="1200" kern="1200" dirty="0"/>
        </a:p>
        <a:p>
          <a:pPr marL="114300" lvl="1" indent="-114300" algn="l" defTabSz="533400">
            <a:lnSpc>
              <a:spcPct val="90000"/>
            </a:lnSpc>
            <a:spcBef>
              <a:spcPct val="0"/>
            </a:spcBef>
            <a:spcAft>
              <a:spcPct val="15000"/>
            </a:spcAft>
            <a:buChar char="••"/>
          </a:pPr>
          <a:r>
            <a:rPr lang="fr-FR" sz="1200" kern="1200" dirty="0" smtClean="0">
              <a:solidFill>
                <a:schemeClr val="tx1"/>
              </a:solidFill>
            </a:rPr>
            <a:t>de renforcer sa culture générale </a:t>
          </a:r>
          <a:r>
            <a:rPr lang="fr-FR" sz="1200" kern="1200" dirty="0" smtClean="0">
              <a:solidFill>
                <a:schemeClr val="tx1"/>
              </a:solidFill>
            </a:rPr>
            <a:t>(9)</a:t>
          </a:r>
          <a:endParaRPr lang="fr-FR" sz="1200" kern="1200" dirty="0"/>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de se préparer à un métier </a:t>
          </a:r>
          <a:r>
            <a:rPr lang="fr-FR" sz="1200" kern="1200" baseline="0" dirty="0" smtClean="0">
              <a:solidFill>
                <a:schemeClr val="tx1"/>
              </a:solidFill>
            </a:rPr>
            <a:t>(9) </a:t>
          </a:r>
          <a:endParaRPr lang="fr-FR" sz="1200" kern="1200" dirty="0">
            <a:noFill/>
          </a:endParaRPr>
        </a:p>
        <a:p>
          <a:pPr marL="114300" lvl="1" indent="-114300" algn="l" defTabSz="533400">
            <a:lnSpc>
              <a:spcPct val="90000"/>
            </a:lnSpc>
            <a:spcBef>
              <a:spcPct val="0"/>
            </a:spcBef>
            <a:spcAft>
              <a:spcPct val="15000"/>
            </a:spcAft>
            <a:buChar char="••"/>
          </a:pPr>
          <a:r>
            <a:rPr lang="fr-FR" sz="1200" kern="1200" dirty="0" smtClean="0">
              <a:solidFill>
                <a:schemeClr val="tx1"/>
              </a:solidFill>
            </a:rPr>
            <a:t>d’acquérir de méthodes de travail </a:t>
          </a:r>
          <a:r>
            <a:rPr lang="fr-FR" sz="1200" kern="1200" dirty="0" smtClean="0">
              <a:solidFill>
                <a:schemeClr val="tx1"/>
              </a:solidFill>
            </a:rPr>
            <a:t>(9)</a:t>
          </a:r>
          <a:endParaRPr lang="fr-FR" sz="1200" kern="1200" dirty="0">
            <a:solidFill>
              <a:schemeClr val="tx1"/>
            </a:solidFill>
          </a:endParaRPr>
        </a:p>
        <a:p>
          <a:pPr marL="114300" lvl="1" indent="-114300" algn="l" defTabSz="533400">
            <a:lnSpc>
              <a:spcPct val="90000"/>
            </a:lnSpc>
            <a:spcBef>
              <a:spcPct val="0"/>
            </a:spcBef>
            <a:spcAft>
              <a:spcPct val="15000"/>
            </a:spcAft>
            <a:buChar char="••"/>
          </a:pPr>
          <a:r>
            <a:rPr lang="fr-FR" sz="1200" kern="1200" dirty="0" smtClean="0"/>
            <a:t>de préparer une réorientation, l’an prochain (dans une école d’arts…) (7)</a:t>
          </a:r>
          <a:endParaRPr lang="fr-FR" sz="1200" kern="1200" dirty="0">
            <a:solidFill>
              <a:schemeClr val="tx1"/>
            </a:solidFill>
          </a:endParaRPr>
        </a:p>
        <a:p>
          <a:pPr marL="114300" lvl="1" indent="-114300" algn="l" defTabSz="533400">
            <a:lnSpc>
              <a:spcPct val="90000"/>
            </a:lnSpc>
            <a:spcBef>
              <a:spcPct val="0"/>
            </a:spcBef>
            <a:spcAft>
              <a:spcPct val="15000"/>
            </a:spcAft>
            <a:buChar char="••"/>
          </a:pPr>
          <a:endParaRPr lang="fr-FR" sz="1200" kern="1200" dirty="0">
            <a:solidFill>
              <a:schemeClr val="tx1"/>
            </a:solidFill>
          </a:endParaRPr>
        </a:p>
      </dsp:txBody>
      <dsp:txXfrm rot="-5400000">
        <a:off x="2699765" y="1722972"/>
        <a:ext cx="4732796" cy="1234576"/>
      </dsp:txXfrm>
    </dsp:sp>
    <dsp:sp modelId="{8E1C7C36-B28E-463E-9B7C-CBD4F4A7DFE7}">
      <dsp:nvSpPr>
        <dsp:cNvPr id="0" name=""/>
        <dsp:cNvSpPr/>
      </dsp:nvSpPr>
      <dsp:spPr>
        <a:xfrm>
          <a:off x="0" y="1586074"/>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Une formation universitaire permet</a:t>
          </a:r>
          <a:endParaRPr lang="fr-FR" sz="2400" kern="1200" dirty="0"/>
        </a:p>
      </dsp:txBody>
      <dsp:txXfrm>
        <a:off x="73633" y="1659707"/>
        <a:ext cx="2552500" cy="1361104"/>
      </dsp:txXfrm>
    </dsp:sp>
    <dsp:sp modelId="{50280043-6F05-48F6-B393-3A364DC4C2EB}">
      <dsp:nvSpPr>
        <dsp:cNvPr id="0" name=""/>
        <dsp:cNvSpPr/>
      </dsp:nvSpPr>
      <dsp:spPr>
        <a:xfrm rot="5400000">
          <a:off x="4460734" y="1515918"/>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de la motivation </a:t>
          </a:r>
          <a:r>
            <a:rPr lang="fr-FR" sz="1200" kern="1200" dirty="0" smtClean="0"/>
            <a:t>(30/35)</a:t>
          </a:r>
          <a:endParaRPr lang="fr-FR" sz="1200" kern="1200" dirty="0"/>
        </a:p>
        <a:p>
          <a:pPr marL="114300" lvl="1" indent="-114300" algn="l" defTabSz="533400">
            <a:lnSpc>
              <a:spcPct val="90000"/>
            </a:lnSpc>
            <a:spcBef>
              <a:spcPct val="0"/>
            </a:spcBef>
            <a:spcAft>
              <a:spcPct val="15000"/>
            </a:spcAft>
            <a:buChar char="••"/>
          </a:pPr>
          <a:r>
            <a:rPr lang="fr-FR" sz="1200" kern="1200" dirty="0" smtClean="0"/>
            <a:t>du travail régulier </a:t>
          </a:r>
          <a:r>
            <a:rPr lang="fr-FR" sz="1200" kern="1200" dirty="0" smtClean="0"/>
            <a:t>(19) </a:t>
          </a:r>
          <a:r>
            <a:rPr lang="fr-FR" sz="1200" kern="1200" dirty="0" smtClean="0"/>
            <a:t>et de l’assiduité </a:t>
          </a:r>
          <a:r>
            <a:rPr lang="fr-FR" sz="1200" kern="1200" dirty="0" smtClean="0"/>
            <a:t>(15) </a:t>
          </a:r>
          <a:endParaRPr lang="fr-FR" sz="1200" kern="1200" dirty="0"/>
        </a:p>
        <a:p>
          <a:pPr marL="114300" lvl="1" indent="-114300" algn="l" defTabSz="533400">
            <a:lnSpc>
              <a:spcPct val="90000"/>
            </a:lnSpc>
            <a:spcBef>
              <a:spcPct val="0"/>
            </a:spcBef>
            <a:spcAft>
              <a:spcPct val="15000"/>
            </a:spcAft>
            <a:buChar char="••"/>
          </a:pPr>
          <a:r>
            <a:rPr lang="fr-FR" sz="1200" kern="1200" dirty="0" smtClean="0"/>
            <a:t>des relations avec les étudiants </a:t>
          </a:r>
          <a:r>
            <a:rPr lang="fr-FR" sz="1200" kern="1200" dirty="0" smtClean="0"/>
            <a:t>(7)</a:t>
          </a:r>
          <a:endParaRPr lang="fr-FR" sz="1200" kern="1200" dirty="0"/>
        </a:p>
        <a:p>
          <a:pPr marL="114300" lvl="1" indent="-114300" algn="l" defTabSz="533400">
            <a:lnSpc>
              <a:spcPct val="90000"/>
            </a:lnSpc>
            <a:spcBef>
              <a:spcPct val="0"/>
            </a:spcBef>
            <a:spcAft>
              <a:spcPct val="15000"/>
            </a:spcAft>
            <a:buChar char="••"/>
          </a:pPr>
          <a:r>
            <a:rPr lang="fr-FR" sz="1200" kern="1200" dirty="0" smtClean="0"/>
            <a:t>de l’intérêt pour la discipline </a:t>
          </a:r>
          <a:r>
            <a:rPr lang="fr-FR" sz="1200" kern="1200" dirty="0" smtClean="0"/>
            <a:t>(6)</a:t>
          </a:r>
          <a:endParaRPr lang="fr-FR" sz="1200" kern="1200" dirty="0"/>
        </a:p>
      </dsp:txBody>
      <dsp:txXfrm rot="-5400000">
        <a:off x="2664290" y="3371268"/>
        <a:ext cx="4740678" cy="1088884"/>
      </dsp:txXfrm>
    </dsp:sp>
    <dsp:sp modelId="{D26BBCC6-3BAD-4683-92E0-56281F08A9CC}">
      <dsp:nvSpPr>
        <dsp:cNvPr id="0" name=""/>
        <dsp:cNvSpPr/>
      </dsp:nvSpPr>
      <dsp:spPr>
        <a:xfrm>
          <a:off x="0" y="3169863"/>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réussite à l’université dépend </a:t>
          </a:r>
          <a:endParaRPr lang="fr-FR" sz="2400" kern="1200" dirty="0"/>
        </a:p>
      </dsp:txBody>
      <dsp:txXfrm>
        <a:off x="73633" y="3243496"/>
        <a:ext cx="2552500" cy="13611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5357B-54B3-4C7F-B6A9-EDFB8B5312AA}">
      <dsp:nvSpPr>
        <dsp:cNvPr id="0" name=""/>
        <dsp:cNvSpPr/>
      </dsp:nvSpPr>
      <dsp:spPr>
        <a:xfrm>
          <a:off x="71999" y="432037"/>
          <a:ext cx="2699766" cy="424849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l" defTabSz="1244600">
            <a:lnSpc>
              <a:spcPct val="90000"/>
            </a:lnSpc>
            <a:spcBef>
              <a:spcPct val="0"/>
            </a:spcBef>
            <a:spcAft>
              <a:spcPct val="35000"/>
            </a:spcAft>
          </a:pPr>
          <a:r>
            <a:rPr lang="fr-FR" sz="2800" kern="1200" dirty="0" smtClean="0">
              <a:solidFill>
                <a:schemeClr val="bg1"/>
              </a:solidFill>
            </a:rPr>
            <a:t>Pour les étudiants de L1, qui arrivent à l’UTM, l’université doit répondre à plusieurs attentes</a:t>
          </a:r>
          <a:endParaRPr lang="fr-FR" sz="3500" kern="1200" dirty="0">
            <a:solidFill>
              <a:schemeClr val="bg1"/>
            </a:solidFill>
          </a:endParaRPr>
        </a:p>
      </dsp:txBody>
      <dsp:txXfrm>
        <a:off x="203791" y="563829"/>
        <a:ext cx="2436182" cy="39849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4D233-7564-49A0-8EDD-DC2CD80526EB}">
      <dsp:nvSpPr>
        <dsp:cNvPr id="0" name=""/>
        <dsp:cNvSpPr/>
      </dsp:nvSpPr>
      <dsp:spPr>
        <a:xfrm rot="5400000">
          <a:off x="4623800" y="-1875818"/>
          <a:ext cx="1122935"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smtClean="0"/>
            <a:t>20/35 sont </a:t>
          </a:r>
          <a:r>
            <a:rPr lang="fr-FR" sz="1100" kern="1200" dirty="0" smtClean="0"/>
            <a:t>satisfaits de l’accueil et de l’accompagnement dont ils ont bénéficié avant les inscriptions (réunions de rentrée, accueil des bacheliers…).</a:t>
          </a:r>
          <a:endParaRPr lang="fr-FR" sz="1100" kern="1200" dirty="0"/>
        </a:p>
        <a:p>
          <a:pPr marL="57150" lvl="1" indent="-57150" algn="just" defTabSz="488950">
            <a:lnSpc>
              <a:spcPct val="90000"/>
            </a:lnSpc>
            <a:spcBef>
              <a:spcPct val="0"/>
            </a:spcBef>
            <a:spcAft>
              <a:spcPct val="15000"/>
            </a:spcAft>
            <a:buChar char="••"/>
          </a:pPr>
          <a:r>
            <a:rPr lang="fr-FR" sz="1100" kern="1200" dirty="0" smtClean="0"/>
            <a:t>À la rentrée 2012/2013, </a:t>
          </a:r>
          <a:r>
            <a:rPr lang="fr-FR" sz="1100" kern="1200" dirty="0" smtClean="0"/>
            <a:t>10 répondants </a:t>
          </a:r>
          <a:r>
            <a:rPr lang="fr-FR" sz="1100" kern="1200" dirty="0" smtClean="0"/>
            <a:t>ont bénéficié du dispositif de parrainage. </a:t>
          </a:r>
          <a:r>
            <a:rPr lang="fr-FR" sz="1100" kern="1200" dirty="0" smtClean="0"/>
            <a:t>T</a:t>
          </a:r>
          <a:r>
            <a:rPr lang="fr-FR" sz="1100" kern="1200" dirty="0" smtClean="0">
              <a:solidFill>
                <a:schemeClr val="tx1"/>
              </a:solidFill>
            </a:rPr>
            <a:t>ous </a:t>
          </a:r>
          <a:r>
            <a:rPr lang="fr-FR" sz="1100" kern="1200" dirty="0" smtClean="0">
              <a:solidFill>
                <a:schemeClr val="tx1"/>
              </a:solidFill>
            </a:rPr>
            <a:t>ont participé à la visite du campus et </a:t>
          </a:r>
          <a:r>
            <a:rPr lang="fr-FR" sz="1100" kern="1200" dirty="0" smtClean="0">
              <a:solidFill>
                <a:schemeClr val="tx1"/>
              </a:solidFill>
            </a:rPr>
            <a:t>jugent </a:t>
          </a:r>
          <a:r>
            <a:rPr lang="fr-FR" sz="1100" kern="1200" dirty="0" smtClean="0">
              <a:solidFill>
                <a:schemeClr val="tx1"/>
              </a:solidFill>
            </a:rPr>
            <a:t>ce dispositif satisfaisant et utile.</a:t>
          </a:r>
          <a:endParaRPr lang="fr-FR" sz="1100" kern="1200" dirty="0">
            <a:solidFill>
              <a:schemeClr val="tx1"/>
            </a:solidFill>
          </a:endParaRPr>
        </a:p>
      </dsp:txBody>
      <dsp:txXfrm rot="-5400000">
        <a:off x="2745142" y="57657"/>
        <a:ext cx="4825435" cy="1013301"/>
      </dsp:txXfrm>
    </dsp:sp>
    <dsp:sp modelId="{ED65357B-54B3-4C7F-B6A9-EDFB8B5312AA}">
      <dsp:nvSpPr>
        <dsp:cNvPr id="0" name=""/>
        <dsp:cNvSpPr/>
      </dsp:nvSpPr>
      <dsp:spPr>
        <a:xfrm>
          <a:off x="0" y="3248"/>
          <a:ext cx="2745141" cy="112211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L’accueil et l’accompagnement à la rentrée</a:t>
          </a:r>
          <a:endParaRPr lang="fr-FR" sz="2400" kern="1200" dirty="0"/>
        </a:p>
      </dsp:txBody>
      <dsp:txXfrm>
        <a:off x="54777" y="58025"/>
        <a:ext cx="2635587" cy="1012564"/>
      </dsp:txXfrm>
    </dsp:sp>
    <dsp:sp modelId="{A6723134-DB7F-4244-A7F5-DD68258B3C8C}">
      <dsp:nvSpPr>
        <dsp:cNvPr id="0" name=""/>
        <dsp:cNvSpPr/>
      </dsp:nvSpPr>
      <dsp:spPr>
        <a:xfrm rot="5400000">
          <a:off x="4415323" y="-488300"/>
          <a:ext cx="153988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10/35 envisagent </a:t>
          </a:r>
          <a:r>
            <a:rPr lang="fr-FR" sz="1100" kern="1200" dirty="0" smtClean="0"/>
            <a:t>d’adhérer à une association étudiante, </a:t>
          </a:r>
          <a:r>
            <a:rPr lang="fr-FR" sz="1100" kern="1200" dirty="0" smtClean="0"/>
            <a:t>16 </a:t>
          </a:r>
          <a:r>
            <a:rPr lang="fr-FR" sz="1100" kern="1200" dirty="0" smtClean="0"/>
            <a:t>veulent assister aux spectacles de la Fabrique culturelle.</a:t>
          </a:r>
          <a:endParaRPr lang="fr-FR" sz="1000" kern="1200" dirty="0"/>
        </a:p>
        <a:p>
          <a:pPr marL="57150" lvl="1" indent="-57150" algn="just" defTabSz="488950">
            <a:lnSpc>
              <a:spcPct val="90000"/>
            </a:lnSpc>
            <a:spcBef>
              <a:spcPct val="0"/>
            </a:spcBef>
            <a:spcAft>
              <a:spcPct val="15000"/>
            </a:spcAft>
            <a:buChar char="••"/>
          </a:pPr>
          <a:r>
            <a:rPr lang="fr-FR" sz="1100" kern="1200" dirty="0" smtClean="0"/>
            <a:t>10 </a:t>
          </a:r>
          <a:r>
            <a:rPr lang="fr-FR" sz="1100" kern="1200" dirty="0" smtClean="0"/>
            <a:t>souhaitent participer à des activités organisées par leur département (foyer, théâtre…).</a:t>
          </a:r>
          <a:endParaRPr lang="fr-FR" sz="1100" kern="1200" dirty="0"/>
        </a:p>
        <a:p>
          <a:pPr marL="57150" lvl="1" indent="-57150" algn="just" defTabSz="488950">
            <a:lnSpc>
              <a:spcPct val="90000"/>
            </a:lnSpc>
            <a:spcBef>
              <a:spcPct val="0"/>
            </a:spcBef>
            <a:spcAft>
              <a:spcPct val="15000"/>
            </a:spcAft>
            <a:buChar char="••"/>
          </a:pPr>
          <a:r>
            <a:rPr lang="fr-FR" sz="1100" kern="1200" dirty="0" smtClean="0"/>
            <a:t>30 </a:t>
          </a:r>
          <a:r>
            <a:rPr lang="fr-FR" sz="1100" kern="1200" dirty="0" smtClean="0"/>
            <a:t>pensent fréquenter la bibliothèque de l’UFR. </a:t>
          </a:r>
          <a:endParaRPr lang="fr-FR" sz="1100" kern="1200" dirty="0"/>
        </a:p>
        <a:p>
          <a:pPr marL="57150" lvl="1" indent="-57150" algn="just" defTabSz="488950">
            <a:lnSpc>
              <a:spcPct val="90000"/>
            </a:lnSpc>
            <a:spcBef>
              <a:spcPct val="0"/>
            </a:spcBef>
            <a:spcAft>
              <a:spcPct val="15000"/>
            </a:spcAft>
            <a:buChar char="••"/>
          </a:pPr>
          <a:r>
            <a:rPr lang="fr-FR" sz="1100" kern="1200" dirty="0" smtClean="0"/>
            <a:t>24 </a:t>
          </a:r>
          <a:r>
            <a:rPr lang="fr-FR" sz="1100" kern="1200" dirty="0" smtClean="0"/>
            <a:t>envisagent de se rendre régulièrement à la bibliothèque centrale.</a:t>
          </a:r>
          <a:endParaRPr lang="fr-FR" sz="1100" kern="1200" dirty="0"/>
        </a:p>
        <a:p>
          <a:pPr marL="57150" lvl="1" indent="-57150" algn="just" defTabSz="488950">
            <a:lnSpc>
              <a:spcPct val="90000"/>
            </a:lnSpc>
            <a:spcBef>
              <a:spcPct val="0"/>
            </a:spcBef>
            <a:spcAft>
              <a:spcPct val="15000"/>
            </a:spcAft>
            <a:buChar char="••"/>
          </a:pPr>
          <a:r>
            <a:rPr lang="fr-FR" sz="1100" kern="1200" dirty="0" smtClean="0"/>
            <a:t>26 ont </a:t>
          </a:r>
          <a:r>
            <a:rPr lang="fr-FR" sz="1100" kern="1200" dirty="0" smtClean="0"/>
            <a:t>activé leur ENT et messagerie étudiante.</a:t>
          </a:r>
          <a:endParaRPr lang="fr-FR" sz="1100" kern="1200" dirty="0"/>
        </a:p>
      </dsp:txBody>
      <dsp:txXfrm rot="-5400000">
        <a:off x="2745142" y="1257052"/>
        <a:ext cx="4805081" cy="1389546"/>
      </dsp:txXfrm>
    </dsp:sp>
    <dsp:sp modelId="{8E1C7C36-B28E-463E-9B7C-CBD4F4A7DFE7}">
      <dsp:nvSpPr>
        <dsp:cNvPr id="0" name=""/>
        <dsp:cNvSpPr/>
      </dsp:nvSpPr>
      <dsp:spPr>
        <a:xfrm>
          <a:off x="0" y="1188044"/>
          <a:ext cx="2745141" cy="152756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vie étudiante sur le campus</a:t>
          </a:r>
          <a:endParaRPr lang="fr-FR" sz="2400" kern="1200" dirty="0"/>
        </a:p>
      </dsp:txBody>
      <dsp:txXfrm>
        <a:off x="74569" y="1262613"/>
        <a:ext cx="2596003" cy="1378424"/>
      </dsp:txXfrm>
    </dsp:sp>
    <dsp:sp modelId="{50280043-6F05-48F6-B393-3A364DC4C2EB}">
      <dsp:nvSpPr>
        <dsp:cNvPr id="0" name=""/>
        <dsp:cNvSpPr/>
      </dsp:nvSpPr>
      <dsp:spPr>
        <a:xfrm rot="5400000">
          <a:off x="4622804" y="889906"/>
          <a:ext cx="1112037" cy="488502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44500">
            <a:lnSpc>
              <a:spcPct val="90000"/>
            </a:lnSpc>
            <a:spcBef>
              <a:spcPct val="0"/>
            </a:spcBef>
            <a:spcAft>
              <a:spcPct val="15000"/>
            </a:spcAft>
            <a:buChar char="••"/>
          </a:pPr>
          <a:r>
            <a:rPr lang="fr-FR" sz="1000" kern="1200" dirty="0" smtClean="0"/>
            <a:t>22 étudiants </a:t>
          </a:r>
          <a:r>
            <a:rPr lang="fr-FR" sz="1000" kern="1200" dirty="0" smtClean="0"/>
            <a:t>répondants ont consulté le site internet pour se documenter sur la formation et les procédures d’inscription.</a:t>
          </a:r>
          <a:endParaRPr lang="fr-FR" sz="600" kern="1200" dirty="0"/>
        </a:p>
        <a:p>
          <a:pPr marL="57150" lvl="1" indent="-57150" algn="just" defTabSz="444500">
            <a:lnSpc>
              <a:spcPct val="90000"/>
            </a:lnSpc>
            <a:spcBef>
              <a:spcPct val="0"/>
            </a:spcBef>
            <a:spcAft>
              <a:spcPct val="15000"/>
            </a:spcAft>
            <a:buChar char="••"/>
          </a:pPr>
          <a:r>
            <a:rPr lang="fr-FR" sz="1000" kern="1200" dirty="0" smtClean="0"/>
            <a:t>10 ont </a:t>
          </a:r>
          <a:r>
            <a:rPr lang="fr-FR" sz="1000" kern="1200" dirty="0" smtClean="0"/>
            <a:t>assisté une journée  de découverte de l’UTM pendant qu’ils étaient en classe de première.</a:t>
          </a:r>
          <a:endParaRPr lang="fr-FR" sz="1000" kern="1200" dirty="0"/>
        </a:p>
        <a:p>
          <a:pPr marL="57150" lvl="1" indent="-57150" algn="l" defTabSz="444500">
            <a:lnSpc>
              <a:spcPct val="90000"/>
            </a:lnSpc>
            <a:spcBef>
              <a:spcPct val="0"/>
            </a:spcBef>
            <a:spcAft>
              <a:spcPct val="15000"/>
            </a:spcAft>
            <a:buChar char="••"/>
          </a:pPr>
          <a:r>
            <a:rPr lang="fr-FR" sz="1000" kern="1200" dirty="0" smtClean="0"/>
            <a:t>9 </a:t>
          </a:r>
          <a:r>
            <a:rPr lang="fr-FR" sz="1000" kern="1200" dirty="0" smtClean="0"/>
            <a:t>sont venus à l’UTM lors de la journée « portes ouvertes ».</a:t>
          </a:r>
          <a:endParaRPr lang="fr-FR" sz="1000" kern="1200" dirty="0"/>
        </a:p>
        <a:p>
          <a:pPr marL="57150" lvl="1" indent="-57150" algn="l" defTabSz="444500">
            <a:lnSpc>
              <a:spcPct val="90000"/>
            </a:lnSpc>
            <a:spcBef>
              <a:spcPct val="0"/>
            </a:spcBef>
            <a:spcAft>
              <a:spcPct val="15000"/>
            </a:spcAft>
            <a:buChar char="••"/>
          </a:pPr>
          <a:r>
            <a:rPr lang="fr-FR" sz="1000" kern="1200" dirty="0" smtClean="0"/>
            <a:t>6 </a:t>
          </a:r>
          <a:r>
            <a:rPr lang="fr-FR" sz="1000" kern="1200" dirty="0" smtClean="0"/>
            <a:t>sont allés au salon </a:t>
          </a:r>
          <a:r>
            <a:rPr lang="fr-FR" sz="1000" kern="1200" dirty="0" err="1" smtClean="0"/>
            <a:t>Infosup</a:t>
          </a:r>
          <a:r>
            <a:rPr lang="fr-FR" sz="1000" kern="1200" dirty="0" smtClean="0"/>
            <a:t>.</a:t>
          </a:r>
          <a:endParaRPr lang="fr-FR" sz="1000" kern="1200" dirty="0"/>
        </a:p>
      </dsp:txBody>
      <dsp:txXfrm rot="-5400000">
        <a:off x="2736312" y="2830684"/>
        <a:ext cx="4830737" cy="1003467"/>
      </dsp:txXfrm>
    </dsp:sp>
    <dsp:sp modelId="{D26BBCC6-3BAD-4683-92E0-56281F08A9CC}">
      <dsp:nvSpPr>
        <dsp:cNvPr id="0" name=""/>
        <dsp:cNvSpPr/>
      </dsp:nvSpPr>
      <dsp:spPr>
        <a:xfrm>
          <a:off x="72005" y="2808307"/>
          <a:ext cx="2747825" cy="112211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Les sources d’informations </a:t>
          </a:r>
          <a:endParaRPr lang="fr-FR" sz="2400" kern="1200" dirty="0"/>
        </a:p>
      </dsp:txBody>
      <dsp:txXfrm>
        <a:off x="126782" y="2863084"/>
        <a:ext cx="2638271" cy="1012564"/>
      </dsp:txXfrm>
    </dsp:sp>
    <dsp:sp modelId="{300B1ECE-07E9-4254-A025-1B430ECCE2DB}">
      <dsp:nvSpPr>
        <dsp:cNvPr id="0" name=""/>
        <dsp:cNvSpPr/>
      </dsp:nvSpPr>
      <dsp:spPr>
        <a:xfrm rot="5400000">
          <a:off x="4608454" y="2092788"/>
          <a:ext cx="1153627" cy="488025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smtClean="0"/>
            <a:t>3/35 répondants </a:t>
          </a:r>
          <a:r>
            <a:rPr lang="fr-FR" sz="1100" kern="1200" dirty="0" smtClean="0"/>
            <a:t>déclarent avoir bénéficié de conseils sur le choix de la discipline.</a:t>
          </a:r>
          <a:endParaRPr lang="fr-FR" sz="1100" kern="1200" dirty="0"/>
        </a:p>
        <a:p>
          <a:pPr marL="57150" lvl="1" indent="-57150" algn="just" defTabSz="488950">
            <a:lnSpc>
              <a:spcPct val="90000"/>
            </a:lnSpc>
            <a:spcBef>
              <a:spcPct val="0"/>
            </a:spcBef>
            <a:spcAft>
              <a:spcPct val="15000"/>
            </a:spcAft>
            <a:buChar char="••"/>
          </a:pPr>
          <a:r>
            <a:rPr lang="fr-FR" sz="1100" kern="1200" dirty="0" smtClean="0"/>
            <a:t>Parmi eux, tous ont tenu compte des conseils d’orientation donnés dans le cadre de l’orientation active.</a:t>
          </a:r>
          <a:endParaRPr lang="fr-FR" sz="1100" kern="1200" dirty="0"/>
        </a:p>
        <a:p>
          <a:pPr marL="57150" lvl="1" indent="-57150" algn="just" defTabSz="488950">
            <a:lnSpc>
              <a:spcPct val="90000"/>
            </a:lnSpc>
            <a:spcBef>
              <a:spcPct val="0"/>
            </a:spcBef>
            <a:spcAft>
              <a:spcPct val="15000"/>
            </a:spcAft>
            <a:buChar char="••"/>
          </a:pPr>
          <a:endParaRPr lang="fr-FR" sz="1100" kern="1200" dirty="0"/>
        </a:p>
      </dsp:txBody>
      <dsp:txXfrm rot="-5400000">
        <a:off x="2745142" y="4012416"/>
        <a:ext cx="4823937" cy="1040997"/>
      </dsp:txXfrm>
    </dsp:sp>
    <dsp:sp modelId="{F49B9222-0EC8-4BE7-8634-2BC82E562347}">
      <dsp:nvSpPr>
        <dsp:cNvPr id="0" name=""/>
        <dsp:cNvSpPr/>
      </dsp:nvSpPr>
      <dsp:spPr>
        <a:xfrm>
          <a:off x="0" y="3960442"/>
          <a:ext cx="2745141" cy="114494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L’aide à l’orientation</a:t>
          </a:r>
          <a:endParaRPr lang="fr-FR" sz="2400" kern="1200" dirty="0"/>
        </a:p>
      </dsp:txBody>
      <dsp:txXfrm>
        <a:off x="55891" y="4016333"/>
        <a:ext cx="2633359" cy="10331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040B4-96F6-4AD9-B869-7CB9D14C6380}" type="datetimeFigureOut">
              <a:rPr lang="fr-FR" smtClean="0"/>
              <a:pPr/>
              <a:t>06/06/2013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6DD7B-A54E-4A9D-B866-56818E2F9D2D}" type="slidenum">
              <a:rPr lang="fr-FR" smtClean="0"/>
              <a:pPr/>
              <a:t>‹N°›</a:t>
            </a:fld>
            <a:endParaRPr lang="fr-FR"/>
          </a:p>
        </p:txBody>
      </p:sp>
    </p:spTree>
    <p:extLst>
      <p:ext uri="{BB962C8B-B14F-4D97-AF65-F5344CB8AC3E}">
        <p14:creationId xmlns:p14="http://schemas.microsoft.com/office/powerpoint/2010/main" val="231768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A6DD7B-A54E-4A9D-B866-56818E2F9D2D}" type="slidenum">
              <a:rPr lang="fr-FR" smtClean="0"/>
              <a:pPr/>
              <a:t>3</a:t>
            </a:fld>
            <a:endParaRPr lang="fr-FR"/>
          </a:p>
        </p:txBody>
      </p:sp>
    </p:spTree>
    <p:extLst>
      <p:ext uri="{BB962C8B-B14F-4D97-AF65-F5344CB8AC3E}">
        <p14:creationId xmlns:p14="http://schemas.microsoft.com/office/powerpoint/2010/main" val="389952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06/06/2013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10F7D-35F5-4FBB-B575-29D4BD513B21}" type="datetimeFigureOut">
              <a:rPr lang="fr-FR" smtClean="0"/>
              <a:pPr/>
              <a:t>06/06/2013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1A84-7503-48E9-945C-0DBE8F8DCD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619672" y="1052736"/>
            <a:ext cx="6995120" cy="4320480"/>
          </a:xfrm>
          <a:ln>
            <a:noFill/>
          </a:ln>
        </p:spPr>
        <p:txBody>
          <a:bodyPr>
            <a:normAutofit/>
          </a:bodyPr>
          <a:lstStyle/>
          <a:p>
            <a:pPr algn="ctr">
              <a:spcBef>
                <a:spcPts val="0"/>
              </a:spcBef>
              <a:buNone/>
            </a:pPr>
            <a:r>
              <a:rPr lang="fr-FR" b="1" dirty="0">
                <a:solidFill>
                  <a:srgbClr val="0000FF"/>
                </a:solidFill>
              </a:rPr>
              <a:t/>
            </a:r>
            <a:br>
              <a:rPr lang="fr-FR" b="1" dirty="0">
                <a:solidFill>
                  <a:srgbClr val="0000FF"/>
                </a:solidFill>
              </a:rPr>
            </a:br>
            <a:r>
              <a:rPr lang="fr-FR" b="1" dirty="0" smtClean="0">
                <a:solidFill>
                  <a:srgbClr val="0000FF"/>
                </a:solidFill>
              </a:rPr>
              <a:t>Les </a:t>
            </a:r>
            <a:r>
              <a:rPr lang="fr-FR" b="1" dirty="0">
                <a:solidFill>
                  <a:srgbClr val="0000FF"/>
                </a:solidFill>
              </a:rPr>
              <a:t>attentes et les motivations </a:t>
            </a:r>
            <a:br>
              <a:rPr lang="fr-FR" b="1" dirty="0">
                <a:solidFill>
                  <a:srgbClr val="0000FF"/>
                </a:solidFill>
              </a:rPr>
            </a:br>
            <a:r>
              <a:rPr lang="fr-FR" b="1" dirty="0">
                <a:solidFill>
                  <a:srgbClr val="0000FF"/>
                </a:solidFill>
              </a:rPr>
              <a:t>du public </a:t>
            </a:r>
            <a:r>
              <a:rPr lang="fr-FR" b="1" dirty="0" smtClean="0">
                <a:solidFill>
                  <a:srgbClr val="0000FF"/>
                </a:solidFill>
              </a:rPr>
              <a:t>entrant</a:t>
            </a:r>
          </a:p>
          <a:p>
            <a:pPr algn="ctr">
              <a:spcBef>
                <a:spcPts val="0"/>
              </a:spcBef>
              <a:buNone/>
            </a:pPr>
            <a:r>
              <a:rPr lang="fr-FR" b="1" dirty="0" smtClean="0">
                <a:solidFill>
                  <a:srgbClr val="0000FF"/>
                </a:solidFill>
              </a:rPr>
              <a:t>en 1ere année de Licence </a:t>
            </a:r>
            <a:r>
              <a:rPr lang="fr-FR" dirty="0">
                <a:solidFill>
                  <a:srgbClr val="0000FF"/>
                </a:solidFill>
              </a:rPr>
              <a:t/>
            </a:r>
            <a:br>
              <a:rPr lang="fr-FR" dirty="0">
                <a:solidFill>
                  <a:srgbClr val="0000FF"/>
                </a:solidFill>
              </a:rPr>
            </a:br>
            <a:r>
              <a:rPr lang="fr-FR" dirty="0">
                <a:solidFill>
                  <a:srgbClr val="0000FF"/>
                </a:solidFill>
              </a:rPr>
              <a:t/>
            </a:r>
            <a:br>
              <a:rPr lang="fr-FR" dirty="0">
                <a:solidFill>
                  <a:srgbClr val="0000FF"/>
                </a:solidFill>
              </a:rPr>
            </a:br>
            <a:r>
              <a:rPr lang="fr-FR" sz="2800" i="1" dirty="0" smtClean="0">
                <a:solidFill>
                  <a:srgbClr val="0000FF"/>
                </a:solidFill>
              </a:rPr>
              <a:t>Département Plastiques-Arts Appliqués</a:t>
            </a:r>
          </a:p>
          <a:p>
            <a:pPr algn="ctr">
              <a:buNone/>
            </a:pPr>
            <a:r>
              <a:rPr lang="fr-FR" sz="2800" i="1" dirty="0" smtClean="0">
                <a:solidFill>
                  <a:srgbClr val="0000FF"/>
                </a:solidFill>
              </a:rPr>
              <a:t>Rentrée  2012</a:t>
            </a:r>
          </a:p>
          <a:p>
            <a:endParaRPr lang="fr-FR" dirty="0"/>
          </a:p>
        </p:txBody>
      </p:sp>
      <p:pic>
        <p:nvPicPr>
          <p:cNvPr id="7" name="Image 6" descr="logo UTM.jpg"/>
          <p:cNvPicPr>
            <a:picLocks noChangeAspect="1"/>
          </p:cNvPicPr>
          <p:nvPr/>
        </p:nvPicPr>
        <p:blipFill>
          <a:blip r:embed="rId2" cstate="print"/>
          <a:stretch>
            <a:fillRect/>
          </a:stretch>
        </p:blipFill>
        <p:spPr>
          <a:xfrm>
            <a:off x="7740352" y="5949280"/>
            <a:ext cx="952500" cy="733425"/>
          </a:xfrm>
          <a:prstGeom prst="rect">
            <a:avLst/>
          </a:prstGeom>
        </p:spPr>
      </p:pic>
      <p:sp>
        <p:nvSpPr>
          <p:cNvPr id="10" name="ZoneTexte 9"/>
          <p:cNvSpPr txBox="1"/>
          <p:nvPr/>
        </p:nvSpPr>
        <p:spPr>
          <a:xfrm>
            <a:off x="1979712" y="6012577"/>
            <a:ext cx="5832648" cy="584775"/>
          </a:xfrm>
          <a:prstGeom prst="rect">
            <a:avLst/>
          </a:prstGeom>
          <a:noFill/>
        </p:spPr>
        <p:txBody>
          <a:bodyPr wrap="square" rtlCol="0">
            <a:spAutoFit/>
          </a:bodyPr>
          <a:lstStyle/>
          <a:p>
            <a:r>
              <a:rPr lang="fr-FR" sz="1600" b="1" dirty="0" smtClean="0">
                <a:solidFill>
                  <a:srgbClr val="0000CC"/>
                </a:solidFill>
              </a:rPr>
              <a:t>Direction de l’Evaluation, des Etudes et de la Prospective</a:t>
            </a:r>
          </a:p>
          <a:p>
            <a:r>
              <a:rPr lang="fr-FR" sz="1600" b="1" dirty="0" smtClean="0">
                <a:solidFill>
                  <a:srgbClr val="0000CC"/>
                </a:solidFill>
              </a:rPr>
              <a:t>Observatoire de la Vie Etudiante</a:t>
            </a:r>
            <a:endParaRPr lang="fr-FR" sz="1600" b="1" dirty="0">
              <a:solidFill>
                <a:srgbClr val="0000CC"/>
              </a:solidFill>
            </a:endParaRPr>
          </a:p>
        </p:txBody>
      </p:sp>
      <p:pic>
        <p:nvPicPr>
          <p:cNvPr id="11" name="Image 10" descr="Chiffres bleus.png"/>
          <p:cNvPicPr>
            <a:picLocks noChangeAspect="1"/>
          </p:cNvPicPr>
          <p:nvPr/>
        </p:nvPicPr>
        <p:blipFill>
          <a:blip r:embed="rId3" cstate="print">
            <a:lum bright="-10000"/>
          </a:blip>
          <a:stretch>
            <a:fillRect/>
          </a:stretch>
        </p:blipFill>
        <p:spPr>
          <a:xfrm>
            <a:off x="72776" y="44624"/>
            <a:ext cx="1042840" cy="46080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sp>
        <p:nvSpPr>
          <p:cNvPr id="15" name="Titre 1"/>
          <p:cNvSpPr>
            <a:spLocks noGrp="1"/>
          </p:cNvSpPr>
          <p:nvPr>
            <p:ph type="title"/>
          </p:nvPr>
        </p:nvSpPr>
        <p:spPr>
          <a:xfrm>
            <a:off x="1651632" y="188640"/>
            <a:ext cx="6664784" cy="562074"/>
          </a:xfrm>
        </p:spPr>
        <p:txBody>
          <a:bodyPr>
            <a:normAutofit fontScale="90000"/>
          </a:bodyPr>
          <a:lstStyle/>
          <a:p>
            <a:pPr algn="l"/>
            <a:r>
              <a:rPr lang="fr-FR" sz="3200" dirty="0" smtClean="0"/>
              <a:t>Le profil des répondants</a:t>
            </a:r>
            <a:endParaRPr lang="fr-FR" sz="3200" dirty="0"/>
          </a:p>
        </p:txBody>
      </p:sp>
      <p:graphicFrame>
        <p:nvGraphicFramePr>
          <p:cNvPr id="9" name="Espace réservé du contenu 5"/>
          <p:cNvGraphicFramePr>
            <a:graphicFrameLocks noGrp="1"/>
          </p:cNvGraphicFramePr>
          <p:nvPr>
            <p:ph idx="1"/>
            <p:extLst>
              <p:ext uri="{D42A27DB-BD31-4B8C-83A1-F6EECF244321}">
                <p14:modId xmlns:p14="http://schemas.microsoft.com/office/powerpoint/2010/main" val="489437699"/>
              </p:ext>
            </p:extLst>
          </p:nvPr>
        </p:nvGraphicFramePr>
        <p:xfrm>
          <a:off x="1547664" y="692696"/>
          <a:ext cx="749935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à coins arrondis 11"/>
          <p:cNvSpPr/>
          <p:nvPr/>
        </p:nvSpPr>
        <p:spPr>
          <a:xfrm>
            <a:off x="4716016" y="980728"/>
            <a:ext cx="3888432" cy="5040560"/>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t"/>
          <a:lstStyle/>
          <a:p>
            <a:pPr algn="just"/>
            <a:endParaRPr lang="fr-FR" sz="100" dirty="0" smtClean="0"/>
          </a:p>
          <a:p>
            <a:pPr algn="ctr"/>
            <a:r>
              <a:rPr lang="fr-FR" sz="1200" b="1" dirty="0" smtClean="0">
                <a:solidFill>
                  <a:schemeClr val="accent1">
                    <a:lumMod val="75000"/>
                  </a:schemeClr>
                </a:solidFill>
              </a:rPr>
              <a:t>Les répondants du Département </a:t>
            </a:r>
          </a:p>
          <a:p>
            <a:pPr algn="ctr"/>
            <a:r>
              <a:rPr lang="fr-FR" sz="1200" b="1" dirty="0" smtClean="0">
                <a:solidFill>
                  <a:schemeClr val="accent1">
                    <a:lumMod val="75000"/>
                  </a:schemeClr>
                </a:solidFill>
              </a:rPr>
              <a:t>Arts Plastiques-Arts Appliqués</a:t>
            </a:r>
            <a:endParaRPr lang="fr-FR" sz="1200" b="1" dirty="0">
              <a:solidFill>
                <a:schemeClr val="accent1">
                  <a:lumMod val="75000"/>
                </a:schemeClr>
              </a:solidFill>
            </a:endParaRPr>
          </a:p>
          <a:p>
            <a:pPr algn="just"/>
            <a:endParaRPr lang="fr-FR" sz="1200" dirty="0" smtClean="0"/>
          </a:p>
          <a:p>
            <a:pPr algn="just"/>
            <a:r>
              <a:rPr lang="fr-FR" sz="1200" dirty="0" smtClean="0"/>
              <a:t>L’enquête sur les attentes et motivations des étudiants inscrits en L1 a débuté en septembre 2012. </a:t>
            </a:r>
          </a:p>
          <a:p>
            <a:pPr algn="just"/>
            <a:r>
              <a:rPr lang="fr-FR" sz="1200" dirty="0" smtClean="0"/>
              <a:t>Sur </a:t>
            </a:r>
            <a:r>
              <a:rPr lang="fr-FR" sz="1200" dirty="0" smtClean="0">
                <a:solidFill>
                  <a:schemeClr val="tx1"/>
                </a:solidFill>
              </a:rPr>
              <a:t>les 151 inscrits </a:t>
            </a:r>
            <a:r>
              <a:rPr lang="fr-FR" sz="1200" dirty="0" smtClean="0"/>
              <a:t>en L1, 35 ont répondu à l’enquête soit un taux de réponse de 23,2%*</a:t>
            </a:r>
          </a:p>
          <a:p>
            <a:pPr algn="just"/>
            <a:endParaRPr lang="fr-FR" sz="1050" dirty="0" smtClean="0"/>
          </a:p>
          <a:p>
            <a:pPr algn="just"/>
            <a:r>
              <a:rPr lang="fr-FR" sz="1200" dirty="0" smtClean="0"/>
              <a:t>26/35 répondants sont des femmes.</a:t>
            </a:r>
          </a:p>
          <a:p>
            <a:pPr algn="just"/>
            <a:endParaRPr lang="fr-FR" sz="900" dirty="0" smtClean="0"/>
          </a:p>
          <a:p>
            <a:pPr algn="just"/>
            <a:r>
              <a:rPr lang="fr-FR" sz="1200" dirty="0" smtClean="0"/>
              <a:t>32 répondants</a:t>
            </a:r>
            <a:r>
              <a:rPr lang="fr-FR" sz="1200" dirty="0" smtClean="0"/>
              <a:t>/ 35 </a:t>
            </a:r>
            <a:r>
              <a:rPr lang="fr-FR" sz="1200" dirty="0" smtClean="0"/>
              <a:t>sont des bacheliers de l’année 2012. </a:t>
            </a:r>
          </a:p>
          <a:p>
            <a:pPr algn="just"/>
            <a:r>
              <a:rPr lang="fr-FR" sz="1200" dirty="0" smtClean="0"/>
              <a:t>26 ont obtenu un baccalauréat général</a:t>
            </a:r>
            <a:r>
              <a:rPr lang="fr-FR" sz="1200" dirty="0" smtClean="0">
                <a:solidFill>
                  <a:schemeClr val="tx1"/>
                </a:solidFill>
              </a:rPr>
              <a:t>, </a:t>
            </a:r>
            <a:r>
              <a:rPr lang="fr-FR" sz="1200" dirty="0" smtClean="0"/>
              <a:t>3 ont un bac technologique et </a:t>
            </a:r>
            <a:r>
              <a:rPr lang="fr-FR" sz="1200" dirty="0"/>
              <a:t>6</a:t>
            </a:r>
            <a:r>
              <a:rPr lang="fr-FR" sz="1200" dirty="0" smtClean="0"/>
              <a:t> ont un bac professionnel.</a:t>
            </a:r>
          </a:p>
          <a:p>
            <a:pPr algn="just"/>
            <a:r>
              <a:rPr lang="fr-FR" sz="1200" dirty="0" smtClean="0"/>
              <a:t>19 ont eu une mention au bac.</a:t>
            </a:r>
          </a:p>
          <a:p>
            <a:pPr algn="just"/>
            <a:endParaRPr lang="fr-FR" sz="600" dirty="0" smtClean="0"/>
          </a:p>
          <a:p>
            <a:pPr algn="just">
              <a:buFont typeface="Arial" pitchFamily="34" charset="0"/>
              <a:buChar char="•"/>
            </a:pPr>
            <a:r>
              <a:rPr lang="fr-FR" sz="1200" dirty="0" smtClean="0"/>
              <a:t> 19/35 sont boursiers.</a:t>
            </a:r>
          </a:p>
          <a:p>
            <a:pPr algn="just"/>
            <a:endParaRPr lang="fr-FR" sz="700" dirty="0"/>
          </a:p>
          <a:p>
            <a:pPr algn="just">
              <a:buFont typeface="Arial" pitchFamily="34" charset="0"/>
              <a:buChar char="•"/>
            </a:pPr>
            <a:r>
              <a:rPr lang="fr-FR" sz="1200" dirty="0" smtClean="0"/>
              <a:t> 3 exercent une activité salariée pendant leurs études.</a:t>
            </a:r>
          </a:p>
          <a:p>
            <a:pPr algn="just">
              <a:buFont typeface="Arial" pitchFamily="34" charset="0"/>
              <a:buChar char="•"/>
            </a:pPr>
            <a:endParaRPr lang="fr-FR" sz="1200" dirty="0"/>
          </a:p>
          <a:p>
            <a:pPr algn="just">
              <a:buFont typeface="Arial" pitchFamily="34" charset="0"/>
              <a:buChar char="•"/>
            </a:pPr>
            <a:r>
              <a:rPr lang="fr-FR" sz="1200" dirty="0" smtClean="0"/>
              <a:t>En fin de terminale ils envisageaient de s’inscrire :</a:t>
            </a:r>
          </a:p>
          <a:p>
            <a:pPr algn="just"/>
            <a:r>
              <a:rPr lang="fr-FR" sz="1200" dirty="0" smtClean="0"/>
              <a:t>- dans une école d’art (23), en BTS (</a:t>
            </a:r>
            <a:r>
              <a:rPr lang="fr-FR" sz="1200" dirty="0"/>
              <a:t>8), dans une autre licence (6), dans </a:t>
            </a:r>
            <a:r>
              <a:rPr lang="fr-FR" sz="1200" dirty="0" smtClean="0"/>
              <a:t>une autre formation (3), en DUT (2), dans une école des métiers du secteur social (1).</a:t>
            </a:r>
            <a:endParaRPr lang="fr-FR" sz="600" dirty="0" smtClean="0"/>
          </a:p>
          <a:p>
            <a:pPr algn="just">
              <a:buFont typeface="Arial" pitchFamily="34" charset="0"/>
              <a:buChar char="•"/>
            </a:pPr>
            <a:endParaRPr lang="fr-FR" sz="1200" dirty="0" smtClean="0">
              <a:solidFill>
                <a:schemeClr val="tx1"/>
              </a:solidFill>
            </a:endParaRPr>
          </a:p>
          <a:p>
            <a:pPr marL="90488" indent="-90488" algn="just"/>
            <a:r>
              <a:rPr lang="fr-FR" sz="600" dirty="0" smtClean="0">
                <a:solidFill>
                  <a:schemeClr val="tx1"/>
                </a:solidFill>
              </a:rPr>
              <a:t>* </a:t>
            </a:r>
            <a:r>
              <a:rPr lang="fr-FR" sz="700" i="1" dirty="0" smtClean="0">
                <a:solidFill>
                  <a:schemeClr val="tx1"/>
                </a:solidFill>
              </a:rPr>
              <a:t>Au regard des effectifs, les données chiffrées ne sont statistiquement pas significatives. Les résultats sont informatifs.</a:t>
            </a:r>
            <a:endParaRPr lang="fr-FR" sz="600" i="1" dirty="0" smtClean="0">
              <a:solidFill>
                <a:schemeClr val="tx1"/>
              </a:solidFill>
            </a:endParaRPr>
          </a:p>
          <a:p>
            <a:pPr algn="just"/>
            <a:endParaRPr lang="fr-FR" sz="1400" dirty="0"/>
          </a:p>
        </p:txBody>
      </p:sp>
      <p:pic>
        <p:nvPicPr>
          <p:cNvPr id="13" name="Image 12" descr="Cécile.png"/>
          <p:cNvPicPr>
            <a:picLocks noChangeAspect="1"/>
          </p:cNvPicPr>
          <p:nvPr/>
        </p:nvPicPr>
        <p:blipFill>
          <a:blip r:embed="rId8" cstate="print"/>
          <a:srcRect l="41873"/>
          <a:stretch>
            <a:fillRect/>
          </a:stretch>
        </p:blipFill>
        <p:spPr>
          <a:xfrm>
            <a:off x="6588224" y="6336265"/>
            <a:ext cx="2448272" cy="4051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3"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4"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Les motifs de l’inscription</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p14="http://schemas.microsoft.com/office/powerpoint/2010/main" val="1605201888"/>
              </p:ext>
            </p:extLst>
          </p:nvPr>
        </p:nvGraphicFramePr>
        <p:xfrm>
          <a:off x="1259632" y="1196752"/>
          <a:ext cx="7632848" cy="482453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 représentations de l’université</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1" name="Espace réservé du contenu 3"/>
          <p:cNvGraphicFramePr>
            <a:graphicFrameLocks/>
          </p:cNvGraphicFramePr>
          <p:nvPr>
            <p:extLst>
              <p:ext uri="{D42A27DB-BD31-4B8C-83A1-F6EECF244321}">
                <p14:modId xmlns:p14="http://schemas.microsoft.com/office/powerpoint/2010/main" val="1241408546"/>
              </p:ext>
            </p:extLst>
          </p:nvPr>
        </p:nvGraphicFramePr>
        <p:xfrm>
          <a:off x="1331640" y="1268760"/>
          <a:ext cx="7499350"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a:t>
            </a:r>
            <a:r>
              <a:rPr kumimoji="0" lang="fr-FR" sz="3600" b="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attentes</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6" name="Espace réservé du contenu 3"/>
          <p:cNvGraphicFramePr>
            <a:graphicFrameLocks noGrp="1"/>
          </p:cNvGraphicFramePr>
          <p:nvPr>
            <p:ph idx="1"/>
          </p:nvPr>
        </p:nvGraphicFramePr>
        <p:xfrm>
          <a:off x="1331640" y="980728"/>
          <a:ext cx="7499350"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à coins arrondis 7"/>
          <p:cNvSpPr/>
          <p:nvPr/>
        </p:nvSpPr>
        <p:spPr>
          <a:xfrm>
            <a:off x="4211960" y="1412776"/>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p:cNvSpPr txBox="1"/>
          <p:nvPr/>
        </p:nvSpPr>
        <p:spPr>
          <a:xfrm>
            <a:off x="4355976" y="1547210"/>
            <a:ext cx="4032448" cy="523220"/>
          </a:xfrm>
          <a:prstGeom prst="rect">
            <a:avLst/>
          </a:prstGeom>
          <a:noFill/>
        </p:spPr>
        <p:txBody>
          <a:bodyPr wrap="square" rtlCol="0">
            <a:spAutoFit/>
          </a:bodyPr>
          <a:lstStyle/>
          <a:p>
            <a:pPr algn="just"/>
            <a:r>
              <a:rPr lang="fr-FR" sz="1400" dirty="0" smtClean="0"/>
              <a:t>Elle doit permettre de réaliser un projet d’études long (master)</a:t>
            </a:r>
            <a:endParaRPr lang="fr-FR" sz="1400" dirty="0"/>
          </a:p>
        </p:txBody>
      </p:sp>
      <p:sp>
        <p:nvSpPr>
          <p:cNvPr id="14" name="Rectangle à coins arrondis 13"/>
          <p:cNvSpPr/>
          <p:nvPr/>
        </p:nvSpPr>
        <p:spPr>
          <a:xfrm>
            <a:off x="4211960" y="2348880"/>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p:cNvSpPr txBox="1"/>
          <p:nvPr/>
        </p:nvSpPr>
        <p:spPr>
          <a:xfrm>
            <a:off x="4355976" y="2483314"/>
            <a:ext cx="3960440" cy="523220"/>
          </a:xfrm>
          <a:prstGeom prst="rect">
            <a:avLst/>
          </a:prstGeom>
          <a:noFill/>
        </p:spPr>
        <p:txBody>
          <a:bodyPr wrap="square" rtlCol="0">
            <a:spAutoFit/>
          </a:bodyPr>
          <a:lstStyle/>
          <a:p>
            <a:pPr algn="just"/>
            <a:r>
              <a:rPr lang="fr-FR" sz="1400" dirty="0" smtClean="0"/>
              <a:t>Elle doit offrir la possibilité de se préparer à un métier dans le domaine étudié. </a:t>
            </a:r>
            <a:endParaRPr lang="fr-FR" sz="1400" dirty="0"/>
          </a:p>
        </p:txBody>
      </p:sp>
      <p:sp>
        <p:nvSpPr>
          <p:cNvPr id="16" name="Rectangle à coins arrondis 15"/>
          <p:cNvSpPr/>
          <p:nvPr/>
        </p:nvSpPr>
        <p:spPr>
          <a:xfrm>
            <a:off x="4139952" y="3356992"/>
            <a:ext cx="4392488" cy="2304256"/>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ZoneTexte 16"/>
          <p:cNvSpPr txBox="1"/>
          <p:nvPr/>
        </p:nvSpPr>
        <p:spPr>
          <a:xfrm>
            <a:off x="4355976" y="3645024"/>
            <a:ext cx="3960440" cy="1600438"/>
          </a:xfrm>
          <a:prstGeom prst="rect">
            <a:avLst/>
          </a:prstGeom>
          <a:noFill/>
        </p:spPr>
        <p:txBody>
          <a:bodyPr wrap="square" rtlCol="0">
            <a:spAutoFit/>
          </a:bodyPr>
          <a:lstStyle/>
          <a:p>
            <a:pPr algn="just"/>
            <a:r>
              <a:rPr lang="fr-FR" sz="1400" dirty="0" smtClean="0"/>
              <a:t>La première année est parfois considérée par certains comme une année de mise à niveau en arts.  Pour d’autres, elle incarne une année de transition entre deux situations durant laquelle la formation universitaire doit permettre d’approfondir des connaissances et de préparer une réorientation ou une entrée dans la vie active.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 approche de l’UTM</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p14="http://schemas.microsoft.com/office/powerpoint/2010/main" val="753814540"/>
              </p:ext>
            </p:extLst>
          </p:nvPr>
        </p:nvGraphicFramePr>
        <p:xfrm>
          <a:off x="1259632" y="908720"/>
          <a:ext cx="7632848"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600" dirty="0" smtClean="0">
                <a:effectLst>
                  <a:outerShdw blurRad="38100" dist="38100" dir="2700000" algn="tl">
                    <a:srgbClr val="000000">
                      <a:alpha val="43137"/>
                    </a:srgbClr>
                  </a:outerShdw>
                </a:effectLst>
                <a:latin typeface="+mj-lt"/>
                <a:ea typeface="+mj-ea"/>
                <a:cs typeface="+mj-cs"/>
              </a:rPr>
              <a:t>Nous retenons que…</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6" name="Espace réservé du contenu 5"/>
          <p:cNvSpPr>
            <a:spLocks noGrp="1"/>
          </p:cNvSpPr>
          <p:nvPr>
            <p:ph idx="1"/>
          </p:nvPr>
        </p:nvSpPr>
        <p:spPr>
          <a:xfrm>
            <a:off x="1331640" y="836712"/>
            <a:ext cx="7355160" cy="5289451"/>
          </a:xfrm>
        </p:spPr>
        <p:txBody>
          <a:bodyPr>
            <a:normAutofit fontScale="92500" lnSpcReduction="20000"/>
          </a:bodyPr>
          <a:lstStyle/>
          <a:p>
            <a:pPr marL="0" indent="0" algn="just">
              <a:buNone/>
            </a:pPr>
            <a:r>
              <a:rPr lang="fr-FR" sz="1400" b="1" dirty="0" smtClean="0"/>
              <a:t>L’Université de Toulouse II-Le Mirail, un vrai choix</a:t>
            </a:r>
          </a:p>
          <a:p>
            <a:pPr marL="0" indent="0" algn="just">
              <a:buNone/>
            </a:pPr>
            <a:endParaRPr lang="fr-FR" sz="1400" b="1" dirty="0" smtClean="0"/>
          </a:p>
          <a:p>
            <a:pPr marL="0" indent="0" algn="just">
              <a:buNone/>
            </a:pPr>
            <a:r>
              <a:rPr lang="fr-FR" sz="1400" dirty="0" smtClean="0"/>
              <a:t>Pour 43% des répondants, l’UTM représente le premier choix d’études après le bac.</a:t>
            </a:r>
            <a:endParaRPr lang="fr-FR" sz="700" dirty="0" smtClean="0"/>
          </a:p>
          <a:p>
            <a:pPr marL="0" indent="0" algn="just">
              <a:buNone/>
            </a:pPr>
            <a:r>
              <a:rPr lang="fr-FR" sz="1400" dirty="0" smtClean="0"/>
              <a:t>83% des futurs étudiants se renseignent sur la formation avant de faire leur choix.</a:t>
            </a:r>
          </a:p>
          <a:p>
            <a:pPr marL="0" indent="0" algn="just">
              <a:buNone/>
            </a:pPr>
            <a:r>
              <a:rPr lang="fr-FR" sz="1400" dirty="0" smtClean="0"/>
              <a:t>Le choix d’une discipline correspond à un projet précis dans 40% des cas. </a:t>
            </a:r>
          </a:p>
          <a:p>
            <a:pPr marL="0" indent="0" algn="just">
              <a:buNone/>
            </a:pPr>
            <a:r>
              <a:rPr lang="fr-FR" sz="1400" dirty="0" smtClean="0"/>
              <a:t>L’accueil et l’accompagnement à la découverte de l’université par un pair ont été jugé satisfaisant et utile par 90% des répondants</a:t>
            </a:r>
            <a:r>
              <a:rPr lang="fr-FR" sz="1400" dirty="0"/>
              <a:t> </a:t>
            </a:r>
            <a:r>
              <a:rPr lang="fr-FR" sz="1400" dirty="0" smtClean="0"/>
              <a:t>qui en ont bénéficié.</a:t>
            </a:r>
          </a:p>
          <a:p>
            <a:pPr marL="0" indent="0" algn="just">
              <a:buNone/>
            </a:pPr>
            <a:endParaRPr lang="fr-FR" sz="1400" b="1" dirty="0" smtClean="0"/>
          </a:p>
          <a:p>
            <a:pPr marL="0" indent="0" algn="just">
              <a:buNone/>
            </a:pPr>
            <a:r>
              <a:rPr lang="fr-FR" sz="1400" b="1" dirty="0" smtClean="0"/>
              <a:t>L’importance du projet professionnel</a:t>
            </a:r>
          </a:p>
          <a:p>
            <a:pPr marL="0" indent="0" algn="just">
              <a:buNone/>
            </a:pPr>
            <a:r>
              <a:rPr lang="fr-FR" sz="1400" dirty="0" smtClean="0"/>
              <a:t>La formation universitaire, du moins en 1ere année, permet, selon eux, de consolider et d’acquérir des connaissances et des compétences nécessaires à la réalisation d’un projet professionnel.</a:t>
            </a:r>
          </a:p>
          <a:p>
            <a:pPr marL="0" indent="0" algn="just">
              <a:buNone/>
            </a:pPr>
            <a:r>
              <a:rPr lang="fr-FR" sz="1400" dirty="0" smtClean="0"/>
              <a:t>54% des étudiants interrogés déclarent avoir un projet professionnel précis.</a:t>
            </a:r>
          </a:p>
          <a:p>
            <a:pPr marL="0" indent="0" algn="just">
              <a:buNone/>
            </a:pPr>
            <a:r>
              <a:rPr lang="fr-FR" sz="1400" dirty="0" smtClean="0"/>
              <a:t>Les professionnels de l’orientation s’accordent à dire qu’un projet professionnel précis est un facteur de concrétisation et d’investissement dans les études et dans la réussite.</a:t>
            </a:r>
          </a:p>
          <a:p>
            <a:pPr marL="0" indent="0" algn="just">
              <a:buNone/>
            </a:pPr>
            <a:endParaRPr lang="fr-FR" sz="1400" dirty="0" smtClean="0"/>
          </a:p>
          <a:p>
            <a:pPr marL="0" indent="0" algn="just">
              <a:buNone/>
            </a:pPr>
            <a:r>
              <a:rPr lang="fr-FR" sz="1400" b="1" dirty="0" smtClean="0"/>
              <a:t>Le premier semestre, véritable enjeu de la réussite </a:t>
            </a:r>
          </a:p>
          <a:p>
            <a:pPr marL="0" lvl="0" indent="0" algn="just">
              <a:buNone/>
            </a:pPr>
            <a:r>
              <a:rPr lang="fr-FR" sz="1400" dirty="0" smtClean="0"/>
              <a:t>Les étudiants pensent que la réussite à l’université dépend essentiellement de la motivation,  de l’assiduité et du travail régulier</a:t>
            </a:r>
            <a:r>
              <a:rPr lang="fr-FR" sz="1400" dirty="0"/>
              <a:t>. </a:t>
            </a:r>
            <a:endParaRPr lang="fr-FR" sz="1400" dirty="0" smtClean="0"/>
          </a:p>
          <a:p>
            <a:pPr marL="0" indent="0" algn="just">
              <a:buNone/>
            </a:pPr>
            <a:r>
              <a:rPr lang="fr-FR" sz="1400" dirty="0" smtClean="0"/>
              <a:t>Une étude de l’OVE sur la réussite en L1, montre que la réussite du 1</a:t>
            </a:r>
            <a:r>
              <a:rPr lang="fr-FR" sz="1400" baseline="30000" dirty="0" smtClean="0"/>
              <a:t>er</a:t>
            </a:r>
            <a:r>
              <a:rPr lang="fr-FR" sz="1400" dirty="0" smtClean="0"/>
              <a:t> semestre est primordiale pour la suite du cursus. En effet, 84% des étudiants qui valident leur 1ère année ont validé leur 1</a:t>
            </a:r>
            <a:r>
              <a:rPr lang="fr-FR" sz="1400" baseline="30000" dirty="0" smtClean="0"/>
              <a:t>er</a:t>
            </a:r>
            <a:r>
              <a:rPr lang="fr-FR" sz="1400" dirty="0" smtClean="0"/>
              <a:t> semestre à la session 1. Une fois la 1ère année validée, les taux de présence et de réussite en licence sont très bons.</a:t>
            </a:r>
          </a:p>
          <a:p>
            <a:pPr marL="0" indent="0" algn="just">
              <a:buNone/>
            </a:pPr>
            <a:endParaRPr lang="fr-FR" sz="1400" dirty="0" smtClean="0"/>
          </a:p>
          <a:p>
            <a:pPr marL="0" indent="0" algn="just">
              <a:buNone/>
            </a:pPr>
            <a:r>
              <a:rPr lang="fr-FR" sz="1400" b="1" dirty="0" smtClean="0"/>
              <a:t>L’université comme révélateur de l’autonomie</a:t>
            </a:r>
          </a:p>
          <a:p>
            <a:pPr marL="0" indent="0" algn="just">
              <a:buNone/>
            </a:pPr>
            <a:r>
              <a:rPr lang="fr-FR" sz="1400" dirty="0" smtClean="0"/>
              <a:t>60% des répondants envisagent l’université comme un lieu révélateur de leur autonomie dans tous les sens du terme. Ils sont 12% à exercer une activité salariée d’environ 20h par semaine pour financer cette autonomie et plus particulièrement leurs études. </a:t>
            </a:r>
          </a:p>
          <a:p>
            <a:pPr marL="0" indent="0" algn="just">
              <a:buNone/>
            </a:pPr>
            <a:endParaRPr lang="fr-FR" sz="1400" dirty="0" smtClean="0"/>
          </a:p>
          <a:p>
            <a:pPr marL="0" indent="0" algn="just">
              <a:buNone/>
            </a:pPr>
            <a:r>
              <a:rPr lang="fr-FR" sz="800" dirty="0" smtClean="0"/>
              <a:t>* </a:t>
            </a:r>
            <a:r>
              <a:rPr lang="fr-FR" sz="800" i="1" dirty="0" smtClean="0"/>
              <a:t>Au regard des effectifs, les données chiffrées ne sont statistiquement pas significatives. Les résultats sont informatifs.</a:t>
            </a:r>
            <a:endParaRPr lang="fr-FR" sz="800" i="1" smtClean="0"/>
          </a:p>
          <a:p>
            <a:pPr marL="0" indent="0" algn="just">
              <a:buNone/>
            </a:pPr>
            <a:endParaRPr lang="fr-FR"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1160</Words>
  <Application>Microsoft Office PowerPoint</Application>
  <PresentationFormat>Affichage à l'écran (4:3)</PresentationFormat>
  <Paragraphs>122</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Présentation PowerPoint</vt:lpstr>
      <vt:lpstr>Le profil des répondants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Cecile CADENE</dc:creator>
  <cp:lastModifiedBy>Cecile CADENE</cp:lastModifiedBy>
  <cp:revision>44</cp:revision>
  <dcterms:created xsi:type="dcterms:W3CDTF">2012-11-30T14:18:21Z</dcterms:created>
  <dcterms:modified xsi:type="dcterms:W3CDTF">2013-06-06T12:39:45Z</dcterms:modified>
</cp:coreProperties>
</file>