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61" r:id="rId4"/>
    <p:sldId id="259" r:id="rId5"/>
    <p:sldId id="260" r:id="rId6"/>
    <p:sldId id="262" r:id="rId7"/>
    <p:sldId id="267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0" d="100"/>
          <a:sy n="120" d="100"/>
        </p:scale>
        <p:origin x="-450" y="7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2C0C2-A6DE-44CE-A63F-230E538FEFD8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D07984D9-7BC1-44F2-820E-961F0357FD3B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total 2012/2013</a:t>
          </a:r>
        </a:p>
        <a:p>
          <a:r>
            <a:rPr lang="fr-FR" dirty="0" smtClean="0"/>
            <a:t>23 541 étudiants </a:t>
          </a:r>
        </a:p>
        <a:p>
          <a:r>
            <a:rPr lang="fr-FR" dirty="0" smtClean="0"/>
            <a:t>33% d’hommes</a:t>
          </a:r>
        </a:p>
        <a:p>
          <a:r>
            <a:rPr lang="fr-FR" dirty="0" smtClean="0"/>
            <a:t>67% de femmes</a:t>
          </a:r>
        </a:p>
        <a:p>
          <a:r>
            <a:rPr lang="fr-FR" dirty="0" smtClean="0"/>
            <a:t>5 950 étudiants inscrits </a:t>
          </a:r>
        </a:p>
        <a:p>
          <a:r>
            <a:rPr lang="fr-FR" dirty="0" smtClean="0"/>
            <a:t>en L1 soit 25% de l’effectif total</a:t>
          </a:r>
          <a:endParaRPr lang="fr-FR" dirty="0"/>
        </a:p>
      </dgm:t>
    </dgm:pt>
    <dgm:pt modelId="{A5219553-747D-4EA5-B13D-DA3CEFC8CA85}" type="parTrans" cxnId="{4EE20CAE-FEAC-4CCB-88BF-716D9B7C0328}">
      <dgm:prSet/>
      <dgm:spPr/>
      <dgm:t>
        <a:bodyPr/>
        <a:lstStyle/>
        <a:p>
          <a:endParaRPr lang="fr-FR"/>
        </a:p>
      </dgm:t>
    </dgm:pt>
    <dgm:pt modelId="{AF7701CC-D712-4E5B-A2D3-CA697A1DD254}" type="sibTrans" cxnId="{4EE20CAE-FEAC-4CCB-88BF-716D9B7C0328}">
      <dgm:prSet/>
      <dgm:spPr/>
      <dgm:t>
        <a:bodyPr/>
        <a:lstStyle/>
        <a:p>
          <a:endParaRPr lang="fr-FR"/>
        </a:p>
      </dgm:t>
    </dgm:pt>
    <dgm:pt modelId="{5057C7FE-3CD0-48E3-93F3-E65DB9AE270A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pPr algn="ctr"/>
          <a:r>
            <a:rPr lang="fr-FR" b="1" dirty="0" smtClean="0">
              <a:solidFill>
                <a:schemeClr val="bg1"/>
              </a:solidFill>
            </a:rPr>
            <a:t>Effectif UFR LPM  2012/2013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2 152 étudiants 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609 étudiants inscrits en L1 :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42% d’hommes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58% de femmes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Âge moyen : 22 ans</a:t>
          </a:r>
        </a:p>
        <a:p>
          <a:pPr algn="ctr"/>
          <a:r>
            <a:rPr lang="fr-FR" dirty="0" smtClean="0">
              <a:solidFill>
                <a:schemeClr val="bg1"/>
              </a:solidFill>
            </a:rPr>
            <a:t>51% de bacheliers</a:t>
          </a:r>
          <a:endParaRPr lang="fr-FR" dirty="0">
            <a:solidFill>
              <a:schemeClr val="bg1"/>
            </a:solidFill>
          </a:endParaRPr>
        </a:p>
      </dgm:t>
    </dgm:pt>
    <dgm:pt modelId="{8548DADC-9DFF-42D2-857C-E098EE0E8EB7}" type="parTrans" cxnId="{7CBFEC6D-B909-4EAF-83FC-8D184AB9D917}">
      <dgm:prSet/>
      <dgm:spPr/>
      <dgm:t>
        <a:bodyPr/>
        <a:lstStyle/>
        <a:p>
          <a:endParaRPr lang="fr-FR"/>
        </a:p>
      </dgm:t>
    </dgm:pt>
    <dgm:pt modelId="{5E1EABDA-5232-4908-90E1-3C15AB9E3C24}" type="sibTrans" cxnId="{7CBFEC6D-B909-4EAF-83FC-8D184AB9D917}">
      <dgm:prSet/>
      <dgm:spPr/>
      <dgm:t>
        <a:bodyPr/>
        <a:lstStyle/>
        <a:p>
          <a:endParaRPr lang="fr-FR"/>
        </a:p>
      </dgm:t>
    </dgm:pt>
    <dgm:pt modelId="{EA9C9E9A-8DB7-40ED-9A6A-F856C358746D}">
      <dgm:prSet phldrT="[Texte]"/>
      <dgm:spPr>
        <a:solidFill>
          <a:srgbClr val="00B0F0"/>
        </a:solidFill>
        <a:ln>
          <a:noFill/>
        </a:ln>
      </dgm:spPr>
      <dgm:t>
        <a:bodyPr/>
        <a:lstStyle/>
        <a:p>
          <a:r>
            <a:rPr lang="fr-FR" b="1" dirty="0" smtClean="0"/>
            <a:t>Effectif département Arts du spectacle et Communication 2012/2013</a:t>
          </a:r>
        </a:p>
        <a:p>
          <a:r>
            <a:rPr lang="fr-FR" dirty="0" smtClean="0"/>
            <a:t> 291 étudiants </a:t>
          </a:r>
        </a:p>
        <a:p>
          <a:r>
            <a:rPr lang="fr-FR" dirty="0" smtClean="0"/>
            <a:t>36 étudiants inscrits en L1:</a:t>
          </a:r>
        </a:p>
        <a:p>
          <a:r>
            <a:rPr lang="fr-FR" dirty="0" smtClean="0"/>
            <a:t>19% d’hommes</a:t>
          </a:r>
        </a:p>
        <a:p>
          <a:r>
            <a:rPr lang="fr-FR" dirty="0" smtClean="0"/>
            <a:t>81% de femmes</a:t>
          </a:r>
        </a:p>
        <a:p>
          <a:endParaRPr lang="fr-FR" dirty="0"/>
        </a:p>
      </dgm:t>
    </dgm:pt>
    <dgm:pt modelId="{7D923910-EF98-4840-9507-062E569C086C}" type="parTrans" cxnId="{A09F0666-5F68-4162-8200-556ED9C18BEC}">
      <dgm:prSet/>
      <dgm:spPr/>
      <dgm:t>
        <a:bodyPr/>
        <a:lstStyle/>
        <a:p>
          <a:endParaRPr lang="fr-FR"/>
        </a:p>
      </dgm:t>
    </dgm:pt>
    <dgm:pt modelId="{88296209-9F4C-4EA0-BBC8-AC74B8DD13B1}" type="sibTrans" cxnId="{A09F0666-5F68-4162-8200-556ED9C18BEC}">
      <dgm:prSet/>
      <dgm:spPr/>
      <dgm:t>
        <a:bodyPr/>
        <a:lstStyle/>
        <a:p>
          <a:endParaRPr lang="fr-FR"/>
        </a:p>
      </dgm:t>
    </dgm:pt>
    <dgm:pt modelId="{322B9A81-7691-4517-8ED4-73A2DC9EF024}" type="pres">
      <dgm:prSet presAssocID="{4632C0C2-A6DE-44CE-A63F-230E538FEFD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929A6AE9-6B18-45BB-8758-1AA87C30EC2B}" type="pres">
      <dgm:prSet presAssocID="{D07984D9-7BC1-44F2-820E-961F0357FD3B}" presName="linNode" presStyleCnt="0"/>
      <dgm:spPr/>
    </dgm:pt>
    <dgm:pt modelId="{3F39E502-2F07-4F80-B98D-6C6166D93FB5}" type="pres">
      <dgm:prSet presAssocID="{D07984D9-7BC1-44F2-820E-961F0357FD3B}" presName="parentText" presStyleLbl="node1" presStyleIdx="0" presStyleCnt="3" custLinFactNeighborX="-80887" custLinFactNeighborY="387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154FEE0-537E-47AF-9979-15EFBA979207}" type="pres">
      <dgm:prSet presAssocID="{AF7701CC-D712-4E5B-A2D3-CA697A1DD254}" presName="sp" presStyleCnt="0"/>
      <dgm:spPr/>
    </dgm:pt>
    <dgm:pt modelId="{7593E90A-B60E-4D9C-8A93-4A9A846F1D97}" type="pres">
      <dgm:prSet presAssocID="{5057C7FE-3CD0-48E3-93F3-E65DB9AE270A}" presName="linNode" presStyleCnt="0"/>
      <dgm:spPr/>
    </dgm:pt>
    <dgm:pt modelId="{A1B2FAE8-85E0-4876-877B-2C479A6C16DE}" type="pres">
      <dgm:prSet presAssocID="{5057C7FE-3CD0-48E3-93F3-E65DB9AE270A}" presName="parentText" presStyleLbl="node1" presStyleIdx="1" presStyleCnt="3" custLinFactNeighborX="-80016" custLinFactNeighborY="37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C65A000-7260-4BCE-91FF-3900AF15E200}" type="pres">
      <dgm:prSet presAssocID="{5E1EABDA-5232-4908-90E1-3C15AB9E3C24}" presName="sp" presStyleCnt="0"/>
      <dgm:spPr/>
    </dgm:pt>
    <dgm:pt modelId="{CEE8D9DA-E55C-4AC2-A635-E1293A485EDF}" type="pres">
      <dgm:prSet presAssocID="{EA9C9E9A-8DB7-40ED-9A6A-F856C358746D}" presName="linNode" presStyleCnt="0"/>
      <dgm:spPr/>
    </dgm:pt>
    <dgm:pt modelId="{43A0A384-4A19-4EC8-A392-D3517BEBF6BB}" type="pres">
      <dgm:prSet presAssocID="{EA9C9E9A-8DB7-40ED-9A6A-F856C358746D}" presName="parentText" presStyleLbl="node1" presStyleIdx="2" presStyleCnt="3" custLinFactNeighborX="-8001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EE20CAE-FEAC-4CCB-88BF-716D9B7C0328}" srcId="{4632C0C2-A6DE-44CE-A63F-230E538FEFD8}" destId="{D07984D9-7BC1-44F2-820E-961F0357FD3B}" srcOrd="0" destOrd="0" parTransId="{A5219553-747D-4EA5-B13D-DA3CEFC8CA85}" sibTransId="{AF7701CC-D712-4E5B-A2D3-CA697A1DD254}"/>
    <dgm:cxn modelId="{44F20615-5936-4762-8407-DD40393FE0DA}" type="presOf" srcId="{EA9C9E9A-8DB7-40ED-9A6A-F856C358746D}" destId="{43A0A384-4A19-4EC8-A392-D3517BEBF6BB}" srcOrd="0" destOrd="0" presId="urn:microsoft.com/office/officeart/2005/8/layout/vList5"/>
    <dgm:cxn modelId="{A09F0666-5F68-4162-8200-556ED9C18BEC}" srcId="{4632C0C2-A6DE-44CE-A63F-230E538FEFD8}" destId="{EA9C9E9A-8DB7-40ED-9A6A-F856C358746D}" srcOrd="2" destOrd="0" parTransId="{7D923910-EF98-4840-9507-062E569C086C}" sibTransId="{88296209-9F4C-4EA0-BBC8-AC74B8DD13B1}"/>
    <dgm:cxn modelId="{42F671B6-8A0C-4B91-B3F4-475084E34109}" type="presOf" srcId="{4632C0C2-A6DE-44CE-A63F-230E538FEFD8}" destId="{322B9A81-7691-4517-8ED4-73A2DC9EF024}" srcOrd="0" destOrd="0" presId="urn:microsoft.com/office/officeart/2005/8/layout/vList5"/>
    <dgm:cxn modelId="{7CBFEC6D-B909-4EAF-83FC-8D184AB9D917}" srcId="{4632C0C2-A6DE-44CE-A63F-230E538FEFD8}" destId="{5057C7FE-3CD0-48E3-93F3-E65DB9AE270A}" srcOrd="1" destOrd="0" parTransId="{8548DADC-9DFF-42D2-857C-E098EE0E8EB7}" sibTransId="{5E1EABDA-5232-4908-90E1-3C15AB9E3C24}"/>
    <dgm:cxn modelId="{79D3EAE1-DB27-4E46-BB68-15C64FABC2E0}" type="presOf" srcId="{D07984D9-7BC1-44F2-820E-961F0357FD3B}" destId="{3F39E502-2F07-4F80-B98D-6C6166D93FB5}" srcOrd="0" destOrd="0" presId="urn:microsoft.com/office/officeart/2005/8/layout/vList5"/>
    <dgm:cxn modelId="{8936B845-7AA5-40EC-ADC6-46842311895C}" type="presOf" srcId="{5057C7FE-3CD0-48E3-93F3-E65DB9AE270A}" destId="{A1B2FAE8-85E0-4876-877B-2C479A6C16DE}" srcOrd="0" destOrd="0" presId="urn:microsoft.com/office/officeart/2005/8/layout/vList5"/>
    <dgm:cxn modelId="{2D3665E0-30F5-4F1A-AA58-E61EBBDAD821}" type="presParOf" srcId="{322B9A81-7691-4517-8ED4-73A2DC9EF024}" destId="{929A6AE9-6B18-45BB-8758-1AA87C30EC2B}" srcOrd="0" destOrd="0" presId="urn:microsoft.com/office/officeart/2005/8/layout/vList5"/>
    <dgm:cxn modelId="{34CA105F-1ECB-423A-9B29-7368C54E88F4}" type="presParOf" srcId="{929A6AE9-6B18-45BB-8758-1AA87C30EC2B}" destId="{3F39E502-2F07-4F80-B98D-6C6166D93FB5}" srcOrd="0" destOrd="0" presId="urn:microsoft.com/office/officeart/2005/8/layout/vList5"/>
    <dgm:cxn modelId="{B2651B83-F666-4F2C-956F-F2C8B8255C68}" type="presParOf" srcId="{322B9A81-7691-4517-8ED4-73A2DC9EF024}" destId="{C154FEE0-537E-47AF-9979-15EFBA979207}" srcOrd="1" destOrd="0" presId="urn:microsoft.com/office/officeart/2005/8/layout/vList5"/>
    <dgm:cxn modelId="{3F84A114-EAFC-496D-846C-B4012F8E2260}" type="presParOf" srcId="{322B9A81-7691-4517-8ED4-73A2DC9EF024}" destId="{7593E90A-B60E-4D9C-8A93-4A9A846F1D97}" srcOrd="2" destOrd="0" presId="urn:microsoft.com/office/officeart/2005/8/layout/vList5"/>
    <dgm:cxn modelId="{B67AF9AD-A5F8-4C50-9FA7-8F8B7AA3C256}" type="presParOf" srcId="{7593E90A-B60E-4D9C-8A93-4A9A846F1D97}" destId="{A1B2FAE8-85E0-4876-877B-2C479A6C16DE}" srcOrd="0" destOrd="0" presId="urn:microsoft.com/office/officeart/2005/8/layout/vList5"/>
    <dgm:cxn modelId="{4283E6F1-AF10-4DF5-91C3-585FC2F627FE}" type="presParOf" srcId="{322B9A81-7691-4517-8ED4-73A2DC9EF024}" destId="{DC65A000-7260-4BCE-91FF-3900AF15E200}" srcOrd="3" destOrd="0" presId="urn:microsoft.com/office/officeart/2005/8/layout/vList5"/>
    <dgm:cxn modelId="{A86F77E8-E59A-4A34-9DCA-F00CAA29C84B}" type="presParOf" srcId="{322B9A81-7691-4517-8ED4-73A2DC9EF024}" destId="{CEE8D9DA-E55C-4AC2-A635-E1293A485EDF}" srcOrd="4" destOrd="0" presId="urn:microsoft.com/office/officeart/2005/8/layout/vList5"/>
    <dgm:cxn modelId="{DBC3C4C3-08E3-44CF-8F52-BAF628553DE2}" type="presParOf" srcId="{CEE8D9DA-E55C-4AC2-A635-E1293A485EDF}" destId="{43A0A384-4A19-4EC8-A392-D3517BEBF6BB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La réalisation </a:t>
          </a:r>
        </a:p>
        <a:p>
          <a:pPr algn="l">
            <a:lnSpc>
              <a:spcPct val="100000"/>
            </a:lnSpc>
            <a:spcAft>
              <a:spcPts val="0"/>
            </a:spcAft>
          </a:pPr>
          <a:r>
            <a:rPr lang="fr-FR" sz="2400" dirty="0" smtClean="0"/>
            <a:t>d’un projet professionnel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l"/>
          <a:r>
            <a:rPr lang="fr-FR" sz="1400" dirty="0" smtClean="0"/>
            <a:t>6/14 </a:t>
          </a:r>
          <a:r>
            <a:rPr lang="fr-FR" sz="1400" dirty="0" smtClean="0"/>
            <a:t>se sont informés sur les débouchés de la discipline ou du domaine.</a:t>
          </a:r>
          <a:endParaRPr lang="fr-FR" sz="14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>
              <a:solidFill>
                <a:schemeClr val="bg1"/>
              </a:solidFill>
            </a:rPr>
            <a:t>L’intérêt pour une discipline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tous les répondants, la filière choisie correspond à un intérêt pour la discipline.</a:t>
          </a:r>
          <a:endParaRPr lang="fr-FR" sz="14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 choix d’un parcours universitaire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400" dirty="0" smtClean="0"/>
            <a:t>11 étudiants répondants /14 </a:t>
          </a:r>
          <a:r>
            <a:rPr lang="fr-FR" sz="1400" dirty="0" smtClean="0"/>
            <a:t>ont choisi l’UTM comme 1</a:t>
          </a:r>
          <a:r>
            <a:rPr lang="fr-FR" sz="1400" baseline="30000" dirty="0" smtClean="0"/>
            <a:t>er</a:t>
          </a:r>
          <a:r>
            <a:rPr lang="fr-FR" sz="1400" dirty="0" smtClean="0"/>
            <a:t> vœu d’affectation </a:t>
          </a:r>
          <a:r>
            <a:rPr lang="fr-FR" sz="1400" dirty="0" smtClean="0"/>
            <a:t>Post bac.</a:t>
          </a:r>
          <a:endParaRPr lang="fr-FR" sz="14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602DC611-D5B3-4636-9F7A-5D4A3F25A1EB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400" dirty="0" smtClean="0"/>
            <a:t>9 répondants </a:t>
          </a:r>
          <a:r>
            <a:rPr lang="fr-FR" sz="1400" dirty="0" smtClean="0"/>
            <a:t>envisagent de suivre un parcours d’études </a:t>
          </a:r>
          <a:r>
            <a:rPr lang="fr-FR" sz="1400" dirty="0" smtClean="0"/>
            <a:t>complet (licence ou master)</a:t>
          </a:r>
          <a:endParaRPr lang="fr-FR" sz="1400" dirty="0"/>
        </a:p>
      </dgm:t>
    </dgm:pt>
    <dgm:pt modelId="{3C9E9C5E-2E56-4088-A821-9116F22606F5}" type="parTrans" cxnId="{CAF64CF4-A4BB-4FD7-BB2B-CAE786F183D2}">
      <dgm:prSet/>
      <dgm:spPr/>
      <dgm:t>
        <a:bodyPr/>
        <a:lstStyle/>
        <a:p>
          <a:endParaRPr lang="fr-FR"/>
        </a:p>
      </dgm:t>
    </dgm:pt>
    <dgm:pt modelId="{C93E3884-BDB7-4773-A6DB-9C55F197221B}" type="sibTrans" cxnId="{CAF64CF4-A4BB-4FD7-BB2B-CAE786F183D2}">
      <dgm:prSet/>
      <dgm:spPr/>
      <dgm:t>
        <a:bodyPr/>
        <a:lstStyle/>
        <a:p>
          <a:endParaRPr lang="fr-FR"/>
        </a:p>
      </dgm:t>
    </dgm:pt>
    <dgm:pt modelId="{3EC7822B-A7AC-4F5B-850D-01E6B84953C0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400" dirty="0" smtClean="0"/>
            <a:t>11 </a:t>
          </a:r>
          <a:r>
            <a:rPr lang="fr-FR" sz="1400" dirty="0" smtClean="0"/>
            <a:t>connaissent les poursuites d’études proposées dans leur discipline. </a:t>
          </a:r>
          <a:endParaRPr lang="fr-FR" sz="1400" dirty="0"/>
        </a:p>
      </dgm:t>
    </dgm:pt>
    <dgm:pt modelId="{A3FEAAAB-0C0B-4985-9DC8-AFCA8C13707B}" type="parTrans" cxnId="{7C3D8F9F-CA43-455E-8EE0-EEE281945D8A}">
      <dgm:prSet/>
      <dgm:spPr/>
      <dgm:t>
        <a:bodyPr/>
        <a:lstStyle/>
        <a:p>
          <a:endParaRPr lang="fr-FR"/>
        </a:p>
      </dgm:t>
    </dgm:pt>
    <dgm:pt modelId="{127DE8A3-B679-4F57-B721-096ED41A3F3F}" type="sibTrans" cxnId="{7C3D8F9F-CA43-455E-8EE0-EEE281945D8A}">
      <dgm:prSet/>
      <dgm:spPr/>
      <dgm:t>
        <a:bodyPr/>
        <a:lstStyle/>
        <a:p>
          <a:endParaRPr lang="fr-FR"/>
        </a:p>
      </dgm:t>
    </dgm:pt>
    <dgm:pt modelId="{DE998111-0B66-46AD-A733-4A6E54862A69}">
      <dgm:prSet custT="1"/>
      <dgm:spPr/>
      <dgm:t>
        <a:bodyPr/>
        <a:lstStyle/>
        <a:p>
          <a:pPr algn="l"/>
          <a:r>
            <a:rPr lang="fr-FR" sz="1400" dirty="0" smtClean="0">
              <a:solidFill>
                <a:schemeClr val="tx1"/>
              </a:solidFill>
            </a:rPr>
            <a:t>11 </a:t>
          </a:r>
          <a:r>
            <a:rPr lang="fr-FR" sz="1400" dirty="0" smtClean="0">
              <a:solidFill>
                <a:schemeClr val="tx1"/>
              </a:solidFill>
            </a:rPr>
            <a:t>ont un projet professionnel précis.</a:t>
          </a:r>
          <a:endParaRPr lang="fr-FR" sz="1400" dirty="0">
            <a:solidFill>
              <a:schemeClr val="tx1"/>
            </a:solidFill>
          </a:endParaRPr>
        </a:p>
      </dgm:t>
    </dgm:pt>
    <dgm:pt modelId="{353000DD-BBE5-4CAD-A72E-001F917C4F4F}" type="parTrans" cxnId="{357D3D80-404D-4D4A-83DB-5D449203E26F}">
      <dgm:prSet/>
      <dgm:spPr/>
      <dgm:t>
        <a:bodyPr/>
        <a:lstStyle/>
        <a:p>
          <a:endParaRPr lang="fr-FR"/>
        </a:p>
      </dgm:t>
    </dgm:pt>
    <dgm:pt modelId="{FAB32938-45EE-41B7-8FBB-3D0079E94789}" type="sibTrans" cxnId="{357D3D80-404D-4D4A-83DB-5D449203E26F}">
      <dgm:prSet/>
      <dgm:spPr/>
      <dgm:t>
        <a:bodyPr/>
        <a:lstStyle/>
        <a:p>
          <a:endParaRPr lang="fr-FR"/>
        </a:p>
      </dgm:t>
    </dgm:pt>
    <dgm:pt modelId="{C908D744-6054-4A9D-8209-FFDE7E7AAEE8}">
      <dgm:prSet custT="1"/>
      <dgm:spPr/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Pour </a:t>
          </a:r>
          <a:r>
            <a:rPr lang="fr-FR" sz="1400" b="0" dirty="0" smtClean="0">
              <a:solidFill>
                <a:schemeClr val="tx1"/>
              </a:solidFill>
            </a:rPr>
            <a:t>un répondant sur deux, </a:t>
          </a:r>
          <a:r>
            <a:rPr lang="fr-FR" sz="1400" b="0" dirty="0" smtClean="0">
              <a:solidFill>
                <a:schemeClr val="tx1"/>
              </a:solidFill>
            </a:rPr>
            <a:t>la discipline est utile pour réaliser leur projet professionnel.</a:t>
          </a:r>
          <a:endParaRPr lang="fr-FR" sz="1400" dirty="0"/>
        </a:p>
      </dgm:t>
    </dgm:pt>
    <dgm:pt modelId="{B872D9A9-090B-4DD1-A855-9801D7F4D6E6}" type="parTrans" cxnId="{A1FA17E0-78F0-436D-AD5C-424F05BB739F}">
      <dgm:prSet/>
      <dgm:spPr/>
      <dgm:t>
        <a:bodyPr/>
        <a:lstStyle/>
        <a:p>
          <a:endParaRPr lang="fr-FR"/>
        </a:p>
      </dgm:t>
    </dgm:pt>
    <dgm:pt modelId="{90AE30A6-4509-44F3-A81B-70FD88959C56}" type="sibTrans" cxnId="{A1FA17E0-78F0-436D-AD5C-424F05BB739F}">
      <dgm:prSet/>
      <dgm:spPr/>
      <dgm:t>
        <a:bodyPr/>
        <a:lstStyle/>
        <a:p>
          <a:endParaRPr lang="fr-FR"/>
        </a:p>
      </dgm:t>
    </dgm:pt>
    <dgm:pt modelId="{17F4A117-EF43-4748-8034-E64874A4D749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400" b="0" dirty="0" smtClean="0">
              <a:solidFill>
                <a:schemeClr val="tx1"/>
              </a:solidFill>
            </a:rPr>
            <a:t>5 </a:t>
          </a:r>
          <a:r>
            <a:rPr lang="fr-FR" sz="1400" b="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dirty="0"/>
        </a:p>
      </dgm:t>
    </dgm:pt>
    <dgm:pt modelId="{F9F439F3-18F4-444C-9FE5-8633B21F8EA2}" type="parTrans" cxnId="{DEED7F3E-702C-4C0C-9B58-F7D37AFF08DC}">
      <dgm:prSet/>
      <dgm:spPr/>
      <dgm:t>
        <a:bodyPr/>
        <a:lstStyle/>
        <a:p>
          <a:endParaRPr lang="fr-FR"/>
        </a:p>
      </dgm:t>
    </dgm:pt>
    <dgm:pt modelId="{32B2E4B8-E484-4384-B25E-56F100763D04}" type="sibTrans" cxnId="{DEED7F3E-702C-4C0C-9B58-F7D37AFF08DC}">
      <dgm:prSet/>
      <dgm:spPr/>
      <dgm:t>
        <a:bodyPr/>
        <a:lstStyle/>
        <a:p>
          <a:endParaRPr lang="fr-FR"/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 custScaleY="104536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ScaleY="12999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 custScaleY="144575" custLinFactY="38928" custLinFactNeighborY="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77571" custLinFactY="73175" custLinFactNeighborX="473" custLinFactNeighborY="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 custScaleY="133226" custLinFactY="-48954" custLinFactNeighborY="-10000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 custScaleY="155257" custLinFactY="-84745" custLinFactNeighborX="-322" custLinFactNeighborY="-10000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6BAC29E-C027-4B76-AAD2-C8D9AC4C10C6}" type="presOf" srcId="{02651DC6-2737-45E2-8520-9D9D780501BD}" destId="{ED65357B-54B3-4C7F-B6A9-EDFB8B5312AA}" srcOrd="0" destOrd="0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DEED7F3E-702C-4C0C-9B58-F7D37AFF08DC}" srcId="{E6C4EC9C-003D-4CF2-998E-5BB0C2615DBC}" destId="{17F4A117-EF43-4748-8034-E64874A4D749}" srcOrd="1" destOrd="0" parTransId="{F9F439F3-18F4-444C-9FE5-8633B21F8EA2}" sibTransId="{32B2E4B8-E484-4384-B25E-56F100763D04}"/>
    <dgm:cxn modelId="{11870673-1AC9-4350-B99A-E112AF4303D7}" type="presOf" srcId="{6F045978-85B7-4200-8AD6-E8563ADD98CD}" destId="{D97A59DA-96EB-4C12-88AF-5281C0EE5795}" srcOrd="0" destOrd="0" presId="urn:microsoft.com/office/officeart/2005/8/layout/vList5"/>
    <dgm:cxn modelId="{DCD3E455-4BD2-4071-8600-25120826F07C}" type="presOf" srcId="{DE998111-0B66-46AD-A733-4A6E54862A69}" destId="{E2D4D233-7564-49A0-8EDD-DC2CD80526EB}" srcOrd="0" destOrd="1" presId="urn:microsoft.com/office/officeart/2005/8/layout/vList5"/>
    <dgm:cxn modelId="{AB9D23A7-D195-46DD-B962-63F847663AC0}" type="presOf" srcId="{3EC7822B-A7AC-4F5B-850D-01E6B84953C0}" destId="{50280043-6F05-48F6-B393-3A364DC4C2EB}" srcOrd="0" destOrd="2" presId="urn:microsoft.com/office/officeart/2005/8/layout/vList5"/>
    <dgm:cxn modelId="{B9ECE72F-4E2F-4031-9095-D13F8FC3CA6A}" type="presOf" srcId="{602DC611-D5B3-4636-9F7A-5D4A3F25A1EB}" destId="{50280043-6F05-48F6-B393-3A364DC4C2EB}" srcOrd="0" destOrd="1" presId="urn:microsoft.com/office/officeart/2005/8/layout/vList5"/>
    <dgm:cxn modelId="{3D366AA2-4506-4A5B-8A2F-9DD02F2E6E6E}" type="presOf" srcId="{17F4A117-EF43-4748-8034-E64874A4D749}" destId="{A6723134-DB7F-4244-A7F5-DD68258B3C8C}" srcOrd="0" destOrd="1" presId="urn:microsoft.com/office/officeart/2005/8/layout/vList5"/>
    <dgm:cxn modelId="{CAF64CF4-A4BB-4FD7-BB2B-CAE786F183D2}" srcId="{4BD4AF6E-DD80-46A5-8A2C-4506A3647C89}" destId="{602DC611-D5B3-4636-9F7A-5D4A3F25A1EB}" srcOrd="1" destOrd="0" parTransId="{3C9E9C5E-2E56-4088-A821-9116F22606F5}" sibTransId="{C93E3884-BDB7-4773-A6DB-9C55F197221B}"/>
    <dgm:cxn modelId="{41F333F1-A2C2-43E1-9CB0-89694DDAE1E5}" type="presOf" srcId="{9DE68122-EEEC-45B3-82A7-206805A1C584}" destId="{E2D4D233-7564-49A0-8EDD-DC2CD80526EB}" srcOrd="0" destOrd="0" presId="urn:microsoft.com/office/officeart/2005/8/layout/vList5"/>
    <dgm:cxn modelId="{B7AB1216-7EFA-45B1-A81C-A3CA0295994F}" type="presOf" srcId="{E68695E6-7F68-4F8E-9236-C2AE74143A77}" destId="{A6723134-DB7F-4244-A7F5-DD68258B3C8C}" srcOrd="0" destOrd="0" presId="urn:microsoft.com/office/officeart/2005/8/layout/vList5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357D3D80-404D-4D4A-83DB-5D449203E26F}" srcId="{02651DC6-2737-45E2-8520-9D9D780501BD}" destId="{DE998111-0B66-46AD-A733-4A6E54862A69}" srcOrd="1" destOrd="0" parTransId="{353000DD-BBE5-4CAD-A72E-001F917C4F4F}" sibTransId="{FAB32938-45EE-41B7-8FBB-3D0079E94789}"/>
    <dgm:cxn modelId="{A1FA17E0-78F0-436D-AD5C-424F05BB739F}" srcId="{02651DC6-2737-45E2-8520-9D9D780501BD}" destId="{C908D744-6054-4A9D-8209-FFDE7E7AAEE8}" srcOrd="2" destOrd="0" parTransId="{B872D9A9-090B-4DD1-A855-9801D7F4D6E6}" sibTransId="{90AE30A6-4509-44F3-A81B-70FD88959C56}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0B7253D4-C680-4C6E-8DB9-73BD4B631CB4}" type="presOf" srcId="{E6C4EC9C-003D-4CF2-998E-5BB0C2615DBC}" destId="{8E1C7C36-B28E-463E-9B7C-CBD4F4A7DFE7}" srcOrd="0" destOrd="0" presId="urn:microsoft.com/office/officeart/2005/8/layout/vList5"/>
    <dgm:cxn modelId="{CCE44D0B-6BBE-4C73-A643-1F4201E40D6D}" type="presOf" srcId="{4BD4AF6E-DD80-46A5-8A2C-4506A3647C89}" destId="{D26BBCC6-3BAD-4683-92E0-56281F08A9CC}" srcOrd="0" destOrd="0" presId="urn:microsoft.com/office/officeart/2005/8/layout/vList5"/>
    <dgm:cxn modelId="{A009D41F-416C-42AD-B079-56E9073E5164}" type="presOf" srcId="{01AE0B1B-AE2F-43A2-9DB0-22AB9C0D8377}" destId="{50280043-6F05-48F6-B393-3A364DC4C2EB}" srcOrd="0" destOrd="0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7C3D8F9F-CA43-455E-8EE0-EEE281945D8A}" srcId="{4BD4AF6E-DD80-46A5-8A2C-4506A3647C89}" destId="{3EC7822B-A7AC-4F5B-850D-01E6B84953C0}" srcOrd="2" destOrd="0" parTransId="{A3FEAAAB-0C0B-4985-9DC8-AFCA8C13707B}" sibTransId="{127DE8A3-B679-4F57-B721-096ED41A3F3F}"/>
    <dgm:cxn modelId="{AC89E0A7-9888-4578-BBEF-257181FE31E3}" type="presOf" srcId="{C908D744-6054-4A9D-8209-FFDE7E7AAEE8}" destId="{E2D4D233-7564-49A0-8EDD-DC2CD80526EB}" srcOrd="0" destOrd="2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098831F5-ED50-49A7-99CE-2CF00B41F67A}" type="presParOf" srcId="{D97A59DA-96EB-4C12-88AF-5281C0EE5795}" destId="{F8B0CABD-F5C7-41DC-B048-6DEFD3C5C735}" srcOrd="0" destOrd="0" presId="urn:microsoft.com/office/officeart/2005/8/layout/vList5"/>
    <dgm:cxn modelId="{CBD6FB0F-7D19-4BDD-9292-364CA36BFC05}" type="presParOf" srcId="{F8B0CABD-F5C7-41DC-B048-6DEFD3C5C735}" destId="{ED65357B-54B3-4C7F-B6A9-EDFB8B5312AA}" srcOrd="0" destOrd="0" presId="urn:microsoft.com/office/officeart/2005/8/layout/vList5"/>
    <dgm:cxn modelId="{8C7FE02F-4888-432F-AEF5-B6A49F8BAA04}" type="presParOf" srcId="{F8B0CABD-F5C7-41DC-B048-6DEFD3C5C735}" destId="{E2D4D233-7564-49A0-8EDD-DC2CD80526EB}" srcOrd="1" destOrd="0" presId="urn:microsoft.com/office/officeart/2005/8/layout/vList5"/>
    <dgm:cxn modelId="{FD37B03C-6423-40CD-BBA3-0100DA17DDA1}" type="presParOf" srcId="{D97A59DA-96EB-4C12-88AF-5281C0EE5795}" destId="{AC2D0E85-80F1-4746-9632-52B6406224BF}" srcOrd="1" destOrd="0" presId="urn:microsoft.com/office/officeart/2005/8/layout/vList5"/>
    <dgm:cxn modelId="{9469303D-47DE-4D26-AFC3-F0F79862577B}" type="presParOf" srcId="{D97A59DA-96EB-4C12-88AF-5281C0EE5795}" destId="{4FE600F4-98B6-4E76-9089-2B845485D62D}" srcOrd="2" destOrd="0" presId="urn:microsoft.com/office/officeart/2005/8/layout/vList5"/>
    <dgm:cxn modelId="{CA3B21FB-F59E-4933-A228-5912C47BF3EC}" type="presParOf" srcId="{4FE600F4-98B6-4E76-9089-2B845485D62D}" destId="{8E1C7C36-B28E-463E-9B7C-CBD4F4A7DFE7}" srcOrd="0" destOrd="0" presId="urn:microsoft.com/office/officeart/2005/8/layout/vList5"/>
    <dgm:cxn modelId="{313AD782-8003-4E0A-B885-32F569BE199D}" type="presParOf" srcId="{4FE600F4-98B6-4E76-9089-2B845485D62D}" destId="{A6723134-DB7F-4244-A7F5-DD68258B3C8C}" srcOrd="1" destOrd="0" presId="urn:microsoft.com/office/officeart/2005/8/layout/vList5"/>
    <dgm:cxn modelId="{3CAD0351-7358-4859-8DD6-A9CF48D25275}" type="presParOf" srcId="{D97A59DA-96EB-4C12-88AF-5281C0EE5795}" destId="{E6429E40-69A1-4D4D-A4C0-35BC7F6B302C}" srcOrd="3" destOrd="0" presId="urn:microsoft.com/office/officeart/2005/8/layout/vList5"/>
    <dgm:cxn modelId="{C29B7E6A-812C-4C8F-87D9-FFD6AA174C21}" type="presParOf" srcId="{D97A59DA-96EB-4C12-88AF-5281C0EE5795}" destId="{2221DDEC-89A0-4FFF-8B66-E3FF55ADBEC6}" srcOrd="4" destOrd="0" presId="urn:microsoft.com/office/officeart/2005/8/layout/vList5"/>
    <dgm:cxn modelId="{953E6C46-848A-47D8-8684-512C4AFECC6E}" type="presParOf" srcId="{2221DDEC-89A0-4FFF-8B66-E3FF55ADBEC6}" destId="{D26BBCC6-3BAD-4683-92E0-56281F08A9CC}" srcOrd="0" destOrd="0" presId="urn:microsoft.com/office/officeart/2005/8/layout/vList5"/>
    <dgm:cxn modelId="{B6933C9A-753A-4F48-8A74-B9B092E3E725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L’université est un lieu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d’autonomie </a:t>
          </a:r>
          <a:r>
            <a:rPr lang="fr-FR" baseline="0" dirty="0" smtClean="0">
              <a:solidFill>
                <a:schemeClr val="tx1"/>
              </a:solidFill>
            </a:rPr>
            <a:t>(pour 7 répondants)</a:t>
          </a:r>
          <a:endParaRPr lang="fr-FR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Une formation universitaire permet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baseline="0" dirty="0" smtClean="0">
              <a:solidFill>
                <a:schemeClr val="tx1"/>
              </a:solidFill>
            </a:rPr>
            <a:t>(pour 4 répondants)</a:t>
          </a:r>
          <a:endParaRPr lang="fr-FR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réussite à l’université dépend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73B1F5B6-6248-4170-A717-002F4E417E66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motivation </a:t>
          </a:r>
          <a:r>
            <a:rPr lang="fr-FR" dirty="0" smtClean="0"/>
            <a:t>(</a:t>
          </a:r>
          <a:r>
            <a:rPr lang="fr-FR" baseline="0" dirty="0" smtClean="0">
              <a:solidFill>
                <a:schemeClr val="tx1"/>
              </a:solidFill>
            </a:rPr>
            <a:t>pour 12 répondants/14</a:t>
          </a:r>
          <a:r>
            <a:rPr lang="fr-FR" dirty="0" smtClean="0"/>
            <a:t>)</a:t>
          </a:r>
          <a:endParaRPr lang="fr-FR" dirty="0"/>
        </a:p>
      </dgm:t>
    </dgm:pt>
    <dgm:pt modelId="{885F406A-1887-4D8F-A2BB-6E854528C005}" type="parTrans" cxnId="{4045D8A9-06AE-44CA-8B87-31067F7836E8}">
      <dgm:prSet/>
      <dgm:spPr/>
      <dgm:t>
        <a:bodyPr/>
        <a:lstStyle/>
        <a:p>
          <a:endParaRPr lang="fr-FR"/>
        </a:p>
      </dgm:t>
    </dgm:pt>
    <dgm:pt modelId="{BFB5A55D-59A6-42AD-96EF-F263EAD70A3E}" type="sibTrans" cxnId="{4045D8A9-06AE-44CA-8B87-31067F7836E8}">
      <dgm:prSet/>
      <dgm:spPr/>
      <dgm:t>
        <a:bodyPr/>
        <a:lstStyle/>
        <a:p>
          <a:endParaRPr lang="fr-FR"/>
        </a:p>
      </dgm:t>
    </dgm:pt>
    <dgm:pt modelId="{AF83A6BB-8740-4467-A8E1-77DD1BAD5602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la relation avec les enseignants </a:t>
          </a:r>
          <a:r>
            <a:rPr lang="fr-FR" dirty="0" smtClean="0"/>
            <a:t>(</a:t>
          </a:r>
          <a:r>
            <a:rPr lang="fr-FR" baseline="0" dirty="0" smtClean="0">
              <a:solidFill>
                <a:schemeClr val="tx1"/>
              </a:solidFill>
            </a:rPr>
            <a:t>pour 4 répondants</a:t>
          </a:r>
          <a:r>
            <a:rPr lang="fr-FR" dirty="0" smtClean="0"/>
            <a:t>)</a:t>
          </a:r>
          <a:endParaRPr lang="fr-FR" dirty="0"/>
        </a:p>
      </dgm:t>
    </dgm:pt>
    <dgm:pt modelId="{39C6EA7E-CCB5-45A6-B40D-2CA6CF4F2873}" type="parTrans" cxnId="{D74D544C-5C59-4283-A499-FBDE92707054}">
      <dgm:prSet/>
      <dgm:spPr/>
      <dgm:t>
        <a:bodyPr/>
        <a:lstStyle/>
        <a:p>
          <a:endParaRPr lang="fr-FR"/>
        </a:p>
      </dgm:t>
    </dgm:pt>
    <dgm:pt modelId="{A77130A9-917B-4A03-96E6-47FD6E08C988}" type="sibTrans" cxnId="{D74D544C-5C59-4283-A499-FBDE92707054}">
      <dgm:prSet/>
      <dgm:spPr/>
      <dgm:t>
        <a:bodyPr/>
        <a:lstStyle/>
        <a:p>
          <a:endParaRPr lang="fr-FR"/>
        </a:p>
      </dgm:t>
    </dgm:pt>
    <dgm:pt modelId="{2C265BA0-F2B2-41B3-9314-FFCA5378084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du travail régulier </a:t>
          </a:r>
          <a:r>
            <a:rPr lang="fr-FR" dirty="0" smtClean="0"/>
            <a:t>(7) </a:t>
          </a:r>
          <a:r>
            <a:rPr lang="fr-FR" dirty="0" smtClean="0"/>
            <a:t>et de l’assiduité </a:t>
          </a:r>
          <a:r>
            <a:rPr lang="fr-FR" dirty="0" smtClean="0"/>
            <a:t>(5) </a:t>
          </a:r>
          <a:endParaRPr lang="fr-FR" dirty="0"/>
        </a:p>
      </dgm:t>
    </dgm:pt>
    <dgm:pt modelId="{20B725BC-B8F7-48E4-AD03-C91D8025F73E}" type="parTrans" cxnId="{8CE7CCAD-7E46-48B7-BF61-CF7D793A5B36}">
      <dgm:prSet/>
      <dgm:spPr/>
      <dgm:t>
        <a:bodyPr/>
        <a:lstStyle/>
        <a:p>
          <a:endParaRPr lang="fr-FR"/>
        </a:p>
      </dgm:t>
    </dgm:pt>
    <dgm:pt modelId="{C40BF877-9C70-43CD-9EE4-97729921270B}" type="sibTrans" cxnId="{8CE7CCAD-7E46-48B7-BF61-CF7D793A5B36}">
      <dgm:prSet/>
      <dgm:spPr/>
      <dgm:t>
        <a:bodyPr/>
        <a:lstStyle/>
        <a:p>
          <a:endParaRPr lang="fr-FR"/>
        </a:p>
      </dgm:t>
    </dgm:pt>
    <dgm:pt modelId="{426317E1-7935-4887-B2E0-A3D2FF895CF8}">
      <dgm:prSet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savoir </a:t>
          </a:r>
          <a:r>
            <a:rPr lang="fr-FR" dirty="0" smtClean="0">
              <a:solidFill>
                <a:schemeClr val="tx1"/>
              </a:solidFill>
            </a:rPr>
            <a:t>(</a:t>
          </a:r>
          <a:r>
            <a:rPr lang="fr-FR" baseline="0" dirty="0" smtClean="0">
              <a:solidFill>
                <a:schemeClr val="tx1"/>
              </a:solidFill>
            </a:rPr>
            <a:t>pour 5 répondants</a:t>
          </a:r>
          <a:r>
            <a:rPr lang="fr-FR" dirty="0" smtClean="0">
              <a:solidFill>
                <a:schemeClr val="tx1"/>
              </a:solidFill>
            </a:rPr>
            <a:t>)</a:t>
          </a:r>
          <a:endParaRPr lang="fr-FR" baseline="0" dirty="0" smtClean="0">
            <a:solidFill>
              <a:schemeClr val="tx1"/>
            </a:solidFill>
          </a:endParaRPr>
        </a:p>
      </dgm:t>
    </dgm:pt>
    <dgm:pt modelId="{7B8914D6-4B84-4A1D-BA42-00F837279590}" type="parTrans" cxnId="{90A212B9-B4D8-4339-8AAE-4238EE35C93D}">
      <dgm:prSet/>
      <dgm:spPr/>
    </dgm:pt>
    <dgm:pt modelId="{8BCC04A3-128D-4FF8-9950-515070A12302}" type="sibTrans" cxnId="{90A212B9-B4D8-4339-8AAE-4238EE35C93D}">
      <dgm:prSet/>
      <dgm:spPr/>
    </dgm:pt>
    <dgm:pt modelId="{014D26C5-0DDD-40DD-91C2-7837CC4ACB5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l’accès aux différentes ressources </a:t>
          </a:r>
          <a:r>
            <a:rPr lang="fr-FR" dirty="0" smtClean="0"/>
            <a:t>(</a:t>
          </a:r>
          <a:r>
            <a:rPr lang="fr-FR" baseline="0" dirty="0" smtClean="0">
              <a:solidFill>
                <a:schemeClr val="tx1"/>
              </a:solidFill>
            </a:rPr>
            <a:t>pour 5 répondants</a:t>
          </a:r>
          <a:r>
            <a:rPr lang="fr-FR" dirty="0" smtClean="0"/>
            <a:t>)</a:t>
          </a:r>
          <a:endParaRPr lang="fr-FR" dirty="0"/>
        </a:p>
      </dgm:t>
    </dgm:pt>
    <dgm:pt modelId="{92A96A99-62A3-49AB-BDF2-EFCB24CFD94D}" type="parTrans" cxnId="{4DC46C50-D5A2-4CAC-8BAB-D40C8393E231}">
      <dgm:prSet/>
      <dgm:spPr/>
    </dgm:pt>
    <dgm:pt modelId="{320D351A-6338-4D84-B9FD-AE987480A1A5}" type="sibTrans" cxnId="{4DC46C50-D5A2-4CAC-8BAB-D40C8393E231}">
      <dgm:prSet/>
      <dgm:spPr/>
    </dgm:pt>
    <dgm:pt modelId="{72E35DA4-9C6B-4CA8-B5BC-401256CB3C2E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d’apprentissage </a:t>
          </a:r>
          <a:r>
            <a:rPr lang="fr-FR" baseline="0" dirty="0" smtClean="0">
              <a:solidFill>
                <a:schemeClr val="tx1"/>
              </a:solidFill>
            </a:rPr>
            <a:t>(pour 9 répondants /14)</a:t>
          </a:r>
          <a:endParaRPr lang="fr-FR" dirty="0"/>
        </a:p>
      </dgm:t>
    </dgm:pt>
    <dgm:pt modelId="{41F1EDAF-7814-4C74-A15D-905B492F5623}" type="parTrans" cxnId="{0F1BD75D-EA4C-4842-9011-DC49DC0BBDD9}">
      <dgm:prSet/>
      <dgm:spPr/>
    </dgm:pt>
    <dgm:pt modelId="{2D8B6397-40C2-4B96-A62A-9F03D35D3FCC}" type="sibTrans" cxnId="{0F1BD75D-EA4C-4842-9011-DC49DC0BBDD9}">
      <dgm:prSet/>
      <dgm:spPr/>
    </dgm:pt>
    <dgm:pt modelId="{531465AA-17FF-4894-9442-C514B084CD30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rencontres </a:t>
          </a:r>
          <a:r>
            <a:rPr lang="fr-FR" baseline="0" dirty="0" smtClean="0">
              <a:solidFill>
                <a:schemeClr val="tx1"/>
              </a:solidFill>
            </a:rPr>
            <a:t>(pour 8 répondants)</a:t>
          </a:r>
          <a:endParaRPr lang="fr-FR" dirty="0"/>
        </a:p>
      </dgm:t>
    </dgm:pt>
    <dgm:pt modelId="{6C3F1861-DBF5-474D-970C-5EA9E5AE4EF5}" type="parTrans" cxnId="{5DA25779-CC4C-44EF-85BA-8E6BC34472A7}">
      <dgm:prSet/>
      <dgm:spPr/>
    </dgm:pt>
    <dgm:pt modelId="{BD0B1106-478F-462C-B910-A427DA4108BD}" type="sibTrans" cxnId="{5DA25779-CC4C-44EF-85BA-8E6BC34472A7}">
      <dgm:prSet/>
      <dgm:spPr/>
    </dgm:pt>
    <dgm:pt modelId="{799E625A-C0EA-4CAF-A649-020E038F08F3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culture </a:t>
          </a:r>
          <a:r>
            <a:rPr lang="fr-FR" baseline="0" dirty="0" smtClean="0">
              <a:solidFill>
                <a:schemeClr val="tx1"/>
              </a:solidFill>
            </a:rPr>
            <a:t>(pour 7 répondants)</a:t>
          </a:r>
          <a:r>
            <a:rPr lang="fr-FR" baseline="0" dirty="0" smtClean="0">
              <a:noFill/>
            </a:rPr>
            <a:t>%</a:t>
          </a:r>
          <a:endParaRPr lang="fr-FR" dirty="0"/>
        </a:p>
      </dgm:t>
    </dgm:pt>
    <dgm:pt modelId="{086879C3-0EDF-4734-ACCC-908E7446AF82}" type="parTrans" cxnId="{AB7A17FE-EAF0-458E-91F2-A3166292CF80}">
      <dgm:prSet/>
      <dgm:spPr/>
    </dgm:pt>
    <dgm:pt modelId="{96B34478-2C54-4554-A0E1-E8E103E7D4D9}" type="sibTrans" cxnId="{AB7A17FE-EAF0-458E-91F2-A3166292CF80}">
      <dgm:prSet/>
      <dgm:spPr/>
    </dgm:pt>
    <dgm:pt modelId="{008F034A-3960-48F0-9352-5D978E62C111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baseline="0" dirty="0" smtClean="0">
              <a:solidFill>
                <a:schemeClr val="tx1"/>
              </a:solidFill>
            </a:rPr>
            <a:t>de se préparer à un métier </a:t>
          </a:r>
          <a:r>
            <a:rPr lang="fr-FR" baseline="0" dirty="0" smtClean="0">
              <a:solidFill>
                <a:schemeClr val="tx1"/>
              </a:solidFill>
            </a:rPr>
            <a:t>(pour 6 répondants/14) </a:t>
          </a:r>
          <a:endParaRPr lang="fr-FR" dirty="0"/>
        </a:p>
      </dgm:t>
    </dgm:pt>
    <dgm:pt modelId="{6209F727-E490-4565-8525-52F3DB62D052}" type="parTrans" cxnId="{100A494E-893F-4866-A56B-C7B846CAA5BD}">
      <dgm:prSet/>
      <dgm:spPr/>
    </dgm:pt>
    <dgm:pt modelId="{7E910C5B-53FB-4DE8-B4AC-12E0BF2C9B6F}" type="sibTrans" cxnId="{100A494E-893F-4866-A56B-C7B846CAA5BD}">
      <dgm:prSet/>
      <dgm:spPr/>
    </dgm:pt>
    <dgm:pt modelId="{89FDD000-4A7B-4C80-822A-298C628A64B4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>
              <a:solidFill>
                <a:schemeClr val="tx1"/>
              </a:solidFill>
            </a:rPr>
            <a:t>de renforcer sa culture générale </a:t>
          </a:r>
          <a:r>
            <a:rPr lang="fr-FR" dirty="0" smtClean="0">
              <a:solidFill>
                <a:schemeClr val="tx1"/>
              </a:solidFill>
            </a:rPr>
            <a:t>(</a:t>
          </a:r>
          <a:r>
            <a:rPr lang="fr-FR" baseline="0" dirty="0" smtClean="0">
              <a:solidFill>
                <a:schemeClr val="tx1"/>
              </a:solidFill>
            </a:rPr>
            <a:t>pour 5 répondants</a:t>
          </a:r>
          <a:r>
            <a:rPr lang="fr-FR" dirty="0" smtClean="0">
              <a:solidFill>
                <a:schemeClr val="tx1"/>
              </a:solidFill>
            </a:rPr>
            <a:t>)</a:t>
          </a:r>
          <a:endParaRPr lang="fr-FR" dirty="0"/>
        </a:p>
      </dgm:t>
    </dgm:pt>
    <dgm:pt modelId="{7FE1AB3B-A86A-46C8-B611-4CE32A033E5A}" type="parTrans" cxnId="{276C9C95-32E0-4082-8F00-C09EE355AC91}">
      <dgm:prSet/>
      <dgm:spPr/>
    </dgm:pt>
    <dgm:pt modelId="{4FDEFC4E-217B-4ACB-BC03-7D16CE248C7B}" type="sibTrans" cxnId="{276C9C95-32E0-4082-8F00-C09EE355AC91}">
      <dgm:prSet/>
      <dgm:spPr/>
    </dgm:pt>
    <dgm:pt modelId="{493C72B6-4F47-4949-A06A-0C393FE21DEB}">
      <dgm:prSet phldrT="[Texte]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fr-FR" dirty="0" smtClean="0"/>
            <a:t>de préparer une réorientation dès l’an prochain </a:t>
          </a:r>
          <a:r>
            <a:rPr lang="fr-FR" dirty="0" smtClean="0"/>
            <a:t>(</a:t>
          </a:r>
          <a:r>
            <a:rPr lang="fr-FR" baseline="0" dirty="0" smtClean="0">
              <a:solidFill>
                <a:schemeClr val="tx1"/>
              </a:solidFill>
            </a:rPr>
            <a:t>pour 3 répondants</a:t>
          </a:r>
          <a:r>
            <a:rPr lang="fr-FR" dirty="0" smtClean="0"/>
            <a:t>)</a:t>
          </a:r>
          <a:endParaRPr lang="fr-FR" dirty="0"/>
        </a:p>
      </dgm:t>
    </dgm:pt>
    <dgm:pt modelId="{75D6BA8C-998E-4F18-B112-81B9680BF7BF}" type="parTrans" cxnId="{0143BDF4-E6F1-4F68-A180-613C96F3AFDB}">
      <dgm:prSet/>
      <dgm:spPr/>
    </dgm:pt>
    <dgm:pt modelId="{AADC4C88-5764-49F0-9DBE-B222B5897328}" type="sibTrans" cxnId="{0143BDF4-E6F1-4F68-A180-613C96F3AFDB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3" custLinFactNeighborX="1353" custLinFactNeighborY="-75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3" custScaleY="11338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8CE7CCAD-7E46-48B7-BF61-CF7D793A5B36}" srcId="{4BD4AF6E-DD80-46A5-8A2C-4506A3647C89}" destId="{2C265BA0-F2B2-41B3-9314-FFCA53780841}" srcOrd="1" destOrd="0" parTransId="{20B725BC-B8F7-48E4-AD03-C91D8025F73E}" sibTransId="{C40BF877-9C70-43CD-9EE4-97729921270B}"/>
    <dgm:cxn modelId="{7D8C75D8-D885-4E97-90E8-C27B316F3E51}" type="presOf" srcId="{426317E1-7935-4887-B2E0-A3D2FF895CF8}" destId="{E2D4D233-7564-49A0-8EDD-DC2CD80526EB}" srcOrd="0" destOrd="4" presId="urn:microsoft.com/office/officeart/2005/8/layout/vList5"/>
    <dgm:cxn modelId="{D74D544C-5C59-4283-A499-FBDE92707054}" srcId="{4BD4AF6E-DD80-46A5-8A2C-4506A3647C89}" destId="{AF83A6BB-8740-4467-A8E1-77DD1BAD5602}" srcOrd="3" destOrd="0" parTransId="{39C6EA7E-CCB5-45A6-B40D-2CA6CF4F2873}" sibTransId="{A77130A9-917B-4A03-96E6-47FD6E08C988}"/>
    <dgm:cxn modelId="{4045D8A9-06AE-44CA-8B87-31067F7836E8}" srcId="{4BD4AF6E-DD80-46A5-8A2C-4506A3647C89}" destId="{73B1F5B6-6248-4170-A717-002F4E417E66}" srcOrd="0" destOrd="0" parTransId="{885F406A-1887-4D8F-A2BB-6E854528C005}" sibTransId="{BFB5A55D-59A6-42AD-96EF-F263EAD70A3E}"/>
    <dgm:cxn modelId="{AB7A17FE-EAF0-458E-91F2-A3166292CF80}" srcId="{02651DC6-2737-45E2-8520-9D9D780501BD}" destId="{799E625A-C0EA-4CAF-A649-020E038F08F3}" srcOrd="3" destOrd="0" parTransId="{086879C3-0EDF-4734-ACCC-908E7446AF82}" sibTransId="{96B34478-2C54-4554-A0E1-E8E103E7D4D9}"/>
    <dgm:cxn modelId="{6984842B-7D28-4622-9762-1A6CB1751D5A}" srcId="{02651DC6-2737-45E2-8520-9D9D780501BD}" destId="{9DE68122-EEEC-45B3-82A7-206805A1C584}" srcOrd="2" destOrd="0" parTransId="{0485B0C6-C205-4D6F-8057-51D3811314C9}" sibTransId="{0E6EA673-F334-4A78-B1DB-AE1135D20606}"/>
    <dgm:cxn modelId="{E8B4C593-10EF-4591-B4B0-6870DC296019}" type="presOf" srcId="{014D26C5-0DDD-40DD-91C2-7837CC4ACB54}" destId="{50280043-6F05-48F6-B393-3A364DC4C2EB}" srcOrd="0" destOrd="2" presId="urn:microsoft.com/office/officeart/2005/8/layout/vList5"/>
    <dgm:cxn modelId="{90A212B9-B4D8-4339-8AAE-4238EE35C93D}" srcId="{02651DC6-2737-45E2-8520-9D9D780501BD}" destId="{426317E1-7935-4887-B2E0-A3D2FF895CF8}" srcOrd="4" destOrd="0" parTransId="{7B8914D6-4B84-4A1D-BA42-00F837279590}" sibTransId="{8BCC04A3-128D-4FF8-9950-515070A12302}"/>
    <dgm:cxn modelId="{56029166-0CC7-457A-B6FE-E39CC7812183}" type="presOf" srcId="{02651DC6-2737-45E2-8520-9D9D780501BD}" destId="{ED65357B-54B3-4C7F-B6A9-EDFB8B5312AA}" srcOrd="0" destOrd="0" presId="urn:microsoft.com/office/officeart/2005/8/layout/vList5"/>
    <dgm:cxn modelId="{276C9C95-32E0-4082-8F00-C09EE355AC91}" srcId="{E6C4EC9C-003D-4CF2-998E-5BB0C2615DBC}" destId="{89FDD000-4A7B-4C80-822A-298C628A64B4}" srcOrd="1" destOrd="0" parTransId="{7FE1AB3B-A86A-46C8-B611-4CE32A033E5A}" sibTransId="{4FDEFC4E-217B-4ACB-BC03-7D16CE248C7B}"/>
    <dgm:cxn modelId="{100A494E-893F-4866-A56B-C7B846CAA5BD}" srcId="{E6C4EC9C-003D-4CF2-998E-5BB0C2615DBC}" destId="{008F034A-3960-48F0-9352-5D978E62C111}" srcOrd="0" destOrd="0" parTransId="{6209F727-E490-4565-8525-52F3DB62D052}" sibTransId="{7E910C5B-53FB-4DE8-B4AC-12E0BF2C9B6F}"/>
    <dgm:cxn modelId="{4DC46C50-D5A2-4CAC-8BAB-D40C8393E231}" srcId="{4BD4AF6E-DD80-46A5-8A2C-4506A3647C89}" destId="{014D26C5-0DDD-40DD-91C2-7837CC4ACB54}" srcOrd="2" destOrd="0" parTransId="{92A96A99-62A3-49AB-BDF2-EFCB24CFD94D}" sibTransId="{320D351A-6338-4D84-B9FD-AE987480A1A5}"/>
    <dgm:cxn modelId="{0F1BD75D-EA4C-4842-9011-DC49DC0BBDD9}" srcId="{02651DC6-2737-45E2-8520-9D9D780501BD}" destId="{72E35DA4-9C6B-4CA8-B5BC-401256CB3C2E}" srcOrd="0" destOrd="0" parTransId="{41F1EDAF-7814-4C74-A15D-905B492F5623}" sibTransId="{2D8B6397-40C2-4B96-A62A-9F03D35D3FCC}"/>
    <dgm:cxn modelId="{50F91A16-A4B2-4217-83BF-D7B35D494BD3}" type="presOf" srcId="{493C72B6-4F47-4949-A06A-0C393FE21DEB}" destId="{A6723134-DB7F-4244-A7F5-DD68258B3C8C}" srcOrd="0" destOrd="3" presId="urn:microsoft.com/office/officeart/2005/8/layout/vList5"/>
    <dgm:cxn modelId="{F79EC44D-C10F-4818-840C-2008F600EC92}" type="presOf" srcId="{89FDD000-4A7B-4C80-822A-298C628A64B4}" destId="{A6723134-DB7F-4244-A7F5-DD68258B3C8C}" srcOrd="0" destOrd="1" presId="urn:microsoft.com/office/officeart/2005/8/layout/vList5"/>
    <dgm:cxn modelId="{19481007-E091-4547-AEFA-6C6DFBECECD1}" srcId="{E6C4EC9C-003D-4CF2-998E-5BB0C2615DBC}" destId="{E68695E6-7F68-4F8E-9236-C2AE74143A77}" srcOrd="2" destOrd="0" parTransId="{6EA23FD2-117A-442A-8420-864FC1933487}" sibTransId="{7411122F-AB0C-4B24-AA39-63F1324C670A}"/>
    <dgm:cxn modelId="{159798F2-B5F6-4E80-8522-37D128F01D1F}" type="presOf" srcId="{2C265BA0-F2B2-41B3-9314-FFCA53780841}" destId="{50280043-6F05-48F6-B393-3A364DC4C2EB}" srcOrd="0" destOrd="1" presId="urn:microsoft.com/office/officeart/2005/8/layout/vList5"/>
    <dgm:cxn modelId="{5F318BF8-2FF4-4B80-91C8-5D4B45759F3D}" type="presOf" srcId="{799E625A-C0EA-4CAF-A649-020E038F08F3}" destId="{E2D4D233-7564-49A0-8EDD-DC2CD80526EB}" srcOrd="0" destOrd="3" presId="urn:microsoft.com/office/officeart/2005/8/layout/vList5"/>
    <dgm:cxn modelId="{5DA25779-CC4C-44EF-85BA-8E6BC34472A7}" srcId="{02651DC6-2737-45E2-8520-9D9D780501BD}" destId="{531465AA-17FF-4894-9442-C514B084CD30}" srcOrd="1" destOrd="0" parTransId="{6C3F1861-DBF5-474D-970C-5EA9E5AE4EF5}" sibTransId="{BD0B1106-478F-462C-B910-A427DA4108BD}"/>
    <dgm:cxn modelId="{BCF543B2-B3C6-49F2-8DB9-55D92B860636}" type="presOf" srcId="{9DE68122-EEEC-45B3-82A7-206805A1C584}" destId="{E2D4D233-7564-49A0-8EDD-DC2CD80526EB}" srcOrd="0" destOrd="2" presId="urn:microsoft.com/office/officeart/2005/8/layout/vList5"/>
    <dgm:cxn modelId="{83951CAF-3056-4BD9-99FC-2931E1755AF7}" type="presOf" srcId="{72E35DA4-9C6B-4CA8-B5BC-401256CB3C2E}" destId="{E2D4D233-7564-49A0-8EDD-DC2CD80526EB}" srcOrd="0" destOrd="0" presId="urn:microsoft.com/office/officeart/2005/8/layout/vList5"/>
    <dgm:cxn modelId="{FC4DA066-8BB7-4688-8E39-4A6578AC225B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957E68C9-4349-41C7-8B8E-006A71C5E887}" type="presOf" srcId="{AF83A6BB-8740-4467-A8E1-77DD1BAD5602}" destId="{50280043-6F05-48F6-B393-3A364DC4C2EB}" srcOrd="0" destOrd="3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5D3C03B5-9695-45AA-92FD-CCA36B467342}" type="presOf" srcId="{4BD4AF6E-DD80-46A5-8A2C-4506A3647C89}" destId="{D26BBCC6-3BAD-4683-92E0-56281F08A9CC}" srcOrd="0" destOrd="0" presId="urn:microsoft.com/office/officeart/2005/8/layout/vList5"/>
    <dgm:cxn modelId="{CBF65176-B9DD-4939-98DD-F832773D2578}" type="presOf" srcId="{73B1F5B6-6248-4170-A717-002F4E417E66}" destId="{50280043-6F05-48F6-B393-3A364DC4C2EB}" srcOrd="0" destOrd="0" presId="urn:microsoft.com/office/officeart/2005/8/layout/vList5"/>
    <dgm:cxn modelId="{0143BDF4-E6F1-4F68-A180-613C96F3AFDB}" srcId="{E6C4EC9C-003D-4CF2-998E-5BB0C2615DBC}" destId="{493C72B6-4F47-4949-A06A-0C393FE21DEB}" srcOrd="3" destOrd="0" parTransId="{75D6BA8C-998E-4F18-B112-81B9680BF7BF}" sibTransId="{AADC4C88-5764-49F0-9DBE-B222B5897328}"/>
    <dgm:cxn modelId="{D576F108-2FE3-4534-B4A6-38036D22CE3C}" type="presOf" srcId="{E68695E6-7F68-4F8E-9236-C2AE74143A77}" destId="{A6723134-DB7F-4244-A7F5-DD68258B3C8C}" srcOrd="0" destOrd="2" presId="urn:microsoft.com/office/officeart/2005/8/layout/vList5"/>
    <dgm:cxn modelId="{3421E4B9-BD20-45F1-B4CB-8F904AA8FA12}" type="presOf" srcId="{531465AA-17FF-4894-9442-C514B084CD30}" destId="{E2D4D233-7564-49A0-8EDD-DC2CD80526EB}" srcOrd="0" destOrd="1" presId="urn:microsoft.com/office/officeart/2005/8/layout/vList5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2686D989-0DD8-4435-80ED-F71F0716E48F}" type="presOf" srcId="{6F045978-85B7-4200-8AD6-E8563ADD98CD}" destId="{D97A59DA-96EB-4C12-88AF-5281C0EE5795}" srcOrd="0" destOrd="0" presId="urn:microsoft.com/office/officeart/2005/8/layout/vList5"/>
    <dgm:cxn modelId="{F62ABF26-5334-4B17-8CA5-CECEBA04D66C}" type="presOf" srcId="{008F034A-3960-48F0-9352-5D978E62C111}" destId="{A6723134-DB7F-4244-A7F5-DD68258B3C8C}" srcOrd="0" destOrd="0" presId="urn:microsoft.com/office/officeart/2005/8/layout/vList5"/>
    <dgm:cxn modelId="{1828C39F-8AB1-4F7C-9A77-14C62ACC8197}" type="presParOf" srcId="{D97A59DA-96EB-4C12-88AF-5281C0EE5795}" destId="{F8B0CABD-F5C7-41DC-B048-6DEFD3C5C735}" srcOrd="0" destOrd="0" presId="urn:microsoft.com/office/officeart/2005/8/layout/vList5"/>
    <dgm:cxn modelId="{C4C060A6-DA49-46B9-92EB-6CC435C368DA}" type="presParOf" srcId="{F8B0CABD-F5C7-41DC-B048-6DEFD3C5C735}" destId="{ED65357B-54B3-4C7F-B6A9-EDFB8B5312AA}" srcOrd="0" destOrd="0" presId="urn:microsoft.com/office/officeart/2005/8/layout/vList5"/>
    <dgm:cxn modelId="{E8385015-1076-4157-8FF9-A60F8CFBC506}" type="presParOf" srcId="{F8B0CABD-F5C7-41DC-B048-6DEFD3C5C735}" destId="{E2D4D233-7564-49A0-8EDD-DC2CD80526EB}" srcOrd="1" destOrd="0" presId="urn:microsoft.com/office/officeart/2005/8/layout/vList5"/>
    <dgm:cxn modelId="{74817882-4D28-41EF-AC89-9B1066737CBF}" type="presParOf" srcId="{D97A59DA-96EB-4C12-88AF-5281C0EE5795}" destId="{AC2D0E85-80F1-4746-9632-52B6406224BF}" srcOrd="1" destOrd="0" presId="urn:microsoft.com/office/officeart/2005/8/layout/vList5"/>
    <dgm:cxn modelId="{BCDEF064-F398-4EDB-BCF8-19C63E93CE31}" type="presParOf" srcId="{D97A59DA-96EB-4C12-88AF-5281C0EE5795}" destId="{4FE600F4-98B6-4E76-9089-2B845485D62D}" srcOrd="2" destOrd="0" presId="urn:microsoft.com/office/officeart/2005/8/layout/vList5"/>
    <dgm:cxn modelId="{C31D8239-F729-473E-9205-AA5B13EDC871}" type="presParOf" srcId="{4FE600F4-98B6-4E76-9089-2B845485D62D}" destId="{8E1C7C36-B28E-463E-9B7C-CBD4F4A7DFE7}" srcOrd="0" destOrd="0" presId="urn:microsoft.com/office/officeart/2005/8/layout/vList5"/>
    <dgm:cxn modelId="{A10DFB97-E81B-4CF0-A2A1-1E7DD95A831F}" type="presParOf" srcId="{4FE600F4-98B6-4E76-9089-2B845485D62D}" destId="{A6723134-DB7F-4244-A7F5-DD68258B3C8C}" srcOrd="1" destOrd="0" presId="urn:microsoft.com/office/officeart/2005/8/layout/vList5"/>
    <dgm:cxn modelId="{EE886917-8F08-41A5-B899-C8245C9EDEC3}" type="presParOf" srcId="{D97A59DA-96EB-4C12-88AF-5281C0EE5795}" destId="{E6429E40-69A1-4D4D-A4C0-35BC7F6B302C}" srcOrd="3" destOrd="0" presId="urn:microsoft.com/office/officeart/2005/8/layout/vList5"/>
    <dgm:cxn modelId="{23CCDCEA-143D-4233-87CC-E929E1E60664}" type="presParOf" srcId="{D97A59DA-96EB-4C12-88AF-5281C0EE5795}" destId="{2221DDEC-89A0-4FFF-8B66-E3FF55ADBEC6}" srcOrd="4" destOrd="0" presId="urn:microsoft.com/office/officeart/2005/8/layout/vList5"/>
    <dgm:cxn modelId="{CEB95428-9DE2-460A-92AD-A679F678FF4B}" type="presParOf" srcId="{2221DDEC-89A0-4FFF-8B66-E3FF55ADBEC6}" destId="{D26BBCC6-3BAD-4683-92E0-56281F08A9CC}" srcOrd="0" destOrd="0" presId="urn:microsoft.com/office/officeart/2005/8/layout/vList5"/>
    <dgm:cxn modelId="{59B19ED9-04CD-4E9C-88FA-B0962667F126}" type="presParOf" srcId="{2221DDEC-89A0-4FFF-8B66-E3FF55ADBEC6}" destId="{50280043-6F05-48F6-B393-3A364DC4C2E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8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dirty="0">
            <a:solidFill>
              <a:schemeClr val="bg1"/>
            </a:solidFill>
          </a:endParaRPr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>
            <a:solidFill>
              <a:schemeClr val="tx1"/>
            </a:solidFill>
          </a:endParaRPr>
        </a:p>
      </dgm:t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1" custScaleY="83099" custLinFactNeighborX="-86222" custLinFactNeighborY="0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FB7FA20C-B871-4620-826D-73E4C225A119}" type="presOf" srcId="{02651DC6-2737-45E2-8520-9D9D780501BD}" destId="{ED65357B-54B3-4C7F-B6A9-EDFB8B5312AA}" srcOrd="0" destOrd="0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93FF32D-1EBA-4974-B940-AA0FA6C5138B}" type="presOf" srcId="{6F045978-85B7-4200-8AD6-E8563ADD98CD}" destId="{D97A59DA-96EB-4C12-88AF-5281C0EE5795}" srcOrd="0" destOrd="0" presId="urn:microsoft.com/office/officeart/2005/8/layout/vList5"/>
    <dgm:cxn modelId="{944E3ED6-A64E-428A-B697-6A2C12C38BF7}" type="presParOf" srcId="{D97A59DA-96EB-4C12-88AF-5281C0EE5795}" destId="{F8B0CABD-F5C7-41DC-B048-6DEFD3C5C735}" srcOrd="0" destOrd="0" presId="urn:microsoft.com/office/officeart/2005/8/layout/vList5"/>
    <dgm:cxn modelId="{37BDAB37-2164-452F-BE11-6AAD51D8C851}" type="presParOf" srcId="{F8B0CABD-F5C7-41DC-B048-6DEFD3C5C735}" destId="{ED65357B-54B3-4C7F-B6A9-EDFB8B5312A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F045978-85B7-4200-8AD6-E8563ADD98CD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2651DC6-2737-45E2-8520-9D9D780501BD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L’accueil et l’accompagnement à la rentrée</a:t>
          </a:r>
          <a:endParaRPr lang="fr-FR" sz="2400" dirty="0"/>
        </a:p>
      </dgm:t>
    </dgm:pt>
    <dgm:pt modelId="{AEE89CBB-E2B7-4178-B234-166E243E8DF9}" type="parTrans" cxnId="{57C80267-EF53-494A-B7AB-AB32A212E140}">
      <dgm:prSet/>
      <dgm:spPr/>
      <dgm:t>
        <a:bodyPr/>
        <a:lstStyle/>
        <a:p>
          <a:endParaRPr lang="fr-FR"/>
        </a:p>
      </dgm:t>
    </dgm:pt>
    <dgm:pt modelId="{33565EF6-23A1-4938-AFC2-DF1A04D11EEF}" type="sibTrans" cxnId="{57C80267-EF53-494A-B7AB-AB32A212E140}">
      <dgm:prSet/>
      <dgm:spPr/>
      <dgm:t>
        <a:bodyPr/>
        <a:lstStyle/>
        <a:p>
          <a:endParaRPr lang="fr-FR"/>
        </a:p>
      </dgm:t>
    </dgm:pt>
    <dgm:pt modelId="{9DE68122-EEEC-45B3-82A7-206805A1C58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Moins d’un étudiant sur deux est satisfait </a:t>
          </a:r>
          <a:r>
            <a:rPr lang="fr-FR" sz="1100" dirty="0" smtClean="0"/>
            <a:t>de l’accueil et de l’accompagnement dont </a:t>
          </a:r>
          <a:r>
            <a:rPr lang="fr-FR" sz="1100" dirty="0" smtClean="0"/>
            <a:t>il a </a:t>
          </a:r>
          <a:r>
            <a:rPr lang="fr-FR" sz="1100" dirty="0" smtClean="0"/>
            <a:t>bénéficié avant les inscriptions (réunions de rentrée, accueil des bacheliers…).</a:t>
          </a:r>
          <a:endParaRPr lang="fr-FR" sz="1100" dirty="0"/>
        </a:p>
      </dgm:t>
    </dgm:pt>
    <dgm:pt modelId="{0485B0C6-C205-4D6F-8057-51D3811314C9}" type="parTrans" cxnId="{6984842B-7D28-4622-9762-1A6CB1751D5A}">
      <dgm:prSet/>
      <dgm:spPr/>
      <dgm:t>
        <a:bodyPr/>
        <a:lstStyle/>
        <a:p>
          <a:endParaRPr lang="fr-FR"/>
        </a:p>
      </dgm:t>
    </dgm:pt>
    <dgm:pt modelId="{0E6EA673-F334-4A78-B1DB-AE1135D20606}" type="sibTrans" cxnId="{6984842B-7D28-4622-9762-1A6CB1751D5A}">
      <dgm:prSet/>
      <dgm:spPr/>
      <dgm:t>
        <a:bodyPr/>
        <a:lstStyle/>
        <a:p>
          <a:endParaRPr lang="fr-FR"/>
        </a:p>
      </dgm:t>
    </dgm:pt>
    <dgm:pt modelId="{E6C4EC9C-003D-4CF2-998E-5BB0C2615DBC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La vie étudiante sur le campus</a:t>
          </a:r>
          <a:endParaRPr lang="fr-FR" sz="2400" dirty="0"/>
        </a:p>
      </dgm:t>
    </dgm:pt>
    <dgm:pt modelId="{946BDB17-F9DC-4846-AD83-FCCEDB43A335}" type="parTrans" cxnId="{C05B40B5-DFEB-47D9-A37E-D9D7F8A7089F}">
      <dgm:prSet/>
      <dgm:spPr/>
      <dgm:t>
        <a:bodyPr/>
        <a:lstStyle/>
        <a:p>
          <a:endParaRPr lang="fr-FR"/>
        </a:p>
      </dgm:t>
    </dgm:pt>
    <dgm:pt modelId="{A168F880-51A7-4709-9BC4-765F33A62EC2}" type="sibTrans" cxnId="{C05B40B5-DFEB-47D9-A37E-D9D7F8A7089F}">
      <dgm:prSet/>
      <dgm:spPr/>
      <dgm:t>
        <a:bodyPr/>
        <a:lstStyle/>
        <a:p>
          <a:endParaRPr lang="fr-FR"/>
        </a:p>
      </dgm:t>
    </dgm:pt>
    <dgm:pt modelId="{E68695E6-7F68-4F8E-9236-C2AE74143A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6/14 </a:t>
          </a:r>
          <a:r>
            <a:rPr lang="fr-FR" sz="1100" dirty="0" smtClean="0"/>
            <a:t>envisagent d’adhérer à une association étudiante, </a:t>
          </a:r>
          <a:r>
            <a:rPr lang="fr-FR" sz="1100" dirty="0" smtClean="0"/>
            <a:t>9 </a:t>
          </a:r>
          <a:r>
            <a:rPr lang="fr-FR" sz="1100" dirty="0" smtClean="0"/>
            <a:t>veulent assister aux spectacles de la Fabrique culturelle.</a:t>
          </a:r>
          <a:endParaRPr lang="fr-FR" sz="1000" dirty="0"/>
        </a:p>
      </dgm:t>
    </dgm:pt>
    <dgm:pt modelId="{6EA23FD2-117A-442A-8420-864FC1933487}" type="parTrans" cxnId="{19481007-E091-4547-AEFA-6C6DFBECECD1}">
      <dgm:prSet/>
      <dgm:spPr/>
      <dgm:t>
        <a:bodyPr/>
        <a:lstStyle/>
        <a:p>
          <a:endParaRPr lang="fr-FR"/>
        </a:p>
      </dgm:t>
    </dgm:pt>
    <dgm:pt modelId="{7411122F-AB0C-4B24-AA39-63F1324C670A}" type="sibTrans" cxnId="{19481007-E091-4547-AEFA-6C6DFBECECD1}">
      <dgm:prSet/>
      <dgm:spPr/>
      <dgm:t>
        <a:bodyPr/>
        <a:lstStyle/>
        <a:p>
          <a:endParaRPr lang="fr-FR"/>
        </a:p>
      </dgm:t>
    </dgm:pt>
    <dgm:pt modelId="{4BD4AF6E-DD80-46A5-8A2C-4506A3647C89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Les sources d’informations </a:t>
          </a:r>
          <a:endParaRPr lang="fr-FR" sz="2400" dirty="0"/>
        </a:p>
      </dgm:t>
    </dgm:pt>
    <dgm:pt modelId="{F4AB7A8F-524E-461F-B962-A17AA208D4A0}" type="parTrans" cxnId="{BC1408BB-1D61-4690-9B72-14BED18615DD}">
      <dgm:prSet/>
      <dgm:spPr/>
      <dgm:t>
        <a:bodyPr/>
        <a:lstStyle/>
        <a:p>
          <a:endParaRPr lang="fr-FR"/>
        </a:p>
      </dgm:t>
    </dgm:pt>
    <dgm:pt modelId="{07259874-C583-4D13-B44C-546C7FFD9F95}" type="sibTrans" cxnId="{BC1408BB-1D61-4690-9B72-14BED18615DD}">
      <dgm:prSet/>
      <dgm:spPr/>
      <dgm:t>
        <a:bodyPr/>
        <a:lstStyle/>
        <a:p>
          <a:endParaRPr lang="fr-FR"/>
        </a:p>
      </dgm:t>
    </dgm:pt>
    <dgm:pt modelId="{01AE0B1B-AE2F-43A2-9DB0-22AB9C0D8377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Tous les répondants se sont informés sur la discipline avant l’inscription</a:t>
          </a:r>
          <a:endParaRPr lang="fr-FR" sz="800" dirty="0"/>
        </a:p>
      </dgm:t>
    </dgm:pt>
    <dgm:pt modelId="{D8F89CA7-20B4-4517-8CEC-511BD39366B2}" type="parTrans" cxnId="{13073168-FF87-49C3-90AD-463FCFBA04B4}">
      <dgm:prSet/>
      <dgm:spPr/>
      <dgm:t>
        <a:bodyPr/>
        <a:lstStyle/>
        <a:p>
          <a:endParaRPr lang="fr-FR"/>
        </a:p>
      </dgm:t>
    </dgm:pt>
    <dgm:pt modelId="{904BC02D-620D-4023-96C6-72347AD9CA34}" type="sibTrans" cxnId="{13073168-FF87-49C3-90AD-463FCFBA04B4}">
      <dgm:prSet/>
      <dgm:spPr/>
      <dgm:t>
        <a:bodyPr/>
        <a:lstStyle/>
        <a:p>
          <a:endParaRPr lang="fr-FR"/>
        </a:p>
      </dgm:t>
    </dgm:pt>
    <dgm:pt modelId="{D13FEB3A-6292-40C0-B28C-F372D5294D7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 sont </a:t>
          </a:r>
          <a:r>
            <a:rPr lang="fr-FR" sz="1100" dirty="0" smtClean="0"/>
            <a:t>allés au salon Infosup.</a:t>
          </a:r>
          <a:endParaRPr lang="fr-FR" sz="1100" dirty="0"/>
        </a:p>
      </dgm:t>
    </dgm:pt>
    <dgm:pt modelId="{ED53339F-7D65-427C-BDBF-ACCB054D28E1}" type="parTrans" cxnId="{7E205D4D-440D-4154-A95C-DDF811A5D50F}">
      <dgm:prSet/>
      <dgm:spPr/>
      <dgm:t>
        <a:bodyPr/>
        <a:lstStyle/>
        <a:p>
          <a:endParaRPr lang="fr-FR"/>
        </a:p>
      </dgm:t>
    </dgm:pt>
    <dgm:pt modelId="{7CCBE6DD-2D12-46D2-9FAA-BC869DA12C0C}" type="sibTrans" cxnId="{7E205D4D-440D-4154-A95C-DDF811A5D50F}">
      <dgm:prSet/>
      <dgm:spPr/>
      <dgm:t>
        <a:bodyPr/>
        <a:lstStyle/>
        <a:p>
          <a:endParaRPr lang="fr-FR"/>
        </a:p>
      </dgm:t>
    </dgm:pt>
    <dgm:pt modelId="{A04439B3-D17C-4126-BFF8-894036916021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l"/>
          <a:r>
            <a:rPr lang="fr-FR" sz="1100" dirty="0" smtClean="0"/>
            <a:t>3 sont </a:t>
          </a:r>
          <a:r>
            <a:rPr lang="fr-FR" sz="1100" dirty="0" smtClean="0"/>
            <a:t>venus à l’UTM lors de la journée « portes ouvertes ».</a:t>
          </a:r>
          <a:endParaRPr lang="fr-FR" sz="1100" dirty="0"/>
        </a:p>
      </dgm:t>
    </dgm:pt>
    <dgm:pt modelId="{65DFED89-1837-4444-BD88-027BCFC545E5}" type="parTrans" cxnId="{D52C00BD-DBCF-4F46-8942-0D0E0155900F}">
      <dgm:prSet/>
      <dgm:spPr/>
      <dgm:t>
        <a:bodyPr/>
        <a:lstStyle/>
        <a:p>
          <a:endParaRPr lang="fr-FR"/>
        </a:p>
      </dgm:t>
    </dgm:pt>
    <dgm:pt modelId="{AE1FB1FD-00EE-4028-8354-D1E25D0C7078}" type="sibTrans" cxnId="{D52C00BD-DBCF-4F46-8942-0D0E0155900F}">
      <dgm:prSet/>
      <dgm:spPr/>
      <dgm:t>
        <a:bodyPr/>
        <a:lstStyle/>
        <a:p>
          <a:endParaRPr lang="fr-FR"/>
        </a:p>
      </dgm:t>
    </dgm:pt>
    <dgm:pt modelId="{377BF0AA-B0C6-4B2B-B142-E9299B66990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 </a:t>
          </a:r>
          <a:r>
            <a:rPr lang="fr-FR" sz="1100" dirty="0" smtClean="0"/>
            <a:t>souhaitent participer à des activités organisées par leur département (foyer, théâtre…).</a:t>
          </a:r>
          <a:endParaRPr lang="fr-FR" sz="1100" dirty="0"/>
        </a:p>
      </dgm:t>
    </dgm:pt>
    <dgm:pt modelId="{80FCD2CC-BDE5-4722-8CA3-A532BA39E752}" type="parTrans" cxnId="{9E38E478-58C8-450D-804B-1C1FA37BB89D}">
      <dgm:prSet/>
      <dgm:spPr/>
      <dgm:t>
        <a:bodyPr/>
        <a:lstStyle/>
        <a:p>
          <a:endParaRPr lang="fr-FR"/>
        </a:p>
      </dgm:t>
    </dgm:pt>
    <dgm:pt modelId="{F2C92F69-AD88-40F4-9CF8-521B2BAF88FB}" type="sibTrans" cxnId="{9E38E478-58C8-450D-804B-1C1FA37BB89D}">
      <dgm:prSet/>
      <dgm:spPr/>
      <dgm:t>
        <a:bodyPr/>
        <a:lstStyle/>
        <a:p>
          <a:endParaRPr lang="fr-FR"/>
        </a:p>
      </dgm:t>
    </dgm:pt>
    <dgm:pt modelId="{6148E9EA-C56D-4BC7-9772-DAC97B6064D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9 </a:t>
          </a:r>
          <a:r>
            <a:rPr lang="fr-FR" sz="1100" dirty="0" smtClean="0"/>
            <a:t>pensent fréquenter la bibliothèque de l’UFR. </a:t>
          </a:r>
          <a:endParaRPr lang="fr-FR" sz="1100" dirty="0"/>
        </a:p>
      </dgm:t>
    </dgm:pt>
    <dgm:pt modelId="{DDB895BD-936D-4427-8DBB-9C4D4CE6EF24}" type="parTrans" cxnId="{147E56F2-9EAF-46E8-91BA-81FB5410AB85}">
      <dgm:prSet/>
      <dgm:spPr/>
      <dgm:t>
        <a:bodyPr/>
        <a:lstStyle/>
        <a:p>
          <a:endParaRPr lang="fr-FR"/>
        </a:p>
      </dgm:t>
    </dgm:pt>
    <dgm:pt modelId="{032D74DA-AA75-4DD0-B726-7ABEC4F9685F}" type="sibTrans" cxnId="{147E56F2-9EAF-46E8-91BA-81FB5410AB85}">
      <dgm:prSet/>
      <dgm:spPr/>
      <dgm:t>
        <a:bodyPr/>
        <a:lstStyle/>
        <a:p>
          <a:endParaRPr lang="fr-FR"/>
        </a:p>
      </dgm:t>
    </dgm:pt>
    <dgm:pt modelId="{D2AAF450-1E97-4AF4-A1BD-2A32BCA661B5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12 </a:t>
          </a:r>
          <a:r>
            <a:rPr lang="fr-FR" sz="1100" dirty="0" smtClean="0"/>
            <a:t>envisagent de se rendre régulièrement à la bibliothèque centrale.</a:t>
          </a:r>
          <a:endParaRPr lang="fr-FR" sz="1100" dirty="0"/>
        </a:p>
      </dgm:t>
    </dgm:pt>
    <dgm:pt modelId="{DF371FE1-22E9-4E16-AAA4-EAF9571C0D82}" type="parTrans" cxnId="{3CF97135-F7BB-4EAB-AFC9-AC0997B63EF1}">
      <dgm:prSet/>
      <dgm:spPr/>
      <dgm:t>
        <a:bodyPr/>
        <a:lstStyle/>
        <a:p>
          <a:endParaRPr lang="fr-FR"/>
        </a:p>
      </dgm:t>
    </dgm:pt>
    <dgm:pt modelId="{663EFFD2-5F85-4C40-BEE0-425EFE3C902E}" type="sibTrans" cxnId="{3CF97135-F7BB-4EAB-AFC9-AC0997B63EF1}">
      <dgm:prSet/>
      <dgm:spPr/>
      <dgm:t>
        <a:bodyPr/>
        <a:lstStyle/>
        <a:p>
          <a:endParaRPr lang="fr-FR"/>
        </a:p>
      </dgm:t>
    </dgm:pt>
    <dgm:pt modelId="{2CFD3B3C-DCDF-4CF3-AF2C-D4ED3DADCFBA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/>
        <a:lstStyle/>
        <a:p>
          <a:pPr algn="just"/>
          <a:r>
            <a:rPr lang="fr-FR" sz="1100" dirty="0" smtClean="0"/>
            <a:t>À la rentrée 2012/2013, </a:t>
          </a:r>
          <a:r>
            <a:rPr lang="fr-FR" sz="1100" dirty="0" smtClean="0"/>
            <a:t>4 répondants/14 </a:t>
          </a:r>
          <a:r>
            <a:rPr lang="fr-FR" sz="1100" dirty="0" smtClean="0"/>
            <a:t>ont </a:t>
          </a:r>
          <a:r>
            <a:rPr lang="fr-FR" sz="1100" dirty="0" smtClean="0"/>
            <a:t>participé au dispositif </a:t>
          </a:r>
          <a:r>
            <a:rPr lang="fr-FR" sz="1100" dirty="0" smtClean="0"/>
            <a:t>de </a:t>
          </a:r>
          <a:r>
            <a:rPr lang="fr-FR" sz="1100" dirty="0" smtClean="0"/>
            <a:t>parrainage, </a:t>
          </a:r>
          <a:r>
            <a:rPr lang="fr-FR" sz="1100" dirty="0" smtClean="0">
              <a:solidFill>
                <a:schemeClr val="tx1"/>
              </a:solidFill>
            </a:rPr>
            <a:t>tous </a:t>
          </a:r>
          <a:r>
            <a:rPr lang="fr-FR" sz="1100" dirty="0" smtClean="0">
              <a:solidFill>
                <a:schemeClr val="tx1"/>
              </a:solidFill>
            </a:rPr>
            <a:t>jugent ce dispositif satisfaisant et utile.</a:t>
          </a:r>
          <a:endParaRPr lang="fr-FR" sz="1100" dirty="0">
            <a:solidFill>
              <a:schemeClr val="tx1"/>
            </a:solidFill>
          </a:endParaRPr>
        </a:p>
      </dgm:t>
    </dgm:pt>
    <dgm:pt modelId="{0D78980E-67D1-4229-8422-5CFB5D470A34}" type="parTrans" cxnId="{2291B268-899B-4844-9470-E15FAE341F11}">
      <dgm:prSet/>
      <dgm:spPr/>
      <dgm:t>
        <a:bodyPr/>
        <a:lstStyle/>
        <a:p>
          <a:endParaRPr lang="fr-FR"/>
        </a:p>
      </dgm:t>
    </dgm:pt>
    <dgm:pt modelId="{17AD3749-539E-4042-8175-F9BB220BF3E9}" type="sibTrans" cxnId="{2291B268-899B-4844-9470-E15FAE341F11}">
      <dgm:prSet/>
      <dgm:spPr/>
      <dgm:t>
        <a:bodyPr/>
        <a:lstStyle/>
        <a:p>
          <a:endParaRPr lang="fr-FR"/>
        </a:p>
      </dgm:t>
    </dgm:pt>
    <dgm:pt modelId="{22D6ADFE-1B63-4EE2-8562-6FA72862E678}">
      <dgm:prSet phldrT="[Texte]" custT="1"/>
      <dgm:spPr>
        <a:solidFill>
          <a:srgbClr val="00B0F0"/>
        </a:solidFill>
      </dgm:spPr>
      <dgm:t>
        <a:bodyPr/>
        <a:lstStyle/>
        <a:p>
          <a:pPr algn="l"/>
          <a:r>
            <a:rPr lang="fr-FR" sz="2400" dirty="0" smtClean="0"/>
            <a:t>L’aide à l’orientation</a:t>
          </a:r>
          <a:endParaRPr lang="fr-FR" sz="2400" dirty="0"/>
        </a:p>
      </dgm:t>
    </dgm:pt>
    <dgm:pt modelId="{8BB36D1C-A300-438A-A10B-83FF9EBCA9F7}" type="parTrans" cxnId="{D1776DC6-D400-48C5-8F19-B8D15CB0CFF5}">
      <dgm:prSet/>
      <dgm:spPr/>
      <dgm:t>
        <a:bodyPr/>
        <a:lstStyle/>
        <a:p>
          <a:endParaRPr lang="fr-FR"/>
        </a:p>
      </dgm:t>
    </dgm:pt>
    <dgm:pt modelId="{997C5AAF-BB50-492A-A650-1B9E6F592170}" type="sibTrans" cxnId="{D1776DC6-D400-48C5-8F19-B8D15CB0CFF5}">
      <dgm:prSet/>
      <dgm:spPr/>
      <dgm:t>
        <a:bodyPr/>
        <a:lstStyle/>
        <a:p>
          <a:endParaRPr lang="fr-FR"/>
        </a:p>
      </dgm:t>
    </dgm:pt>
    <dgm:pt modelId="{D4C44551-EFF4-41D0-AA4E-EF5877307BC6}">
      <dgm:prSet custT="1"/>
      <dgm:spPr/>
      <dgm:t>
        <a:bodyPr/>
        <a:lstStyle/>
        <a:p>
          <a:pPr algn="just"/>
          <a:r>
            <a:rPr lang="fr-FR" sz="1100" dirty="0" smtClean="0"/>
            <a:t>4/14 répondants </a:t>
          </a:r>
          <a:r>
            <a:rPr lang="fr-FR" sz="1100" dirty="0" smtClean="0"/>
            <a:t>déclarent avoir bénéficié de conseils sur le choix de la discipline.</a:t>
          </a:r>
          <a:endParaRPr lang="fr-FR" sz="1100" dirty="0"/>
        </a:p>
      </dgm:t>
    </dgm:pt>
    <dgm:pt modelId="{F01743B4-7505-4EBC-99AC-1FBFD72452CB}" type="parTrans" cxnId="{20C10900-A909-45F0-9F08-5313C3BC11B8}">
      <dgm:prSet/>
      <dgm:spPr/>
      <dgm:t>
        <a:bodyPr/>
        <a:lstStyle/>
        <a:p>
          <a:endParaRPr lang="fr-FR"/>
        </a:p>
      </dgm:t>
    </dgm:pt>
    <dgm:pt modelId="{98F09A20-56BF-4689-BF51-97ACBB345EAE}" type="sibTrans" cxnId="{20C10900-A909-45F0-9F08-5313C3BC11B8}">
      <dgm:prSet/>
      <dgm:spPr/>
      <dgm:t>
        <a:bodyPr/>
        <a:lstStyle/>
        <a:p>
          <a:endParaRPr lang="fr-FR"/>
        </a:p>
      </dgm:t>
    </dgm:pt>
    <dgm:pt modelId="{3F9DBDAD-A3D8-4758-9552-9BD6516BC4C2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3 ont </a:t>
          </a:r>
          <a:r>
            <a:rPr lang="fr-FR" sz="1100" dirty="0" smtClean="0"/>
            <a:t>assisté une journée de découverte de l’UTM lorsqu’ils étaient en première.</a:t>
          </a:r>
          <a:endParaRPr lang="fr-FR" sz="1100" dirty="0"/>
        </a:p>
      </dgm:t>
    </dgm:pt>
    <dgm:pt modelId="{D1C61518-F556-452A-BED0-D5662B71FE28}" type="parTrans" cxnId="{F971002D-03DA-4A53-8292-38B30D0F31BC}">
      <dgm:prSet/>
      <dgm:spPr/>
      <dgm:t>
        <a:bodyPr/>
        <a:lstStyle/>
        <a:p>
          <a:endParaRPr lang="fr-FR"/>
        </a:p>
      </dgm:t>
    </dgm:pt>
    <dgm:pt modelId="{D29302A9-6B4D-46F5-89EB-957BBF0B2898}" type="sibTrans" cxnId="{F971002D-03DA-4A53-8292-38B30D0F31BC}">
      <dgm:prSet/>
      <dgm:spPr/>
      <dgm:t>
        <a:bodyPr/>
        <a:lstStyle/>
        <a:p>
          <a:endParaRPr lang="fr-FR"/>
        </a:p>
      </dgm:t>
    </dgm:pt>
    <dgm:pt modelId="{1BE99703-C52E-4659-923C-4E12012D1857}">
      <dgm:prSet custT="1"/>
      <dgm:spPr/>
      <dgm:t>
        <a:bodyPr/>
        <a:lstStyle/>
        <a:p>
          <a:pPr algn="just"/>
          <a:endParaRPr lang="fr-FR" sz="1100" dirty="0"/>
        </a:p>
      </dgm:t>
    </dgm:pt>
    <dgm:pt modelId="{1D623665-57F4-4833-93C7-692CB7FBFD6F}" type="parTrans" cxnId="{3902F810-D727-4C6B-A6CB-0E1DF23960EE}">
      <dgm:prSet/>
      <dgm:spPr/>
      <dgm:t>
        <a:bodyPr/>
        <a:lstStyle/>
        <a:p>
          <a:endParaRPr lang="fr-FR"/>
        </a:p>
      </dgm:t>
    </dgm:pt>
    <dgm:pt modelId="{BCA05883-2499-4CFE-8F58-8747D1188F49}" type="sibTrans" cxnId="{3902F810-D727-4C6B-A6CB-0E1DF23960EE}">
      <dgm:prSet/>
      <dgm:spPr/>
      <dgm:t>
        <a:bodyPr/>
        <a:lstStyle/>
        <a:p>
          <a:endParaRPr lang="fr-FR"/>
        </a:p>
      </dgm:t>
    </dgm:pt>
    <dgm:pt modelId="{34BF6C00-E95C-44FE-9AFA-6911DCAE4E7D}">
      <dgm:prSet custT="1"/>
      <dgm:spPr/>
      <dgm:t>
        <a:bodyPr/>
        <a:lstStyle/>
        <a:p>
          <a:pPr algn="just"/>
          <a:r>
            <a:rPr lang="fr-FR" sz="1100" dirty="0" smtClean="0"/>
            <a:t>Parmi eux, tous ont tenu compte des conseils d’orientation donnés dans le cadre de l’orientation active.</a:t>
          </a:r>
          <a:endParaRPr lang="fr-FR" sz="1100" dirty="0"/>
        </a:p>
      </dgm:t>
    </dgm:pt>
    <dgm:pt modelId="{DD81BBBB-54DC-4094-A940-4E389A8783D1}" type="parTrans" cxnId="{E567184E-F72F-4942-91F6-320B6F749A72}">
      <dgm:prSet/>
      <dgm:spPr/>
      <dgm:t>
        <a:bodyPr/>
        <a:lstStyle/>
        <a:p>
          <a:endParaRPr lang="fr-FR"/>
        </a:p>
      </dgm:t>
    </dgm:pt>
    <dgm:pt modelId="{6AB956AD-3F3F-4422-8C13-6D2472A96D79}" type="sibTrans" cxnId="{E567184E-F72F-4942-91F6-320B6F749A72}">
      <dgm:prSet/>
      <dgm:spPr/>
      <dgm:t>
        <a:bodyPr/>
        <a:lstStyle/>
        <a:p>
          <a:endParaRPr lang="fr-FR"/>
        </a:p>
      </dgm:t>
    </dgm:pt>
    <dgm:pt modelId="{893C8FE0-C831-40A7-99C6-6A79E8EA9E64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12 </a:t>
          </a:r>
          <a:r>
            <a:rPr lang="fr-FR" sz="1100" dirty="0" smtClean="0"/>
            <a:t>ont activé leur ENT et messagerie étudiante.</a:t>
          </a:r>
          <a:endParaRPr lang="fr-FR" sz="1100" dirty="0"/>
        </a:p>
      </dgm:t>
    </dgm:pt>
    <dgm:pt modelId="{A65662B0-99EF-4439-8604-4A9FD7F86C60}" type="parTrans" cxnId="{2220FB87-A037-4E87-B347-1EC07E08EF5A}">
      <dgm:prSet/>
      <dgm:spPr/>
      <dgm:t>
        <a:bodyPr/>
        <a:lstStyle/>
        <a:p>
          <a:endParaRPr lang="fr-FR"/>
        </a:p>
      </dgm:t>
    </dgm:pt>
    <dgm:pt modelId="{BBC0845B-5BC3-4AB7-BC12-291B5103E86C}" type="sibTrans" cxnId="{2220FB87-A037-4E87-B347-1EC07E08EF5A}">
      <dgm:prSet/>
      <dgm:spPr/>
      <dgm:t>
        <a:bodyPr/>
        <a:lstStyle/>
        <a:p>
          <a:endParaRPr lang="fr-FR"/>
        </a:p>
      </dgm:t>
    </dgm:pt>
    <dgm:pt modelId="{C11BEFD7-4ACD-4BB9-BF98-C1E6CC68861D}">
      <dgm:prSet phldrT="[Texte]" custT="1"/>
      <dgm:spPr>
        <a:solidFill>
          <a:schemeClr val="accent1">
            <a:lumMod val="20000"/>
            <a:lumOff val="80000"/>
            <a:alpha val="90000"/>
          </a:schemeClr>
        </a:solidFill>
      </dgm:spPr>
      <dgm:t>
        <a:bodyPr anchor="t"/>
        <a:lstStyle/>
        <a:p>
          <a:pPr algn="just"/>
          <a:r>
            <a:rPr lang="fr-FR" sz="1100" dirty="0" smtClean="0"/>
            <a:t>11 étudiants </a:t>
          </a:r>
          <a:r>
            <a:rPr lang="fr-FR" sz="1100" dirty="0" smtClean="0"/>
            <a:t>répondants ont consulté le site internet pour se documenter sur la formation et les procédures d’inscription.</a:t>
          </a:r>
          <a:endParaRPr lang="fr-FR" sz="800" dirty="0"/>
        </a:p>
      </dgm:t>
    </dgm:pt>
    <dgm:pt modelId="{67514F62-529E-4918-B8DA-3FEFE3454005}" type="parTrans" cxnId="{4D22ECC3-8D12-4F12-A8B5-69B63307FBFC}">
      <dgm:prSet/>
      <dgm:spPr/>
    </dgm:pt>
    <dgm:pt modelId="{54994138-A940-4120-965B-FF3524CF26F7}" type="sibTrans" cxnId="{4D22ECC3-8D12-4F12-A8B5-69B63307FBFC}">
      <dgm:prSet/>
      <dgm:spPr/>
    </dgm:pt>
    <dgm:pt modelId="{D97A59DA-96EB-4C12-88AF-5281C0EE5795}" type="pres">
      <dgm:prSet presAssocID="{6F045978-85B7-4200-8AD6-E8563ADD98C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F8B0CABD-F5C7-41DC-B048-6DEFD3C5C735}" type="pres">
      <dgm:prSet presAssocID="{02651DC6-2737-45E2-8520-9D9D780501BD}" presName="linNode" presStyleCnt="0"/>
      <dgm:spPr/>
    </dgm:pt>
    <dgm:pt modelId="{ED65357B-54B3-4C7F-B6A9-EDFB8B5312AA}" type="pres">
      <dgm:prSet presAssocID="{02651DC6-2737-45E2-8520-9D9D780501BD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2D4D233-7564-49A0-8EDD-DC2CD80526EB}" type="pres">
      <dgm:prSet presAssocID="{02651DC6-2737-45E2-8520-9D9D780501BD}" presName="descendantText" presStyleLbl="alignAccFollowNode1" presStyleIdx="0" presStyleCnt="4" custScaleY="12509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C2D0E85-80F1-4746-9632-52B6406224BF}" type="pres">
      <dgm:prSet presAssocID="{33565EF6-23A1-4938-AFC2-DF1A04D11EEF}" presName="sp" presStyleCnt="0"/>
      <dgm:spPr/>
    </dgm:pt>
    <dgm:pt modelId="{4FE600F4-98B6-4E76-9089-2B845485D62D}" type="pres">
      <dgm:prSet presAssocID="{E6C4EC9C-003D-4CF2-998E-5BB0C2615DBC}" presName="linNode" presStyleCnt="0"/>
      <dgm:spPr/>
    </dgm:pt>
    <dgm:pt modelId="{8E1C7C36-B28E-463E-9B7C-CBD4F4A7DFE7}" type="pres">
      <dgm:prSet presAssocID="{E6C4EC9C-003D-4CF2-998E-5BB0C2615DBC}" presName="parentText" presStyleLbl="node1" presStyleIdx="1" presStyleCnt="4" custScaleY="136132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6723134-DB7F-4244-A7F5-DD68258B3C8C}" type="pres">
      <dgm:prSet presAssocID="{E6C4EC9C-003D-4CF2-998E-5BB0C2615DBC}" presName="descendantText" presStyleLbl="alignAccFollowNode1" presStyleIdx="1" presStyleCnt="4" custScaleY="169335" custLinFactNeighborY="-87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6429E40-69A1-4D4D-A4C0-35BC7F6B302C}" type="pres">
      <dgm:prSet presAssocID="{A168F880-51A7-4709-9BC4-765F33A62EC2}" presName="sp" presStyleCnt="0"/>
      <dgm:spPr/>
    </dgm:pt>
    <dgm:pt modelId="{2221DDEC-89A0-4FFF-8B66-E3FF55ADBEC6}" type="pres">
      <dgm:prSet presAssocID="{4BD4AF6E-DD80-46A5-8A2C-4506A3647C89}" presName="linNode" presStyleCnt="0"/>
      <dgm:spPr/>
    </dgm:pt>
    <dgm:pt modelId="{D26BBCC6-3BAD-4683-92E0-56281F08A9CC}" type="pres">
      <dgm:prSet presAssocID="{4BD4AF6E-DD80-46A5-8A2C-4506A3647C89}" presName="parentText" presStyleLbl="node1" presStyleIdx="2" presStyleCnt="4" custScaleY="133507" custLinFactNeighborX="-76" custLinFactNeighborY="-2028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0280043-6F05-48F6-B393-3A364DC4C2EB}" type="pres">
      <dgm:prSet presAssocID="{4BD4AF6E-DD80-46A5-8A2C-4506A3647C89}" presName="descendantText" presStyleLbl="alignAccFollowNode1" presStyleIdx="2" presStyleCnt="4" custScaleY="166499" custLinFactNeighborX="-419" custLinFactNeighborY="-234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463AA96-7831-48E6-A23F-0827EAEF28DD}" type="pres">
      <dgm:prSet presAssocID="{07259874-C583-4D13-B44C-546C7FFD9F95}" presName="sp" presStyleCnt="0"/>
      <dgm:spPr/>
    </dgm:pt>
    <dgm:pt modelId="{7AE7E090-FD87-417B-B986-0EAC9D406A3F}" type="pres">
      <dgm:prSet presAssocID="{22D6ADFE-1B63-4EE2-8562-6FA72862E678}" presName="linNode" presStyleCnt="0"/>
      <dgm:spPr/>
    </dgm:pt>
    <dgm:pt modelId="{F49B9222-0EC8-4BE7-8634-2BC82E562347}" type="pres">
      <dgm:prSet presAssocID="{22D6ADFE-1B63-4EE2-8562-6FA72862E678}" presName="parentText" presStyleLbl="node1" presStyleIdx="3" presStyleCnt="4" custScaleY="102034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00B1ECE-07E9-4254-A025-1B430ECCE2DB}" type="pres">
      <dgm:prSet presAssocID="{22D6ADFE-1B63-4EE2-8562-6FA72862E678}" presName="descendantText" presStyleLbl="alignAccFollowNode1" presStyleIdx="3" presStyleCnt="4" custScaleY="12851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463D3837-A1D7-4C62-94F8-3662EFCB4970}" type="presOf" srcId="{E6C4EC9C-003D-4CF2-998E-5BB0C2615DBC}" destId="{8E1C7C36-B28E-463E-9B7C-CBD4F4A7DFE7}" srcOrd="0" destOrd="0" presId="urn:microsoft.com/office/officeart/2005/8/layout/vList5"/>
    <dgm:cxn modelId="{BC1408BB-1D61-4690-9B72-14BED18615DD}" srcId="{6F045978-85B7-4200-8AD6-E8563ADD98CD}" destId="{4BD4AF6E-DD80-46A5-8A2C-4506A3647C89}" srcOrd="2" destOrd="0" parTransId="{F4AB7A8F-524E-461F-B962-A17AA208D4A0}" sibTransId="{07259874-C583-4D13-B44C-546C7FFD9F95}"/>
    <dgm:cxn modelId="{ABA0F52E-797B-44A5-BE16-804CE0D18FDB}" type="presOf" srcId="{1BE99703-C52E-4659-923C-4E12012D1857}" destId="{300B1ECE-07E9-4254-A025-1B430ECCE2DB}" srcOrd="0" destOrd="2" presId="urn:microsoft.com/office/officeart/2005/8/layout/vList5"/>
    <dgm:cxn modelId="{ED8D0530-2849-46FE-8B21-0A6023B161DF}" type="presOf" srcId="{2CFD3B3C-DCDF-4CF3-AF2C-D4ED3DADCFBA}" destId="{E2D4D233-7564-49A0-8EDD-DC2CD80526EB}" srcOrd="0" destOrd="1" presId="urn:microsoft.com/office/officeart/2005/8/layout/vList5"/>
    <dgm:cxn modelId="{D1776DC6-D400-48C5-8F19-B8D15CB0CFF5}" srcId="{6F045978-85B7-4200-8AD6-E8563ADD98CD}" destId="{22D6ADFE-1B63-4EE2-8562-6FA72862E678}" srcOrd="3" destOrd="0" parTransId="{8BB36D1C-A300-438A-A10B-83FF9EBCA9F7}" sibTransId="{997C5AAF-BB50-492A-A650-1B9E6F592170}"/>
    <dgm:cxn modelId="{9EE2BF8E-0633-4554-9BEA-67049D67F15D}" type="presOf" srcId="{D4C44551-EFF4-41D0-AA4E-EF5877307BC6}" destId="{300B1ECE-07E9-4254-A025-1B430ECCE2DB}" srcOrd="0" destOrd="0" presId="urn:microsoft.com/office/officeart/2005/8/layout/vList5"/>
    <dgm:cxn modelId="{13073168-FF87-49C3-90AD-463FCFBA04B4}" srcId="{4BD4AF6E-DD80-46A5-8A2C-4506A3647C89}" destId="{01AE0B1B-AE2F-43A2-9DB0-22AB9C0D8377}" srcOrd="0" destOrd="0" parTransId="{D8F89CA7-20B4-4517-8CEC-511BD39366B2}" sibTransId="{904BC02D-620D-4023-96C6-72347AD9CA34}"/>
    <dgm:cxn modelId="{26C05419-2655-4B57-8E53-3C8B0B2D73F0}" type="presOf" srcId="{01AE0B1B-AE2F-43A2-9DB0-22AB9C0D8377}" destId="{50280043-6F05-48F6-B393-3A364DC4C2EB}" srcOrd="0" destOrd="0" presId="urn:microsoft.com/office/officeart/2005/8/layout/vList5"/>
    <dgm:cxn modelId="{98EBC209-2E2E-4283-88F1-3FBC6908E308}" type="presOf" srcId="{6148E9EA-C56D-4BC7-9772-DAC97B6064DD}" destId="{A6723134-DB7F-4244-A7F5-DD68258B3C8C}" srcOrd="0" destOrd="2" presId="urn:microsoft.com/office/officeart/2005/8/layout/vList5"/>
    <dgm:cxn modelId="{1F60C0B1-BB26-46B3-9DB1-FFA14C3B364E}" type="presOf" srcId="{6F045978-85B7-4200-8AD6-E8563ADD98CD}" destId="{D97A59DA-96EB-4C12-88AF-5281C0EE5795}" srcOrd="0" destOrd="0" presId="urn:microsoft.com/office/officeart/2005/8/layout/vList5"/>
    <dgm:cxn modelId="{2291B268-899B-4844-9470-E15FAE341F11}" srcId="{02651DC6-2737-45E2-8520-9D9D780501BD}" destId="{2CFD3B3C-DCDF-4CF3-AF2C-D4ED3DADCFBA}" srcOrd="1" destOrd="0" parTransId="{0D78980E-67D1-4229-8422-5CFB5D470A34}" sibTransId="{17AD3749-539E-4042-8175-F9BB220BF3E9}"/>
    <dgm:cxn modelId="{147E56F2-9EAF-46E8-91BA-81FB5410AB85}" srcId="{E6C4EC9C-003D-4CF2-998E-5BB0C2615DBC}" destId="{6148E9EA-C56D-4BC7-9772-DAC97B6064DD}" srcOrd="2" destOrd="0" parTransId="{DDB895BD-936D-4427-8DBB-9C4D4CE6EF24}" sibTransId="{032D74DA-AA75-4DD0-B726-7ABEC4F9685F}"/>
    <dgm:cxn modelId="{81C6A8CF-A0F2-4338-9408-89C6A2F67B4A}" type="presOf" srcId="{E68695E6-7F68-4F8E-9236-C2AE74143A77}" destId="{A6723134-DB7F-4244-A7F5-DD68258B3C8C}" srcOrd="0" destOrd="0" presId="urn:microsoft.com/office/officeart/2005/8/layout/vList5"/>
    <dgm:cxn modelId="{81A7FC82-F6D1-4C69-881B-CD25C6CE4317}" type="presOf" srcId="{02651DC6-2737-45E2-8520-9D9D780501BD}" destId="{ED65357B-54B3-4C7F-B6A9-EDFB8B5312AA}" srcOrd="0" destOrd="0" presId="urn:microsoft.com/office/officeart/2005/8/layout/vList5"/>
    <dgm:cxn modelId="{A29DE6EB-112E-45A8-B624-30051BE86B9D}" type="presOf" srcId="{C11BEFD7-4ACD-4BB9-BF98-C1E6CC68861D}" destId="{50280043-6F05-48F6-B393-3A364DC4C2EB}" srcOrd="0" destOrd="1" presId="urn:microsoft.com/office/officeart/2005/8/layout/vList5"/>
    <dgm:cxn modelId="{2220FB87-A037-4E87-B347-1EC07E08EF5A}" srcId="{E6C4EC9C-003D-4CF2-998E-5BB0C2615DBC}" destId="{893C8FE0-C831-40A7-99C6-6A79E8EA9E64}" srcOrd="4" destOrd="0" parTransId="{A65662B0-99EF-4439-8604-4A9FD7F86C60}" sibTransId="{BBC0845B-5BC3-4AB7-BC12-291B5103E86C}"/>
    <dgm:cxn modelId="{4D22ECC3-8D12-4F12-A8B5-69B63307FBFC}" srcId="{4BD4AF6E-DD80-46A5-8A2C-4506A3647C89}" destId="{C11BEFD7-4ACD-4BB9-BF98-C1E6CC68861D}" srcOrd="1" destOrd="0" parTransId="{67514F62-529E-4918-B8DA-3FEFE3454005}" sibTransId="{54994138-A940-4120-965B-FF3524CF26F7}"/>
    <dgm:cxn modelId="{20C10900-A909-45F0-9F08-5313C3BC11B8}" srcId="{22D6ADFE-1B63-4EE2-8562-6FA72862E678}" destId="{D4C44551-EFF4-41D0-AA4E-EF5877307BC6}" srcOrd="0" destOrd="0" parTransId="{F01743B4-7505-4EBC-99AC-1FBFD72452CB}" sibTransId="{98F09A20-56BF-4689-BF51-97ACBB345EAE}"/>
    <dgm:cxn modelId="{19481007-E091-4547-AEFA-6C6DFBECECD1}" srcId="{E6C4EC9C-003D-4CF2-998E-5BB0C2615DBC}" destId="{E68695E6-7F68-4F8E-9236-C2AE74143A77}" srcOrd="0" destOrd="0" parTransId="{6EA23FD2-117A-442A-8420-864FC1933487}" sibTransId="{7411122F-AB0C-4B24-AA39-63F1324C670A}"/>
    <dgm:cxn modelId="{7E205D4D-440D-4154-A95C-DDF811A5D50F}" srcId="{4BD4AF6E-DD80-46A5-8A2C-4506A3647C89}" destId="{D13FEB3A-6292-40C0-B28C-F372D5294D74}" srcOrd="3" destOrd="0" parTransId="{ED53339F-7D65-427C-BDBF-ACCB054D28E1}" sibTransId="{7CCBE6DD-2D12-46D2-9FAA-BC869DA12C0C}"/>
    <dgm:cxn modelId="{F971002D-03DA-4A53-8292-38B30D0F31BC}" srcId="{4BD4AF6E-DD80-46A5-8A2C-4506A3647C89}" destId="{3F9DBDAD-A3D8-4758-9552-9BD6516BC4C2}" srcOrd="2" destOrd="0" parTransId="{D1C61518-F556-452A-BED0-D5662B71FE28}" sibTransId="{D29302A9-6B4D-46F5-89EB-957BBF0B2898}"/>
    <dgm:cxn modelId="{E567184E-F72F-4942-91F6-320B6F749A72}" srcId="{22D6ADFE-1B63-4EE2-8562-6FA72862E678}" destId="{34BF6C00-E95C-44FE-9AFA-6911DCAE4E7D}" srcOrd="1" destOrd="0" parTransId="{DD81BBBB-54DC-4094-A940-4E389A8783D1}" sibTransId="{6AB956AD-3F3F-4422-8C13-6D2472A96D79}"/>
    <dgm:cxn modelId="{C05B40B5-DFEB-47D9-A37E-D9D7F8A7089F}" srcId="{6F045978-85B7-4200-8AD6-E8563ADD98CD}" destId="{E6C4EC9C-003D-4CF2-998E-5BB0C2615DBC}" srcOrd="1" destOrd="0" parTransId="{946BDB17-F9DC-4846-AD83-FCCEDB43A335}" sibTransId="{A168F880-51A7-4709-9BC4-765F33A62EC2}"/>
    <dgm:cxn modelId="{6CE3C444-5A41-4585-BC57-4AD1992DFCA7}" type="presOf" srcId="{22D6ADFE-1B63-4EE2-8562-6FA72862E678}" destId="{F49B9222-0EC8-4BE7-8634-2BC82E562347}" srcOrd="0" destOrd="0" presId="urn:microsoft.com/office/officeart/2005/8/layout/vList5"/>
    <dgm:cxn modelId="{595D09C2-41F4-4364-80BF-40B7EB4B59C3}" type="presOf" srcId="{D2AAF450-1E97-4AF4-A1BD-2A32BCA661B5}" destId="{A6723134-DB7F-4244-A7F5-DD68258B3C8C}" srcOrd="0" destOrd="3" presId="urn:microsoft.com/office/officeart/2005/8/layout/vList5"/>
    <dgm:cxn modelId="{E45A6F9A-8944-4231-91CB-F2E1FB2AC074}" type="presOf" srcId="{D13FEB3A-6292-40C0-B28C-F372D5294D74}" destId="{50280043-6F05-48F6-B393-3A364DC4C2EB}" srcOrd="0" destOrd="3" presId="urn:microsoft.com/office/officeart/2005/8/layout/vList5"/>
    <dgm:cxn modelId="{6984842B-7D28-4622-9762-1A6CB1751D5A}" srcId="{02651DC6-2737-45E2-8520-9D9D780501BD}" destId="{9DE68122-EEEC-45B3-82A7-206805A1C584}" srcOrd="0" destOrd="0" parTransId="{0485B0C6-C205-4D6F-8057-51D3811314C9}" sibTransId="{0E6EA673-F334-4A78-B1DB-AE1135D20606}"/>
    <dgm:cxn modelId="{3902F810-D727-4C6B-A6CB-0E1DF23960EE}" srcId="{22D6ADFE-1B63-4EE2-8562-6FA72862E678}" destId="{1BE99703-C52E-4659-923C-4E12012D1857}" srcOrd="2" destOrd="0" parTransId="{1D623665-57F4-4833-93C7-692CB7FBFD6F}" sibTransId="{BCA05883-2499-4CFE-8F58-8747D1188F49}"/>
    <dgm:cxn modelId="{9E38E478-58C8-450D-804B-1C1FA37BB89D}" srcId="{E6C4EC9C-003D-4CF2-998E-5BB0C2615DBC}" destId="{377BF0AA-B0C6-4B2B-B142-E9299B669902}" srcOrd="1" destOrd="0" parTransId="{80FCD2CC-BDE5-4722-8CA3-A532BA39E752}" sibTransId="{F2C92F69-AD88-40F4-9CF8-521B2BAF88FB}"/>
    <dgm:cxn modelId="{72D0242F-C912-4F2A-9B66-970DB162F413}" type="presOf" srcId="{4BD4AF6E-DD80-46A5-8A2C-4506A3647C89}" destId="{D26BBCC6-3BAD-4683-92E0-56281F08A9CC}" srcOrd="0" destOrd="0" presId="urn:microsoft.com/office/officeart/2005/8/layout/vList5"/>
    <dgm:cxn modelId="{9807B7F5-EC72-4931-88CE-3F8E1B381AC6}" type="presOf" srcId="{34BF6C00-E95C-44FE-9AFA-6911DCAE4E7D}" destId="{300B1ECE-07E9-4254-A025-1B430ECCE2DB}" srcOrd="0" destOrd="1" presId="urn:microsoft.com/office/officeart/2005/8/layout/vList5"/>
    <dgm:cxn modelId="{D010D706-1D21-40A1-9AD3-3AD0B93183FB}" type="presOf" srcId="{A04439B3-D17C-4126-BFF8-894036916021}" destId="{50280043-6F05-48F6-B393-3A364DC4C2EB}" srcOrd="0" destOrd="4" presId="urn:microsoft.com/office/officeart/2005/8/layout/vList5"/>
    <dgm:cxn modelId="{D52C00BD-DBCF-4F46-8942-0D0E0155900F}" srcId="{4BD4AF6E-DD80-46A5-8A2C-4506A3647C89}" destId="{A04439B3-D17C-4126-BFF8-894036916021}" srcOrd="4" destOrd="0" parTransId="{65DFED89-1837-4444-BD88-027BCFC545E5}" sibTransId="{AE1FB1FD-00EE-4028-8354-D1E25D0C7078}"/>
    <dgm:cxn modelId="{93C60DAB-355A-4776-A8D5-12807C45EE43}" type="presOf" srcId="{893C8FE0-C831-40A7-99C6-6A79E8EA9E64}" destId="{A6723134-DB7F-4244-A7F5-DD68258B3C8C}" srcOrd="0" destOrd="4" presId="urn:microsoft.com/office/officeart/2005/8/layout/vList5"/>
    <dgm:cxn modelId="{92141A6E-4E95-4A31-8D9B-46AD2AAB2118}" type="presOf" srcId="{9DE68122-EEEC-45B3-82A7-206805A1C584}" destId="{E2D4D233-7564-49A0-8EDD-DC2CD80526EB}" srcOrd="0" destOrd="0" presId="urn:microsoft.com/office/officeart/2005/8/layout/vList5"/>
    <dgm:cxn modelId="{3CF97135-F7BB-4EAB-AFC9-AC0997B63EF1}" srcId="{E6C4EC9C-003D-4CF2-998E-5BB0C2615DBC}" destId="{D2AAF450-1E97-4AF4-A1BD-2A32BCA661B5}" srcOrd="3" destOrd="0" parTransId="{DF371FE1-22E9-4E16-AAA4-EAF9571C0D82}" sibTransId="{663EFFD2-5F85-4C40-BEE0-425EFE3C902E}"/>
    <dgm:cxn modelId="{B5979939-FA5F-46BA-AEDD-7B4F3F8D3E27}" type="presOf" srcId="{377BF0AA-B0C6-4B2B-B142-E9299B669902}" destId="{A6723134-DB7F-4244-A7F5-DD68258B3C8C}" srcOrd="0" destOrd="1" presId="urn:microsoft.com/office/officeart/2005/8/layout/vList5"/>
    <dgm:cxn modelId="{2E7F1296-91FE-45D3-8AFE-1889257D88DC}" type="presOf" srcId="{3F9DBDAD-A3D8-4758-9552-9BD6516BC4C2}" destId="{50280043-6F05-48F6-B393-3A364DC4C2EB}" srcOrd="0" destOrd="2" presId="urn:microsoft.com/office/officeart/2005/8/layout/vList5"/>
    <dgm:cxn modelId="{57C80267-EF53-494A-B7AB-AB32A212E140}" srcId="{6F045978-85B7-4200-8AD6-E8563ADD98CD}" destId="{02651DC6-2737-45E2-8520-9D9D780501BD}" srcOrd="0" destOrd="0" parTransId="{AEE89CBB-E2B7-4178-B234-166E243E8DF9}" sibTransId="{33565EF6-23A1-4938-AFC2-DF1A04D11EEF}"/>
    <dgm:cxn modelId="{3E813A93-DFD3-40EC-9B31-4BE23764FE55}" type="presParOf" srcId="{D97A59DA-96EB-4C12-88AF-5281C0EE5795}" destId="{F8B0CABD-F5C7-41DC-B048-6DEFD3C5C735}" srcOrd="0" destOrd="0" presId="urn:microsoft.com/office/officeart/2005/8/layout/vList5"/>
    <dgm:cxn modelId="{9DC0034A-1151-41F5-9996-0952D38AD162}" type="presParOf" srcId="{F8B0CABD-F5C7-41DC-B048-6DEFD3C5C735}" destId="{ED65357B-54B3-4C7F-B6A9-EDFB8B5312AA}" srcOrd="0" destOrd="0" presId="urn:microsoft.com/office/officeart/2005/8/layout/vList5"/>
    <dgm:cxn modelId="{2E344D11-6B88-4331-847F-B39EFF5740CC}" type="presParOf" srcId="{F8B0CABD-F5C7-41DC-B048-6DEFD3C5C735}" destId="{E2D4D233-7564-49A0-8EDD-DC2CD80526EB}" srcOrd="1" destOrd="0" presId="urn:microsoft.com/office/officeart/2005/8/layout/vList5"/>
    <dgm:cxn modelId="{4FCB4EA8-FA9E-4443-986F-12942EF51231}" type="presParOf" srcId="{D97A59DA-96EB-4C12-88AF-5281C0EE5795}" destId="{AC2D0E85-80F1-4746-9632-52B6406224BF}" srcOrd="1" destOrd="0" presId="urn:microsoft.com/office/officeart/2005/8/layout/vList5"/>
    <dgm:cxn modelId="{1C9F719C-73AD-4C14-B2E0-B22CC40B5C03}" type="presParOf" srcId="{D97A59DA-96EB-4C12-88AF-5281C0EE5795}" destId="{4FE600F4-98B6-4E76-9089-2B845485D62D}" srcOrd="2" destOrd="0" presId="urn:microsoft.com/office/officeart/2005/8/layout/vList5"/>
    <dgm:cxn modelId="{D8478ACE-891F-4263-8787-D99EFA14F1CF}" type="presParOf" srcId="{4FE600F4-98B6-4E76-9089-2B845485D62D}" destId="{8E1C7C36-B28E-463E-9B7C-CBD4F4A7DFE7}" srcOrd="0" destOrd="0" presId="urn:microsoft.com/office/officeart/2005/8/layout/vList5"/>
    <dgm:cxn modelId="{2F6DFAEF-E373-4AE9-A872-C7C4F5B578B4}" type="presParOf" srcId="{4FE600F4-98B6-4E76-9089-2B845485D62D}" destId="{A6723134-DB7F-4244-A7F5-DD68258B3C8C}" srcOrd="1" destOrd="0" presId="urn:microsoft.com/office/officeart/2005/8/layout/vList5"/>
    <dgm:cxn modelId="{0E72BCD5-291F-4197-984B-DF464DFEF65C}" type="presParOf" srcId="{D97A59DA-96EB-4C12-88AF-5281C0EE5795}" destId="{E6429E40-69A1-4D4D-A4C0-35BC7F6B302C}" srcOrd="3" destOrd="0" presId="urn:microsoft.com/office/officeart/2005/8/layout/vList5"/>
    <dgm:cxn modelId="{17CC7DE5-36C2-4325-B58B-8F3A8A3D9BB9}" type="presParOf" srcId="{D97A59DA-96EB-4C12-88AF-5281C0EE5795}" destId="{2221DDEC-89A0-4FFF-8B66-E3FF55ADBEC6}" srcOrd="4" destOrd="0" presId="urn:microsoft.com/office/officeart/2005/8/layout/vList5"/>
    <dgm:cxn modelId="{BB5770BB-E78C-4DF4-9BF7-E8CF7D2902F5}" type="presParOf" srcId="{2221DDEC-89A0-4FFF-8B66-E3FF55ADBEC6}" destId="{D26BBCC6-3BAD-4683-92E0-56281F08A9CC}" srcOrd="0" destOrd="0" presId="urn:microsoft.com/office/officeart/2005/8/layout/vList5"/>
    <dgm:cxn modelId="{5EAD203E-E78C-4298-8EAD-0983B5C0434D}" type="presParOf" srcId="{2221DDEC-89A0-4FFF-8B66-E3FF55ADBEC6}" destId="{50280043-6F05-48F6-B393-3A364DC4C2EB}" srcOrd="1" destOrd="0" presId="urn:microsoft.com/office/officeart/2005/8/layout/vList5"/>
    <dgm:cxn modelId="{AC70152B-EC37-4E50-8837-EA794E2109C8}" type="presParOf" srcId="{D97A59DA-96EB-4C12-88AF-5281C0EE5795}" destId="{A463AA96-7831-48E6-A23F-0827EAEF28DD}" srcOrd="5" destOrd="0" presId="urn:microsoft.com/office/officeart/2005/8/layout/vList5"/>
    <dgm:cxn modelId="{20F5F7A2-D71A-4B90-B8EB-2FAAF9C2135D}" type="presParOf" srcId="{D97A59DA-96EB-4C12-88AF-5281C0EE5795}" destId="{7AE7E090-FD87-417B-B986-0EAC9D406A3F}" srcOrd="6" destOrd="0" presId="urn:microsoft.com/office/officeart/2005/8/layout/vList5"/>
    <dgm:cxn modelId="{923B1C99-6F9C-40D3-91F2-C8801DE1D9D1}" type="presParOf" srcId="{7AE7E090-FD87-417B-B986-0EAC9D406A3F}" destId="{F49B9222-0EC8-4BE7-8634-2BC82E562347}" srcOrd="0" destOrd="0" presId="urn:microsoft.com/office/officeart/2005/8/layout/vList5"/>
    <dgm:cxn modelId="{394D063E-4F1F-4E42-A7ED-7FCFAB22E63F}" type="presParOf" srcId="{7AE7E090-FD87-417B-B986-0EAC9D406A3F}" destId="{300B1ECE-07E9-4254-A025-1B430ECCE2D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F39E502-2F07-4F80-B98D-6C6166D93FB5}">
      <dsp:nvSpPr>
        <dsp:cNvPr id="0" name=""/>
        <dsp:cNvSpPr/>
      </dsp:nvSpPr>
      <dsp:spPr>
        <a:xfrm>
          <a:off x="216032" y="72000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total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23 541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33%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67%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5 950 étudiants inscrits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en L1 soit 25% de l’effectif total</a:t>
          </a:r>
          <a:endParaRPr lang="fr-FR" sz="1200" kern="1200" dirty="0"/>
        </a:p>
      </dsp:txBody>
      <dsp:txXfrm>
        <a:off x="216032" y="72000"/>
        <a:ext cx="2699766" cy="1786839"/>
      </dsp:txXfrm>
    </dsp:sp>
    <dsp:sp modelId="{A1B2FAE8-85E0-4876-877B-2C479A6C16DE}">
      <dsp:nvSpPr>
        <dsp:cNvPr id="0" name=""/>
        <dsp:cNvSpPr/>
      </dsp:nvSpPr>
      <dsp:spPr>
        <a:xfrm>
          <a:off x="239547" y="1885571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>
              <a:solidFill>
                <a:schemeClr val="bg1"/>
              </a:solidFill>
            </a:rPr>
            <a:t>Effectif UFR LPM 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2 152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609 étudiants inscrits en L1 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42%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58%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Âge moyen : 22 ans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>
              <a:solidFill>
                <a:schemeClr val="bg1"/>
              </a:solidFill>
            </a:rPr>
            <a:t>51% de bacheliers</a:t>
          </a:r>
          <a:endParaRPr lang="fr-FR" sz="1200" kern="1200" dirty="0">
            <a:solidFill>
              <a:schemeClr val="bg1"/>
            </a:solidFill>
          </a:endParaRPr>
        </a:p>
      </dsp:txBody>
      <dsp:txXfrm>
        <a:off x="239547" y="1885571"/>
        <a:ext cx="2699766" cy="1786839"/>
      </dsp:txXfrm>
    </dsp:sp>
    <dsp:sp modelId="{43A0A384-4A19-4EC8-A392-D3517BEBF6BB}">
      <dsp:nvSpPr>
        <dsp:cNvPr id="0" name=""/>
        <dsp:cNvSpPr/>
      </dsp:nvSpPr>
      <dsp:spPr>
        <a:xfrm>
          <a:off x="239547" y="3755069"/>
          <a:ext cx="2699766" cy="1786839"/>
        </a:xfrm>
        <a:prstGeom prst="roundRect">
          <a:avLst/>
        </a:prstGeom>
        <a:solidFill>
          <a:srgbClr val="00B0F0"/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22860" rIns="45720" bIns="2286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b="1" kern="1200" dirty="0" smtClean="0"/>
            <a:t>Effectif département Arts du spectacle et Communication 2012/2013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 291 étudiants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36 étudiants inscrits en L1: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19% d’hommes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81% de femmes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 dirty="0"/>
        </a:p>
      </dsp:txBody>
      <dsp:txXfrm>
        <a:off x="239547" y="3755069"/>
        <a:ext cx="2699766" cy="1786839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549589" y="-1797390"/>
          <a:ext cx="127881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6/14 </a:t>
          </a:r>
          <a:r>
            <a:rPr lang="fr-FR" sz="1400" kern="1200" dirty="0" smtClean="0"/>
            <a:t>se sont informés sur les débouchés de la discipline ou du domaine.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>
              <a:solidFill>
                <a:schemeClr val="tx1"/>
              </a:solidFill>
            </a:rPr>
            <a:t>11 </a:t>
          </a:r>
          <a:r>
            <a:rPr lang="fr-FR" sz="1400" kern="1200" dirty="0" smtClean="0">
              <a:solidFill>
                <a:schemeClr val="tx1"/>
              </a:solidFill>
            </a:rPr>
            <a:t>ont un projet professionnel précis.</a:t>
          </a:r>
          <a:endParaRPr lang="fr-FR" sz="1400" kern="1200" dirty="0">
            <a:solidFill>
              <a:schemeClr val="tx1"/>
            </a:solidFill>
          </a:endParaRP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</a:t>
          </a:r>
          <a:r>
            <a:rPr lang="fr-FR" sz="1400" b="0" kern="1200" dirty="0" smtClean="0">
              <a:solidFill>
                <a:schemeClr val="tx1"/>
              </a:solidFill>
            </a:rPr>
            <a:t>un répondant sur deux, </a:t>
          </a:r>
          <a:r>
            <a:rPr lang="fr-FR" sz="1400" b="0" kern="1200" dirty="0" smtClean="0">
              <a:solidFill>
                <a:schemeClr val="tx1"/>
              </a:solidFill>
            </a:rPr>
            <a:t>la discipline est utile pour réaliser leur projet professionnel.</a:t>
          </a:r>
          <a:endParaRPr lang="fr-FR" sz="1400" kern="1200" dirty="0"/>
        </a:p>
      </dsp:txBody>
      <dsp:txXfrm rot="5400000">
        <a:off x="4549589" y="-1797390"/>
        <a:ext cx="1278810" cy="4880252"/>
      </dsp:txXfrm>
    </dsp:sp>
    <dsp:sp modelId="{ED65357B-54B3-4C7F-B6A9-EDFB8B5312AA}">
      <dsp:nvSpPr>
        <dsp:cNvPr id="0" name=""/>
        <dsp:cNvSpPr/>
      </dsp:nvSpPr>
      <dsp:spPr>
        <a:xfrm>
          <a:off x="3726" y="1"/>
          <a:ext cx="2745141" cy="12854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La réalisation </a:t>
          </a:r>
        </a:p>
        <a:p>
          <a:pPr lvl="0" algn="l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fr-FR" sz="2400" kern="1200" dirty="0" smtClean="0"/>
            <a:t>d’un projet professionnel</a:t>
          </a:r>
          <a:endParaRPr lang="fr-FR" sz="2400" kern="1200" dirty="0"/>
        </a:p>
      </dsp:txBody>
      <dsp:txXfrm>
        <a:off x="3726" y="1"/>
        <a:ext cx="2745141" cy="1285470"/>
      </dsp:txXfrm>
    </dsp:sp>
    <dsp:sp modelId="{A6723134-DB7F-4244-A7F5-DD68258B3C8C}">
      <dsp:nvSpPr>
        <dsp:cNvPr id="0" name=""/>
        <dsp:cNvSpPr/>
      </dsp:nvSpPr>
      <dsp:spPr>
        <a:xfrm rot="5400000">
          <a:off x="4319291" y="1499357"/>
          <a:ext cx="1746860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Pour tous les répondants, la filière choisie correspond à un intérêt pour la discipline.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b="0" kern="1200" dirty="0" smtClean="0">
              <a:solidFill>
                <a:schemeClr val="tx1"/>
              </a:solidFill>
            </a:rPr>
            <a:t>5 </a:t>
          </a:r>
          <a:r>
            <a:rPr lang="fr-FR" sz="1400" b="0" kern="1200" dirty="0" smtClean="0">
              <a:solidFill>
                <a:schemeClr val="tx1"/>
              </a:solidFill>
            </a:rPr>
            <a:t>estiment avoir des aptitudes dans la discipline choisie.</a:t>
          </a:r>
          <a:endParaRPr lang="fr-FR" sz="1400" kern="1200" dirty="0"/>
        </a:p>
      </dsp:txBody>
      <dsp:txXfrm rot="5400000">
        <a:off x="4319291" y="1499357"/>
        <a:ext cx="1746860" cy="4880252"/>
      </dsp:txXfrm>
    </dsp:sp>
    <dsp:sp modelId="{8E1C7C36-B28E-463E-9B7C-CBD4F4A7DFE7}">
      <dsp:nvSpPr>
        <dsp:cNvPr id="0" name=""/>
        <dsp:cNvSpPr/>
      </dsp:nvSpPr>
      <dsp:spPr>
        <a:xfrm>
          <a:off x="3726" y="3046709"/>
          <a:ext cx="2745141" cy="1777826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>
              <a:solidFill>
                <a:schemeClr val="bg1"/>
              </a:solidFill>
            </a:rPr>
            <a:t>L’intérêt pour une discipline</a:t>
          </a:r>
          <a:endParaRPr lang="fr-FR" sz="2400" kern="1200" dirty="0"/>
        </a:p>
      </dsp:txBody>
      <dsp:txXfrm>
        <a:off x="3726" y="3046709"/>
        <a:ext cx="2745141" cy="1777826"/>
      </dsp:txXfrm>
    </dsp:sp>
    <dsp:sp modelId="{50280043-6F05-48F6-B393-3A364DC4C2EB}">
      <dsp:nvSpPr>
        <dsp:cNvPr id="0" name=""/>
        <dsp:cNvSpPr/>
      </dsp:nvSpPr>
      <dsp:spPr>
        <a:xfrm rot="5400000">
          <a:off x="4416482" y="-252159"/>
          <a:ext cx="1527345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11 étudiants répondants /14 </a:t>
          </a:r>
          <a:r>
            <a:rPr lang="fr-FR" sz="1400" kern="1200" dirty="0" smtClean="0"/>
            <a:t>ont choisi l’UTM comme 1</a:t>
          </a:r>
          <a:r>
            <a:rPr lang="fr-FR" sz="1400" kern="1200" baseline="30000" dirty="0" smtClean="0"/>
            <a:t>er</a:t>
          </a:r>
          <a:r>
            <a:rPr lang="fr-FR" sz="1400" kern="1200" dirty="0" smtClean="0"/>
            <a:t> vœu d’affectation </a:t>
          </a:r>
          <a:r>
            <a:rPr lang="fr-FR" sz="1400" kern="1200" dirty="0" smtClean="0"/>
            <a:t>Post bac.</a:t>
          </a:r>
          <a:endParaRPr lang="fr-FR" sz="1400" kern="1200" dirty="0"/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9 répondants </a:t>
          </a:r>
          <a:r>
            <a:rPr lang="fr-FR" sz="1400" kern="1200" dirty="0" smtClean="0"/>
            <a:t>envisagent de suivre un parcours d’études </a:t>
          </a:r>
          <a:r>
            <a:rPr lang="fr-FR" sz="1400" kern="1200" dirty="0" smtClean="0"/>
            <a:t>complet (licence ou master)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11 </a:t>
          </a:r>
          <a:r>
            <a:rPr lang="fr-FR" sz="1400" kern="1200" dirty="0" smtClean="0"/>
            <a:t>connaissent les poursuites d’études proposées dans leur discipline. </a:t>
          </a:r>
          <a:endParaRPr lang="fr-FR" sz="1400" kern="1200" dirty="0"/>
        </a:p>
      </dsp:txBody>
      <dsp:txXfrm rot="5400000">
        <a:off x="4416482" y="-252159"/>
        <a:ext cx="1527345" cy="4880252"/>
      </dsp:txXfrm>
    </dsp:sp>
    <dsp:sp modelId="{D26BBCC6-3BAD-4683-92E0-56281F08A9CC}">
      <dsp:nvSpPr>
        <dsp:cNvPr id="0" name=""/>
        <dsp:cNvSpPr/>
      </dsp:nvSpPr>
      <dsp:spPr>
        <a:xfrm>
          <a:off x="3726" y="1354592"/>
          <a:ext cx="2745141" cy="163826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 choix d’un parcours universitaire</a:t>
          </a:r>
          <a:endParaRPr lang="fr-FR" sz="2400" kern="1200" dirty="0"/>
        </a:p>
      </dsp:txBody>
      <dsp:txXfrm>
        <a:off x="3726" y="1354592"/>
        <a:ext cx="2745141" cy="1638268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496209" y="-1652431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d’apprentissage </a:t>
          </a:r>
          <a:r>
            <a:rPr lang="fr-FR" sz="1300" kern="1200" baseline="0" dirty="0" smtClean="0">
              <a:solidFill>
                <a:schemeClr val="tx1"/>
              </a:solidFill>
            </a:rPr>
            <a:t>(pour 9 répondants /14)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rencontres </a:t>
          </a:r>
          <a:r>
            <a:rPr lang="fr-FR" sz="1300" kern="1200" baseline="0" dirty="0" smtClean="0">
              <a:solidFill>
                <a:schemeClr val="tx1"/>
              </a:solidFill>
            </a:rPr>
            <a:t>(pour 8 répondants)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d’autonomie </a:t>
          </a:r>
          <a:r>
            <a:rPr lang="fr-FR" sz="1300" kern="1200" baseline="0" dirty="0" smtClean="0">
              <a:solidFill>
                <a:schemeClr val="tx1"/>
              </a:solidFill>
            </a:rPr>
            <a:t>(pour 7 répondants)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culture </a:t>
          </a:r>
          <a:r>
            <a:rPr lang="fr-FR" sz="1300" kern="1200" baseline="0" dirty="0" smtClean="0">
              <a:solidFill>
                <a:schemeClr val="tx1"/>
              </a:solidFill>
            </a:rPr>
            <a:t>(pour 7 répondants)</a:t>
          </a:r>
          <a:r>
            <a:rPr lang="fr-FR" sz="1300" kern="1200" baseline="0" dirty="0" smtClean="0">
              <a:noFill/>
            </a:rPr>
            <a:t>%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savoir </a:t>
          </a:r>
          <a:r>
            <a:rPr lang="fr-FR" sz="1300" kern="1200" dirty="0" smtClean="0">
              <a:solidFill>
                <a:schemeClr val="tx1"/>
              </a:solidFill>
            </a:rPr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5 répondants</a:t>
          </a:r>
          <a:r>
            <a:rPr lang="fr-FR" sz="1300" kern="1200" dirty="0" smtClean="0">
              <a:solidFill>
                <a:schemeClr val="tx1"/>
              </a:solidFill>
            </a:rPr>
            <a:t>)</a:t>
          </a:r>
          <a:endParaRPr lang="fr-FR" sz="1300" kern="1200" baseline="0" dirty="0" smtClean="0">
            <a:solidFill>
              <a:schemeClr val="tx1"/>
            </a:solidFill>
          </a:endParaRPr>
        </a:p>
      </dsp:txBody>
      <dsp:txXfrm rot="5400000">
        <a:off x="4496209" y="-1652431"/>
        <a:ext cx="1206696" cy="4799584"/>
      </dsp:txXfrm>
    </dsp:sp>
    <dsp:sp modelId="{ED65357B-54B3-4C7F-B6A9-EDFB8B5312AA}">
      <dsp:nvSpPr>
        <dsp:cNvPr id="0" name=""/>
        <dsp:cNvSpPr/>
      </dsp:nvSpPr>
      <dsp:spPr>
        <a:xfrm>
          <a:off x="0" y="2285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L’université est un lieu</a:t>
          </a:r>
          <a:endParaRPr lang="fr-FR" sz="2400" kern="1200" dirty="0"/>
        </a:p>
      </dsp:txBody>
      <dsp:txXfrm>
        <a:off x="0" y="2285"/>
        <a:ext cx="2699766" cy="1508370"/>
      </dsp:txXfrm>
    </dsp:sp>
    <dsp:sp modelId="{A6723134-DB7F-4244-A7F5-DD68258B3C8C}">
      <dsp:nvSpPr>
        <dsp:cNvPr id="0" name=""/>
        <dsp:cNvSpPr/>
      </dsp:nvSpPr>
      <dsp:spPr>
        <a:xfrm rot="5400000">
          <a:off x="4415481" y="-59532"/>
          <a:ext cx="1368152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de se préparer à un métier </a:t>
          </a:r>
          <a:r>
            <a:rPr lang="fr-FR" sz="1300" kern="1200" baseline="0" dirty="0" smtClean="0">
              <a:solidFill>
                <a:schemeClr val="tx1"/>
              </a:solidFill>
            </a:rPr>
            <a:t>(pour 6 répondants/14)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>
              <a:solidFill>
                <a:schemeClr val="tx1"/>
              </a:solidFill>
            </a:rPr>
            <a:t>de renforcer sa culture générale </a:t>
          </a:r>
          <a:r>
            <a:rPr lang="fr-FR" sz="1300" kern="1200" dirty="0" smtClean="0">
              <a:solidFill>
                <a:schemeClr val="tx1"/>
              </a:solidFill>
            </a:rPr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5 répondants</a:t>
          </a:r>
          <a:r>
            <a:rPr lang="fr-FR" sz="1300" kern="1200" dirty="0" smtClean="0">
              <a:solidFill>
                <a:schemeClr val="tx1"/>
              </a:solidFill>
            </a:rPr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baseline="0" dirty="0" smtClean="0">
              <a:solidFill>
                <a:schemeClr val="tx1"/>
              </a:solidFill>
            </a:rPr>
            <a:t>d’acquérir des savoirs et des savoir-faire </a:t>
          </a:r>
          <a:r>
            <a:rPr lang="fr-FR" sz="1300" kern="1200" baseline="0" dirty="0" smtClean="0">
              <a:solidFill>
                <a:schemeClr val="tx1"/>
              </a:solidFill>
            </a:rPr>
            <a:t>(pour 4 répondants)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préparer une réorientation dès l’an prochain </a:t>
          </a:r>
          <a:r>
            <a:rPr lang="fr-FR" sz="1300" kern="1200" dirty="0" smtClean="0"/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3 répondants</a:t>
          </a:r>
          <a:r>
            <a:rPr lang="fr-FR" sz="1300" kern="1200" dirty="0" smtClean="0"/>
            <a:t>)</a:t>
          </a:r>
          <a:endParaRPr lang="fr-FR" sz="1300" kern="1200" dirty="0"/>
        </a:p>
      </dsp:txBody>
      <dsp:txXfrm rot="5400000">
        <a:off x="4415481" y="-59532"/>
        <a:ext cx="1368152" cy="4799584"/>
      </dsp:txXfrm>
    </dsp:sp>
    <dsp:sp modelId="{8E1C7C36-B28E-463E-9B7C-CBD4F4A7DFE7}">
      <dsp:nvSpPr>
        <dsp:cNvPr id="0" name=""/>
        <dsp:cNvSpPr/>
      </dsp:nvSpPr>
      <dsp:spPr>
        <a:xfrm>
          <a:off x="0" y="1586074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Une formation universitaire permet</a:t>
          </a:r>
          <a:endParaRPr lang="fr-FR" sz="2400" kern="1200" dirty="0"/>
        </a:p>
      </dsp:txBody>
      <dsp:txXfrm>
        <a:off x="0" y="1586074"/>
        <a:ext cx="2699766" cy="1508370"/>
      </dsp:txXfrm>
    </dsp:sp>
    <dsp:sp modelId="{50280043-6F05-48F6-B393-3A364DC4C2EB}">
      <dsp:nvSpPr>
        <dsp:cNvPr id="0" name=""/>
        <dsp:cNvSpPr/>
      </dsp:nvSpPr>
      <dsp:spPr>
        <a:xfrm rot="5400000">
          <a:off x="4496209" y="1524257"/>
          <a:ext cx="1206696" cy="4799584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24765" rIns="49530" bIns="24765" numCol="1" spcCol="1270" anchor="ctr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motivation </a:t>
          </a:r>
          <a:r>
            <a:rPr lang="fr-FR" sz="1300" kern="1200" dirty="0" smtClean="0"/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12 répondants/14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du travail régulier </a:t>
          </a:r>
          <a:r>
            <a:rPr lang="fr-FR" sz="1300" kern="1200" dirty="0" smtClean="0"/>
            <a:t>(7) </a:t>
          </a:r>
          <a:r>
            <a:rPr lang="fr-FR" sz="1300" kern="1200" dirty="0" smtClean="0"/>
            <a:t>et de l’assiduité </a:t>
          </a:r>
          <a:r>
            <a:rPr lang="fr-FR" sz="1300" kern="1200" dirty="0" smtClean="0"/>
            <a:t>(5) 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l’accès aux différentes ressources </a:t>
          </a:r>
          <a:r>
            <a:rPr lang="fr-FR" sz="1300" kern="1200" dirty="0" smtClean="0"/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5 répondants</a:t>
          </a:r>
          <a:r>
            <a:rPr lang="fr-FR" sz="1300" kern="1200" dirty="0" smtClean="0"/>
            <a:t>)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de la relation avec les enseignants </a:t>
          </a:r>
          <a:r>
            <a:rPr lang="fr-FR" sz="1300" kern="1200" dirty="0" smtClean="0"/>
            <a:t>(</a:t>
          </a:r>
          <a:r>
            <a:rPr lang="fr-FR" sz="1300" kern="1200" baseline="0" dirty="0" smtClean="0">
              <a:solidFill>
                <a:schemeClr val="tx1"/>
              </a:solidFill>
            </a:rPr>
            <a:t>pour 4 répondants</a:t>
          </a:r>
          <a:r>
            <a:rPr lang="fr-FR" sz="1300" kern="1200" dirty="0" smtClean="0"/>
            <a:t>)</a:t>
          </a:r>
          <a:endParaRPr lang="fr-FR" sz="1300" kern="1200" dirty="0"/>
        </a:p>
      </dsp:txBody>
      <dsp:txXfrm rot="5400000">
        <a:off x="4496209" y="1524257"/>
        <a:ext cx="1206696" cy="4799584"/>
      </dsp:txXfrm>
    </dsp:sp>
    <dsp:sp modelId="{D26BBCC6-3BAD-4683-92E0-56281F08A9CC}">
      <dsp:nvSpPr>
        <dsp:cNvPr id="0" name=""/>
        <dsp:cNvSpPr/>
      </dsp:nvSpPr>
      <dsp:spPr>
        <a:xfrm>
          <a:off x="0" y="3169863"/>
          <a:ext cx="2699766" cy="15083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réussite à l’université dépend </a:t>
          </a:r>
          <a:endParaRPr lang="fr-FR" sz="2400" kern="1200" dirty="0"/>
        </a:p>
      </dsp:txBody>
      <dsp:txXfrm>
        <a:off x="0" y="3169863"/>
        <a:ext cx="2699766" cy="150837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D65357B-54B3-4C7F-B6A9-EDFB8B5312AA}">
      <dsp:nvSpPr>
        <dsp:cNvPr id="0" name=""/>
        <dsp:cNvSpPr/>
      </dsp:nvSpPr>
      <dsp:spPr>
        <a:xfrm>
          <a:off x="71999" y="432037"/>
          <a:ext cx="2699766" cy="4248492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 dirty="0" smtClean="0">
              <a:solidFill>
                <a:schemeClr val="bg1"/>
              </a:solidFill>
            </a:rPr>
            <a:t>Pour les étudiants de L1, qui arrivent à l’UTM, l’université doit répondre à plusieurs attentes</a:t>
          </a:r>
          <a:endParaRPr lang="fr-FR" sz="3500" kern="1200" dirty="0">
            <a:solidFill>
              <a:schemeClr val="bg1"/>
            </a:solidFill>
          </a:endParaRPr>
        </a:p>
      </dsp:txBody>
      <dsp:txXfrm>
        <a:off x="71999" y="432037"/>
        <a:ext cx="2699766" cy="4248492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2D4D233-7564-49A0-8EDD-DC2CD80526EB}">
      <dsp:nvSpPr>
        <dsp:cNvPr id="0" name=""/>
        <dsp:cNvSpPr/>
      </dsp:nvSpPr>
      <dsp:spPr>
        <a:xfrm rot="5400000">
          <a:off x="4664375" y="-1914986"/>
          <a:ext cx="1049239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Moins d’un étudiant sur deux est satisfait </a:t>
          </a:r>
          <a:r>
            <a:rPr lang="fr-FR" sz="1100" kern="1200" dirty="0" smtClean="0"/>
            <a:t>de l’accueil et de l’accompagnement dont </a:t>
          </a:r>
          <a:r>
            <a:rPr lang="fr-FR" sz="1100" kern="1200" dirty="0" smtClean="0"/>
            <a:t>il a </a:t>
          </a:r>
          <a:r>
            <a:rPr lang="fr-FR" sz="1100" kern="1200" dirty="0" smtClean="0"/>
            <a:t>bénéficié avant les inscriptions (réunions de rentrée, accueil des bacheliers…).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À la rentrée 2012/2013, </a:t>
          </a:r>
          <a:r>
            <a:rPr lang="fr-FR" sz="1100" kern="1200" dirty="0" smtClean="0"/>
            <a:t>4 répondants/14 </a:t>
          </a:r>
          <a:r>
            <a:rPr lang="fr-FR" sz="1100" kern="1200" dirty="0" smtClean="0"/>
            <a:t>ont </a:t>
          </a:r>
          <a:r>
            <a:rPr lang="fr-FR" sz="1100" kern="1200" dirty="0" smtClean="0"/>
            <a:t>participé au dispositif </a:t>
          </a:r>
          <a:r>
            <a:rPr lang="fr-FR" sz="1100" kern="1200" dirty="0" smtClean="0"/>
            <a:t>de </a:t>
          </a:r>
          <a:r>
            <a:rPr lang="fr-FR" sz="1100" kern="1200" dirty="0" smtClean="0"/>
            <a:t>parrainage, </a:t>
          </a:r>
          <a:r>
            <a:rPr lang="fr-FR" sz="1100" kern="1200" dirty="0" smtClean="0">
              <a:solidFill>
                <a:schemeClr val="tx1"/>
              </a:solidFill>
            </a:rPr>
            <a:t>tous </a:t>
          </a:r>
          <a:r>
            <a:rPr lang="fr-FR" sz="1100" kern="1200" dirty="0" smtClean="0">
              <a:solidFill>
                <a:schemeClr val="tx1"/>
              </a:solidFill>
            </a:rPr>
            <a:t>jugent ce dispositif satisfaisant et utile.</a:t>
          </a:r>
          <a:endParaRPr lang="fr-FR" sz="1100" kern="1200" dirty="0">
            <a:solidFill>
              <a:schemeClr val="tx1"/>
            </a:solidFill>
          </a:endParaRPr>
        </a:p>
      </dsp:txBody>
      <dsp:txXfrm rot="5400000">
        <a:off x="4664375" y="-1914986"/>
        <a:ext cx="1049239" cy="4880252"/>
      </dsp:txXfrm>
    </dsp:sp>
    <dsp:sp modelId="{ED65357B-54B3-4C7F-B6A9-EDFB8B5312AA}">
      <dsp:nvSpPr>
        <dsp:cNvPr id="0" name=""/>
        <dsp:cNvSpPr/>
      </dsp:nvSpPr>
      <dsp:spPr>
        <a:xfrm>
          <a:off x="3726" y="901"/>
          <a:ext cx="2745141" cy="1048475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L’accueil et l’accompagnement à la rentrée</a:t>
          </a:r>
          <a:endParaRPr lang="fr-FR" sz="2400" kern="1200" dirty="0"/>
        </a:p>
      </dsp:txBody>
      <dsp:txXfrm>
        <a:off x="3726" y="901"/>
        <a:ext cx="2745141" cy="1048475"/>
      </dsp:txXfrm>
    </dsp:sp>
    <dsp:sp modelId="{A6723134-DB7F-4244-A7F5-DD68258B3C8C}">
      <dsp:nvSpPr>
        <dsp:cNvPr id="0" name=""/>
        <dsp:cNvSpPr/>
      </dsp:nvSpPr>
      <dsp:spPr>
        <a:xfrm rot="5400000">
          <a:off x="4478820" y="-631634"/>
          <a:ext cx="1420349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6/14 </a:t>
          </a:r>
          <a:r>
            <a:rPr lang="fr-FR" sz="1100" kern="1200" dirty="0" smtClean="0"/>
            <a:t>envisagent d’adhérer à une association étudiante, </a:t>
          </a:r>
          <a:r>
            <a:rPr lang="fr-FR" sz="1100" kern="1200" dirty="0" smtClean="0"/>
            <a:t>9 </a:t>
          </a:r>
          <a:r>
            <a:rPr lang="fr-FR" sz="1100" kern="1200" dirty="0" smtClean="0"/>
            <a:t>veulent assister aux spectacles de la Fabrique culturelle.</a:t>
          </a:r>
          <a:endParaRPr lang="fr-FR" sz="10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</a:t>
          </a:r>
          <a:r>
            <a:rPr lang="fr-FR" sz="1100" kern="1200" dirty="0" smtClean="0"/>
            <a:t>souhaitent participer à des activités organisées par leur département (foyer, théâtre…).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9 </a:t>
          </a:r>
          <a:r>
            <a:rPr lang="fr-FR" sz="1100" kern="1200" dirty="0" smtClean="0"/>
            <a:t>pensent fréquenter la bibliothèque de l’UFR. 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12 </a:t>
          </a:r>
          <a:r>
            <a:rPr lang="fr-FR" sz="1100" kern="1200" dirty="0" smtClean="0"/>
            <a:t>envisagent de se rendre régulièrement à la bibliothèque centrale.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12 </a:t>
          </a:r>
          <a:r>
            <a:rPr lang="fr-FR" sz="1100" kern="1200" dirty="0" smtClean="0"/>
            <a:t>ont activé leur ENT et messagerie étudiante.</a:t>
          </a:r>
          <a:endParaRPr lang="fr-FR" sz="1100" kern="1200" dirty="0"/>
        </a:p>
      </dsp:txBody>
      <dsp:txXfrm rot="5400000">
        <a:off x="4478820" y="-631634"/>
        <a:ext cx="1420349" cy="4880252"/>
      </dsp:txXfrm>
    </dsp:sp>
    <dsp:sp modelId="{8E1C7C36-B28E-463E-9B7C-CBD4F4A7DFE7}">
      <dsp:nvSpPr>
        <dsp:cNvPr id="0" name=""/>
        <dsp:cNvSpPr/>
      </dsp:nvSpPr>
      <dsp:spPr>
        <a:xfrm>
          <a:off x="3726" y="1102183"/>
          <a:ext cx="2745141" cy="142731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La vie étudiante sur le campus</a:t>
          </a:r>
          <a:endParaRPr lang="fr-FR" sz="2400" kern="1200" dirty="0"/>
        </a:p>
      </dsp:txBody>
      <dsp:txXfrm>
        <a:off x="3726" y="1102183"/>
        <a:ext cx="2745141" cy="1427311"/>
      </dsp:txXfrm>
    </dsp:sp>
    <dsp:sp modelId="{50280043-6F05-48F6-B393-3A364DC4C2EB}">
      <dsp:nvSpPr>
        <dsp:cNvPr id="0" name=""/>
        <dsp:cNvSpPr/>
      </dsp:nvSpPr>
      <dsp:spPr>
        <a:xfrm rot="5400000">
          <a:off x="4479212" y="822033"/>
          <a:ext cx="1396561" cy="4880252"/>
        </a:xfrm>
        <a:prstGeom prst="round2SameRect">
          <a:avLst/>
        </a:prstGeom>
        <a:solidFill>
          <a:schemeClr val="accent1">
            <a:lumMod val="20000"/>
            <a:lumOff val="8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t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Tous les répondants se sont informés sur la discipline avant l’inscription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11 étudiants </a:t>
          </a:r>
          <a:r>
            <a:rPr lang="fr-FR" sz="1100" kern="1200" dirty="0" smtClean="0"/>
            <a:t>répondants ont consulté le site internet pour se documenter sur la formation et les procédures d’inscription.</a:t>
          </a:r>
          <a:endParaRPr lang="fr-FR" sz="8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ont </a:t>
          </a:r>
          <a:r>
            <a:rPr lang="fr-FR" sz="1100" kern="1200" dirty="0" smtClean="0"/>
            <a:t>assisté une journée de découverte de l’UTM lorsqu’ils étaient en première.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sont </a:t>
          </a:r>
          <a:r>
            <a:rPr lang="fr-FR" sz="1100" kern="1200" dirty="0" smtClean="0"/>
            <a:t>allés au salon Infosup.</a:t>
          </a:r>
          <a:endParaRPr lang="fr-FR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3 sont </a:t>
          </a:r>
          <a:r>
            <a:rPr lang="fr-FR" sz="1100" kern="1200" dirty="0" smtClean="0"/>
            <a:t>venus à l’UTM lors de la journée « portes ouvertes ».</a:t>
          </a:r>
          <a:endParaRPr lang="fr-FR" sz="1100" kern="1200" dirty="0"/>
        </a:p>
      </dsp:txBody>
      <dsp:txXfrm rot="5400000">
        <a:off x="4479212" y="822033"/>
        <a:ext cx="1396561" cy="4880252"/>
      </dsp:txXfrm>
    </dsp:sp>
    <dsp:sp modelId="{D26BBCC6-3BAD-4683-92E0-56281F08A9CC}">
      <dsp:nvSpPr>
        <dsp:cNvPr id="0" name=""/>
        <dsp:cNvSpPr/>
      </dsp:nvSpPr>
      <dsp:spPr>
        <a:xfrm>
          <a:off x="17" y="2560655"/>
          <a:ext cx="2745141" cy="1399788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Les sources d’informations </a:t>
          </a:r>
          <a:endParaRPr lang="fr-FR" sz="2400" kern="1200" dirty="0"/>
        </a:p>
      </dsp:txBody>
      <dsp:txXfrm>
        <a:off x="17" y="2560655"/>
        <a:ext cx="2745141" cy="1399788"/>
      </dsp:txXfrm>
    </dsp:sp>
    <dsp:sp modelId="{300B1ECE-07E9-4254-A025-1B430ECCE2DB}">
      <dsp:nvSpPr>
        <dsp:cNvPr id="0" name=""/>
        <dsp:cNvSpPr/>
      </dsp:nvSpPr>
      <dsp:spPr>
        <a:xfrm rot="5400000">
          <a:off x="4650036" y="2132963"/>
          <a:ext cx="1077917" cy="4880252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4/14 répondants </a:t>
          </a:r>
          <a:r>
            <a:rPr lang="fr-FR" sz="1100" kern="1200" dirty="0" smtClean="0"/>
            <a:t>déclarent avoir bénéficié de conseils sur le choix de la discipline.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100" kern="1200" dirty="0" smtClean="0"/>
            <a:t>Parmi eux, tous ont tenu compte des conseils d’orientation donnés dans le cadre de l’orientation active.</a:t>
          </a:r>
          <a:endParaRPr lang="fr-FR" sz="1100" kern="1200" dirty="0"/>
        </a:p>
        <a:p>
          <a:pPr marL="57150" lvl="1" indent="-57150" algn="just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100" kern="1200" dirty="0"/>
        </a:p>
      </dsp:txBody>
      <dsp:txXfrm rot="5400000">
        <a:off x="4650036" y="2132963"/>
        <a:ext cx="1077917" cy="4880252"/>
      </dsp:txXfrm>
    </dsp:sp>
    <dsp:sp modelId="{F49B9222-0EC8-4BE7-8634-2BC82E562347}">
      <dsp:nvSpPr>
        <dsp:cNvPr id="0" name=""/>
        <dsp:cNvSpPr/>
      </dsp:nvSpPr>
      <dsp:spPr>
        <a:xfrm>
          <a:off x="3726" y="4038188"/>
          <a:ext cx="2745141" cy="1069801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kern="1200" dirty="0" smtClean="0"/>
            <a:t>L’aide à l’orientation</a:t>
          </a:r>
          <a:endParaRPr lang="fr-FR" sz="2400" kern="1200" dirty="0"/>
        </a:p>
      </dsp:txBody>
      <dsp:txXfrm>
        <a:off x="3726" y="4038188"/>
        <a:ext cx="2745141" cy="10698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040B4-96F6-4AD9-B869-7CB9D14C6380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A6DD7B-A54E-4A9D-B866-56818E2F9D2D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2317689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A6DD7B-A54E-4A9D-B866-56818E2F9D2D}" type="slidenum">
              <a:rPr lang="fr-FR" smtClean="0"/>
              <a:pPr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xmlns="" val="3899520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0F7D-35F5-4FBB-B575-29D4BD513B21}" type="datetimeFigureOut">
              <a:rPr lang="fr-FR" smtClean="0"/>
              <a:pPr/>
              <a:t>12/03/2013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B1A84-7503-48E9-945C-0DBE8F8DCDA5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3.png"/><Relationship Id="rId9" Type="http://schemas.microsoft.com/office/2007/relationships/diagramDrawing" Target="../diagrams/drawing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619672" y="1052736"/>
            <a:ext cx="6995120" cy="4320480"/>
          </a:xfrm>
          <a:ln>
            <a:noFill/>
          </a:ln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  <a:buNone/>
            </a:pPr>
            <a:r>
              <a:rPr lang="fr-FR" b="1" dirty="0">
                <a:solidFill>
                  <a:srgbClr val="0000FF"/>
                </a:solidFill>
              </a:rPr>
              <a:t/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 smtClean="0">
                <a:solidFill>
                  <a:srgbClr val="0000FF"/>
                </a:solidFill>
              </a:rPr>
              <a:t>Les </a:t>
            </a:r>
            <a:r>
              <a:rPr lang="fr-FR" b="1" dirty="0">
                <a:solidFill>
                  <a:srgbClr val="0000FF"/>
                </a:solidFill>
              </a:rPr>
              <a:t>attentes et les motivations </a:t>
            </a:r>
            <a:br>
              <a:rPr lang="fr-FR" b="1" dirty="0">
                <a:solidFill>
                  <a:srgbClr val="0000FF"/>
                </a:solidFill>
              </a:rPr>
            </a:br>
            <a:r>
              <a:rPr lang="fr-FR" b="1" dirty="0">
                <a:solidFill>
                  <a:srgbClr val="0000FF"/>
                </a:solidFill>
              </a:rPr>
              <a:t>du public </a:t>
            </a:r>
            <a:r>
              <a:rPr lang="fr-FR" b="1" dirty="0" smtClean="0">
                <a:solidFill>
                  <a:srgbClr val="0000FF"/>
                </a:solidFill>
              </a:rPr>
              <a:t>entrant</a:t>
            </a:r>
          </a:p>
          <a:p>
            <a:pPr algn="ctr">
              <a:spcBef>
                <a:spcPts val="0"/>
              </a:spcBef>
              <a:buNone/>
            </a:pPr>
            <a:r>
              <a:rPr lang="fr-FR" b="1" dirty="0" smtClean="0">
                <a:solidFill>
                  <a:srgbClr val="0000FF"/>
                </a:solidFill>
              </a:rPr>
              <a:t>en 1ere année de Licence </a:t>
            </a: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dirty="0">
                <a:solidFill>
                  <a:srgbClr val="0000FF"/>
                </a:solidFill>
              </a:rPr>
              <a:t/>
            </a:r>
            <a:br>
              <a:rPr lang="fr-FR" dirty="0">
                <a:solidFill>
                  <a:srgbClr val="0000FF"/>
                </a:solidFill>
              </a:rPr>
            </a:br>
            <a:r>
              <a:rPr lang="fr-FR" sz="2800" i="1" dirty="0" smtClean="0">
                <a:solidFill>
                  <a:srgbClr val="0000FF"/>
                </a:solidFill>
              </a:rPr>
              <a:t>Département Arts du spectacle et Communication</a:t>
            </a:r>
          </a:p>
          <a:p>
            <a:pPr algn="ctr">
              <a:buNone/>
            </a:pPr>
            <a:r>
              <a:rPr lang="fr-FR" sz="2800" i="1" dirty="0" smtClean="0">
                <a:solidFill>
                  <a:srgbClr val="0000FF"/>
                </a:solidFill>
              </a:rPr>
              <a:t>Rentrée  2012</a:t>
            </a:r>
          </a:p>
          <a:p>
            <a:endParaRPr lang="fr-FR" dirty="0"/>
          </a:p>
        </p:txBody>
      </p:sp>
      <p:pic>
        <p:nvPicPr>
          <p:cNvPr id="7" name="Image 6" descr="logo UTM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40352" y="5949280"/>
            <a:ext cx="952500" cy="733425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1979712" y="6012577"/>
            <a:ext cx="5832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00CC"/>
                </a:solidFill>
              </a:rPr>
              <a:t>Direction de l’Evaluation, des Etudes et de la Prospective</a:t>
            </a:r>
          </a:p>
          <a:p>
            <a:r>
              <a:rPr lang="fr-FR" sz="1600" b="1" dirty="0" smtClean="0">
                <a:solidFill>
                  <a:srgbClr val="0000CC"/>
                </a:solidFill>
              </a:rPr>
              <a:t>Observatoire de la Vie Etudiante</a:t>
            </a:r>
            <a:endParaRPr lang="fr-FR" sz="1600" b="1" dirty="0">
              <a:solidFill>
                <a:srgbClr val="0000CC"/>
              </a:solidFill>
            </a:endParaRPr>
          </a:p>
        </p:txBody>
      </p:sp>
      <p:pic>
        <p:nvPicPr>
          <p:cNvPr id="11" name="Image 10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4462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1651632" y="188640"/>
            <a:ext cx="6664784" cy="562074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dirty="0" smtClean="0"/>
              <a:t>Le profil des répondants</a:t>
            </a:r>
            <a:endParaRPr lang="fr-FR" sz="3200" dirty="0"/>
          </a:p>
        </p:txBody>
      </p:sp>
      <p:graphicFrame>
        <p:nvGraphicFramePr>
          <p:cNvPr id="9" name="Espace réservé du conten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17613517"/>
              </p:ext>
            </p:extLst>
          </p:nvPr>
        </p:nvGraphicFramePr>
        <p:xfrm>
          <a:off x="1547664" y="692696"/>
          <a:ext cx="7499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Rectangle à coins arrondis 11"/>
          <p:cNvSpPr/>
          <p:nvPr/>
        </p:nvSpPr>
        <p:spPr>
          <a:xfrm>
            <a:off x="4716016" y="980728"/>
            <a:ext cx="3888432" cy="5112568"/>
          </a:xfrm>
          <a:prstGeom prst="roundRect">
            <a:avLst/>
          </a:prstGeom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 algn="just"/>
            <a:endParaRPr lang="fr-FR" sz="100" dirty="0" smtClean="0"/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Les répondants du Département </a:t>
            </a:r>
          </a:p>
          <a:p>
            <a:pPr algn="ctr"/>
            <a:r>
              <a:rPr lang="fr-FR" sz="1200" b="1" dirty="0" smtClean="0">
                <a:solidFill>
                  <a:schemeClr val="accent1">
                    <a:lumMod val="75000"/>
                  </a:schemeClr>
                </a:solidFill>
              </a:rPr>
              <a:t>Arts du spectacle et Communication</a:t>
            </a:r>
            <a:endParaRPr lang="fr-FR" sz="1200" b="1" dirty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endParaRPr lang="fr-FR" sz="1200" dirty="0" smtClean="0"/>
          </a:p>
          <a:p>
            <a:pPr algn="just"/>
            <a:r>
              <a:rPr lang="fr-FR" sz="1200" dirty="0" smtClean="0"/>
              <a:t>L’enquête sur les attentes et motivations des étudiants inscrits en L1 a débuté en septembre 2012. </a:t>
            </a:r>
          </a:p>
          <a:p>
            <a:pPr algn="just"/>
            <a:r>
              <a:rPr lang="fr-FR" sz="1200" dirty="0" smtClean="0"/>
              <a:t>Sur </a:t>
            </a:r>
            <a:r>
              <a:rPr lang="fr-FR" sz="1200" dirty="0" smtClean="0">
                <a:solidFill>
                  <a:schemeClr val="tx1"/>
                </a:solidFill>
              </a:rPr>
              <a:t>les 36 inscrits </a:t>
            </a:r>
            <a:r>
              <a:rPr lang="fr-FR" sz="1200" dirty="0" smtClean="0"/>
              <a:t>en L1, 14 ont répondu à l’enquête soit un taux de réponse de 39%.</a:t>
            </a:r>
          </a:p>
          <a:p>
            <a:pPr algn="just"/>
            <a:endParaRPr lang="fr-FR" sz="700" dirty="0" smtClean="0"/>
          </a:p>
          <a:p>
            <a:pPr algn="just"/>
            <a:r>
              <a:rPr lang="fr-FR" sz="1200" dirty="0" smtClean="0"/>
              <a:t>12 répondants /14 </a:t>
            </a:r>
            <a:r>
              <a:rPr lang="fr-FR" sz="1200" dirty="0" smtClean="0"/>
              <a:t>sont des femmes.</a:t>
            </a:r>
          </a:p>
          <a:p>
            <a:pPr algn="just"/>
            <a:endParaRPr lang="fr-FR" sz="600" dirty="0" smtClean="0"/>
          </a:p>
          <a:p>
            <a:pPr algn="just"/>
            <a:r>
              <a:rPr lang="fr-FR" sz="1200" dirty="0" smtClean="0"/>
              <a:t>Tous les répondants sont titulaires du baccalauréat dont 12 sont des bacheliers de l’année 2012. </a:t>
            </a:r>
          </a:p>
          <a:p>
            <a:pPr algn="just"/>
            <a:r>
              <a:rPr lang="fr-FR" sz="1200" dirty="0" smtClean="0"/>
              <a:t>8 ont obtenu un baccalauréat littéraire, 3 </a:t>
            </a:r>
            <a:r>
              <a:rPr lang="fr-FR" sz="1200" dirty="0"/>
              <a:t>ont un bac </a:t>
            </a:r>
            <a:r>
              <a:rPr lang="fr-FR" sz="1200" dirty="0" smtClean="0"/>
              <a:t>scientifique</a:t>
            </a:r>
            <a:r>
              <a:rPr lang="fr-FR" sz="1200" dirty="0"/>
              <a:t> </a:t>
            </a:r>
            <a:r>
              <a:rPr lang="fr-FR" sz="1200" dirty="0" smtClean="0"/>
              <a:t>et </a:t>
            </a:r>
            <a:r>
              <a:rPr lang="fr-FR" sz="1200" dirty="0" smtClean="0">
                <a:solidFill>
                  <a:schemeClr val="tx1"/>
                </a:solidFill>
              </a:rPr>
              <a:t>1 a obtenu </a:t>
            </a:r>
            <a:r>
              <a:rPr lang="fr-FR" sz="1200" dirty="0">
                <a:solidFill>
                  <a:schemeClr val="tx1"/>
                </a:solidFill>
              </a:rPr>
              <a:t>un bac économique et </a:t>
            </a:r>
            <a:r>
              <a:rPr lang="fr-FR" sz="1200" dirty="0" smtClean="0">
                <a:solidFill>
                  <a:schemeClr val="tx1"/>
                </a:solidFill>
              </a:rPr>
              <a:t>social</a:t>
            </a:r>
            <a:r>
              <a:rPr lang="fr-FR" sz="1200" dirty="0">
                <a:solidFill>
                  <a:schemeClr val="tx1"/>
                </a:solidFill>
              </a:rPr>
              <a:t>.</a:t>
            </a: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r>
              <a:rPr lang="fr-FR" sz="1200" dirty="0" smtClean="0">
                <a:solidFill>
                  <a:schemeClr val="tx1"/>
                </a:solidFill>
              </a:rPr>
              <a:t>11 ont eu une mention au bac.</a:t>
            </a:r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</a:t>
            </a:r>
            <a:r>
              <a:rPr lang="fr-FR" sz="1200" dirty="0" smtClean="0"/>
              <a:t>6 </a:t>
            </a:r>
            <a:r>
              <a:rPr lang="fr-FR" sz="1200" dirty="0" smtClean="0"/>
              <a:t>sont boursiers.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 Aucun n’exerce d’activité salariée pendant ses études.</a:t>
            </a:r>
          </a:p>
          <a:p>
            <a:pPr algn="just"/>
            <a:endParaRPr lang="fr-FR" sz="700" dirty="0"/>
          </a:p>
          <a:p>
            <a:pPr algn="just">
              <a:buFont typeface="Arial" pitchFamily="34" charset="0"/>
              <a:buChar char="•"/>
            </a:pPr>
            <a:r>
              <a:rPr lang="fr-FR" sz="1200" dirty="0" smtClean="0"/>
              <a:t>En fin de terminale, certains envisageaient de s’inscrire :</a:t>
            </a:r>
          </a:p>
          <a:p>
            <a:pPr algn="just">
              <a:buFontTx/>
              <a:buChar char="-"/>
            </a:pPr>
            <a:r>
              <a:rPr lang="fr-FR" sz="1200" dirty="0" smtClean="0"/>
              <a:t>dans </a:t>
            </a:r>
            <a:r>
              <a:rPr lang="fr-FR" sz="1200" dirty="0" smtClean="0"/>
              <a:t>une école d’art (4), dans une autre formation (4</a:t>
            </a:r>
            <a:r>
              <a:rPr lang="fr-FR" sz="1200" dirty="0" smtClean="0"/>
              <a:t>).</a:t>
            </a:r>
          </a:p>
          <a:p>
            <a:pPr algn="just"/>
            <a:endParaRPr lang="fr-FR" sz="1200" dirty="0" smtClean="0"/>
          </a:p>
          <a:p>
            <a:pPr algn="just"/>
            <a:r>
              <a:rPr lang="fr-FR" sz="1050" i="1" dirty="0" smtClean="0"/>
              <a:t>* compte tenu du nombre insuffisant de répondants, les résultats sont transmis à titre d’information</a:t>
            </a:r>
            <a:endParaRPr lang="fr-FR" sz="400" i="1" dirty="0" smtClean="0"/>
          </a:p>
          <a:p>
            <a:pPr algn="just"/>
            <a:endParaRPr lang="fr-FR" sz="600" dirty="0" smtClean="0"/>
          </a:p>
          <a:p>
            <a:pPr algn="just">
              <a:buFont typeface="Arial" pitchFamily="34" charset="0"/>
              <a:buChar char="•"/>
            </a:pPr>
            <a:endParaRPr lang="fr-FR" sz="1200" dirty="0" smtClean="0">
              <a:solidFill>
                <a:schemeClr val="tx1"/>
              </a:solidFill>
            </a:endParaRPr>
          </a:p>
          <a:p>
            <a:pPr algn="just"/>
            <a:endParaRPr lang="fr-FR" sz="600" dirty="0" smtClean="0">
              <a:solidFill>
                <a:schemeClr val="tx1"/>
              </a:solidFill>
            </a:endParaRPr>
          </a:p>
          <a:p>
            <a:pPr algn="just"/>
            <a:endParaRPr lang="fr-FR" sz="1400" dirty="0"/>
          </a:p>
        </p:txBody>
      </p:sp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8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3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4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Les motifs de l’inscription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57144698"/>
              </p:ext>
            </p:extLst>
          </p:nvPr>
        </p:nvGraphicFramePr>
        <p:xfrm>
          <a:off x="1259632" y="1196752"/>
          <a:ext cx="7632848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 représentations de l’université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1" name="Espace réservé du contenu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214149848"/>
              </p:ext>
            </p:extLst>
          </p:nvPr>
        </p:nvGraphicFramePr>
        <p:xfrm>
          <a:off x="1331640" y="1268760"/>
          <a:ext cx="7499350" cy="46805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7060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Leurs</a:t>
            </a:r>
            <a:r>
              <a:rPr kumimoji="0" lang="fr-FR" sz="3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attentes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1331640" y="980728"/>
          <a:ext cx="749935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8" name="Rectangle à coins arrondis 7"/>
          <p:cNvSpPr/>
          <p:nvPr/>
        </p:nvSpPr>
        <p:spPr>
          <a:xfrm>
            <a:off x="4211960" y="1700808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355976" y="1835242"/>
            <a:ext cx="40324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Elle doit permettre de réaliser un projet d’études long (master).</a:t>
            </a:r>
            <a:endParaRPr lang="fr-FR" sz="1400" dirty="0"/>
          </a:p>
        </p:txBody>
      </p:sp>
      <p:sp>
        <p:nvSpPr>
          <p:cNvPr id="14" name="Rectangle à coins arrondis 13"/>
          <p:cNvSpPr/>
          <p:nvPr/>
        </p:nvSpPr>
        <p:spPr>
          <a:xfrm>
            <a:off x="4211960" y="2708920"/>
            <a:ext cx="4320480" cy="7920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4355976" y="2843354"/>
            <a:ext cx="39604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/>
              <a:t>Elle doit offrir la possibilité de se préparer à un métier dans le domaine </a:t>
            </a:r>
            <a:r>
              <a:rPr lang="fr-FR" sz="1400" dirty="0" smtClean="0"/>
              <a:t>étudié.</a:t>
            </a:r>
            <a:endParaRPr lang="fr-FR" sz="1400" dirty="0"/>
          </a:p>
        </p:txBody>
      </p:sp>
      <p:sp>
        <p:nvSpPr>
          <p:cNvPr id="16" name="Rectangle à coins arrondis 15"/>
          <p:cNvSpPr/>
          <p:nvPr/>
        </p:nvSpPr>
        <p:spPr>
          <a:xfrm>
            <a:off x="4211960" y="3645024"/>
            <a:ext cx="4392488" cy="180020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4355976" y="3835723"/>
            <a:ext cx="396044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dirty="0" smtClean="0"/>
              <a:t>La première année est parfois considérée comme une année de transition entre deux situations durant laquelle la formation universitaire doit permettre d’approfondir des connaissances et de préparer une réorientation.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3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Leur approche de l’UTM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19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642812320"/>
              </p:ext>
            </p:extLst>
          </p:nvPr>
        </p:nvGraphicFramePr>
        <p:xfrm>
          <a:off x="1259632" y="908720"/>
          <a:ext cx="7632848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Chiffres bleus.png"/>
          <p:cNvPicPr>
            <a:picLocks noChangeAspect="1"/>
          </p:cNvPicPr>
          <p:nvPr/>
        </p:nvPicPr>
        <p:blipFill>
          <a:blip r:embed="rId2" cstate="print">
            <a:lum bright="-10000"/>
          </a:blip>
          <a:stretch>
            <a:fillRect/>
          </a:stretch>
        </p:blipFill>
        <p:spPr>
          <a:xfrm>
            <a:off x="72776" y="2204864"/>
            <a:ext cx="1042840" cy="460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3" name="Image 12" descr="Cécile.png"/>
          <p:cNvPicPr>
            <a:picLocks noChangeAspect="1"/>
          </p:cNvPicPr>
          <p:nvPr/>
        </p:nvPicPr>
        <p:blipFill>
          <a:blip r:embed="rId3" cstate="print"/>
          <a:srcRect l="41873"/>
          <a:stretch>
            <a:fillRect/>
          </a:stretch>
        </p:blipFill>
        <p:spPr>
          <a:xfrm>
            <a:off x="6588224" y="6336265"/>
            <a:ext cx="2448272" cy="405103"/>
          </a:xfrm>
          <a:prstGeom prst="rect">
            <a:avLst/>
          </a:prstGeom>
        </p:spPr>
      </p:pic>
      <p:sp>
        <p:nvSpPr>
          <p:cNvPr id="7" name="Titre 1"/>
          <p:cNvSpPr txBox="1">
            <a:spLocks/>
          </p:cNvSpPr>
          <p:nvPr/>
        </p:nvSpPr>
        <p:spPr>
          <a:xfrm>
            <a:off x="1403648" y="116632"/>
            <a:ext cx="7498080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Nous retenons 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que</a:t>
            </a:r>
            <a:r>
              <a:rPr lang="fr-FR" sz="2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*</a:t>
            </a:r>
            <a:r>
              <a:rPr lang="fr-FR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…</a:t>
            </a:r>
            <a:endParaRPr kumimoji="0" lang="fr-FR" sz="3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Espace réservé du contenu 5"/>
          <p:cNvSpPr>
            <a:spLocks noGrp="1"/>
          </p:cNvSpPr>
          <p:nvPr>
            <p:ph idx="1"/>
          </p:nvPr>
        </p:nvSpPr>
        <p:spPr>
          <a:xfrm>
            <a:off x="1331640" y="836712"/>
            <a:ext cx="7355160" cy="5289451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fr-FR" sz="1400" b="1" dirty="0" smtClean="0"/>
              <a:t>L’Université de Toulouse II-Le Mirail, un vrai choix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dirty="0" smtClean="0"/>
              <a:t>Pour 79% des répondants, l’UTM représente le premier choix d’études après le bac.</a:t>
            </a:r>
            <a:endParaRPr lang="fr-FR" sz="700" dirty="0" smtClean="0"/>
          </a:p>
          <a:p>
            <a:pPr marL="0" indent="0" algn="just">
              <a:buNone/>
            </a:pPr>
            <a:r>
              <a:rPr lang="fr-FR" sz="1400" dirty="0" smtClean="0"/>
              <a:t>Tous les futurs étudiants se renseignent sur la formation avant de faire leur choix.</a:t>
            </a:r>
          </a:p>
          <a:p>
            <a:pPr marL="0" indent="0" algn="just">
              <a:buNone/>
            </a:pPr>
            <a:r>
              <a:rPr lang="fr-FR" sz="1400" dirty="0" smtClean="0"/>
              <a:t>Le choix d’une discipline correspond à un projet précis dans 29% des cas. </a:t>
            </a:r>
          </a:p>
          <a:p>
            <a:pPr marL="0" indent="0" algn="just">
              <a:buNone/>
            </a:pPr>
            <a:r>
              <a:rPr lang="fr-FR" sz="1400" dirty="0" smtClean="0"/>
              <a:t>L’accueil et l’accompagnement à la découverte de l’université par un pair ont été jugé satisfaisant et utile par tous les répondants qui en ont bénéficié.</a:t>
            </a:r>
          </a:p>
          <a:p>
            <a:pPr marL="0" indent="0" algn="just">
              <a:buNone/>
            </a:pPr>
            <a:endParaRPr lang="fr-FR" sz="1400" b="1" dirty="0" smtClean="0"/>
          </a:p>
          <a:p>
            <a:pPr marL="0" indent="0" algn="just">
              <a:buNone/>
            </a:pPr>
            <a:r>
              <a:rPr lang="fr-FR" sz="1400" b="1" dirty="0" smtClean="0"/>
              <a:t>L’importance du projet professionnel</a:t>
            </a:r>
          </a:p>
          <a:p>
            <a:pPr marL="0" indent="0" algn="just">
              <a:buNone/>
            </a:pPr>
            <a:r>
              <a:rPr lang="fr-FR" sz="1400" dirty="0" smtClean="0"/>
              <a:t>La formation universitaire, du moins en 1ere année, permet, selon eux, de consolider et d’acquérir des connaissances et des compétences nécessaires à la réalisation d’un projet professionnel.</a:t>
            </a:r>
          </a:p>
          <a:p>
            <a:pPr marL="0" indent="0" algn="just">
              <a:buNone/>
            </a:pPr>
            <a:r>
              <a:rPr lang="fr-FR" sz="1400" dirty="0" smtClean="0"/>
              <a:t>79% des étudiants interrogés déclarent avoir un projet professionnel précis.</a:t>
            </a:r>
          </a:p>
          <a:p>
            <a:pPr marL="0" indent="0" algn="just">
              <a:buNone/>
            </a:pPr>
            <a:r>
              <a:rPr lang="fr-FR" sz="1400" dirty="0" smtClean="0"/>
              <a:t>Les professionnels de l’orientation s’accordent à dire qu’un projet professionnel précis est un facteur de concrétisation et d’investissement dans les études et dans la réussite.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b="1" dirty="0" smtClean="0"/>
              <a:t>Le premier semestre, véritable enjeu de la réussite </a:t>
            </a:r>
          </a:p>
          <a:p>
            <a:pPr marL="0" lvl="0" indent="0" algn="just">
              <a:buNone/>
            </a:pPr>
            <a:r>
              <a:rPr lang="fr-FR" sz="1400" dirty="0" smtClean="0"/>
              <a:t>Les étudiants pensent que la réussite à l’université dépend essentiellement de la motivation,  de l’assiduité et du travail régulier</a:t>
            </a:r>
            <a:r>
              <a:rPr lang="fr-FR" sz="1400" dirty="0"/>
              <a:t>. </a:t>
            </a:r>
            <a:endParaRPr lang="fr-FR" sz="1400" dirty="0" smtClean="0"/>
          </a:p>
          <a:p>
            <a:pPr marL="0" indent="0" algn="just">
              <a:buNone/>
            </a:pPr>
            <a:r>
              <a:rPr lang="fr-FR" sz="1400" dirty="0" smtClean="0"/>
              <a:t>Une étude de l’OVE sur la réussite en L1, montre que la réussite du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est primordiale pour la suite du cursus. En effet, 84% des étudiants qui valident leur 1ère année ont validé leur 1</a:t>
            </a:r>
            <a:r>
              <a:rPr lang="fr-FR" sz="1400" baseline="30000" dirty="0" smtClean="0"/>
              <a:t>er</a:t>
            </a:r>
            <a:r>
              <a:rPr lang="fr-FR" sz="1400" dirty="0" smtClean="0"/>
              <a:t> semestre à la session 1. Une fois la 1ère année validée, les taux de présence et de réussite en licence sont très bons</a:t>
            </a:r>
            <a:r>
              <a:rPr lang="fr-FR" sz="1400" dirty="0" smtClean="0"/>
              <a:t>.</a:t>
            </a:r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r>
              <a:rPr lang="fr-FR" sz="1400" i="1" dirty="0" smtClean="0"/>
              <a:t>* compte tenu du nombre insuffisant de répondants, les résultats sont transmis à titre d’information</a:t>
            </a:r>
            <a:endParaRPr lang="fr-FR" sz="700" i="1" dirty="0" smtClean="0"/>
          </a:p>
          <a:p>
            <a:pPr marL="0" indent="0" algn="just">
              <a:buNone/>
            </a:pPr>
            <a:endParaRPr lang="fr-FR" sz="1400" dirty="0" smtClean="0"/>
          </a:p>
          <a:p>
            <a:pPr marL="0" indent="0" algn="just">
              <a:buNone/>
            </a:pPr>
            <a:endParaRPr lang="fr-FR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564</TotalTime>
  <Words>1084</Words>
  <Application>Microsoft Office PowerPoint</Application>
  <PresentationFormat>Affichage à l'écran (4:3)</PresentationFormat>
  <Paragraphs>120</Paragraphs>
  <Slides>7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Thème Office</vt:lpstr>
      <vt:lpstr>Diapositive 1</vt:lpstr>
      <vt:lpstr>Le profil des répondants</vt:lpstr>
      <vt:lpstr>Diapositive 3</vt:lpstr>
      <vt:lpstr>Diapositive 4</vt:lpstr>
      <vt:lpstr>Diapositive 5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Cecile CADENE</dc:creator>
  <cp:lastModifiedBy>Cecile CADENE</cp:lastModifiedBy>
  <cp:revision>47</cp:revision>
  <dcterms:created xsi:type="dcterms:W3CDTF">2012-11-30T14:18:21Z</dcterms:created>
  <dcterms:modified xsi:type="dcterms:W3CDTF">2013-03-12T13:45:56Z</dcterms:modified>
</cp:coreProperties>
</file>